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08" r:id="rId3"/>
    <p:sldId id="278" r:id="rId4"/>
    <p:sldId id="256" r:id="rId5"/>
    <p:sldId id="279" r:id="rId6"/>
    <p:sldId id="330" r:id="rId7"/>
    <p:sldId id="258" r:id="rId8"/>
    <p:sldId id="309" r:id="rId9"/>
    <p:sldId id="259" r:id="rId10"/>
    <p:sldId id="280" r:id="rId12"/>
    <p:sldId id="331" r:id="rId13"/>
    <p:sldId id="262" r:id="rId14"/>
    <p:sldId id="264" r:id="rId15"/>
    <p:sldId id="266" r:id="rId16"/>
    <p:sldId id="268" r:id="rId17"/>
    <p:sldId id="269" r:id="rId18"/>
    <p:sldId id="275" r:id="rId19"/>
    <p:sldId id="332" r:id="rId20"/>
    <p:sldId id="271" r:id="rId21"/>
    <p:sldId id="272" r:id="rId22"/>
    <p:sldId id="294" r:id="rId23"/>
    <p:sldId id="303" r:id="rId24"/>
    <p:sldId id="299" r:id="rId25"/>
    <p:sldId id="295" r:id="rId26"/>
    <p:sldId id="300" r:id="rId27"/>
    <p:sldId id="335" r:id="rId28"/>
    <p:sldId id="296" r:id="rId29"/>
  </p:sldIdLst>
  <p:sldSz cx="9144000" cy="5143500"/>
  <p:notesSz cx="6858000" cy="9144000"/>
  <p:custDataLst>
    <p:tags r:id="rId3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2FDB2607-1784-4EEB-B798-7EB5836EED8A}">
        <p14:showMediaCtrls xmlns:p14="http://schemas.microsoft.com/office/powerpoint/2010/main" val="1"/>
      </p:ext>
    </p:extLst>
  </p:showPr>
  <p:clrMru>
    <a:srgbClr val="0070C0"/>
    <a:srgbClr val="00BAE6"/>
    <a:srgbClr val="75E6FF"/>
    <a:srgbClr val="24923B"/>
    <a:srgbClr val="22FF9B"/>
    <a:srgbClr val="FFFFFF"/>
    <a:srgbClr val="FFFFCC"/>
    <a:srgbClr val="2D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90" d="100"/>
          <a:sy n="90" d="100"/>
        </p:scale>
        <p:origin x="90" y="120"/>
      </p:cViewPr>
      <p:guideLst>
        <p:guide orient="horz" pos="162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44C38C-2A39-4B88-A3DB-43E6EF632C3E}"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1pPr>
    <a:lvl2pPr marL="4572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2pPr>
    <a:lvl3pPr marL="9144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3pPr>
    <a:lvl4pPr marL="13716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4pPr>
    <a:lvl5pPr marL="18288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p:txBody>
          <a:bodyPr wrap="square" lIns="91440" tIns="45720" rIns="91440" bIns="45720" anchor="t"/>
          <a:p>
            <a:pPr lvl="0"/>
            <a:endParaRPr lang="zh-CN" altLang="en-US" dirty="0"/>
          </a:p>
        </p:txBody>
      </p:sp>
      <p:sp>
        <p:nvSpPr>
          <p:cNvPr id="4" name="灯片编号占位符 3"/>
          <p:cNvSpPr txBox="1">
            <a:spLocks noGrp="1"/>
          </p:cNvSpPr>
          <p:nvPr>
            <p:ph type="sldNum" sz="quarter"/>
          </p:nvPr>
        </p:nvSpPr>
        <p:spPr>
          <a:noFill/>
        </p:spPr>
        <p:txBody>
          <a:bodyPr wrap="square" lIns="91440" tIns="45720" rIns="91440" bIns="45720" numCol="1" anchor="b"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44C38C-2A39-4B88-A3DB-43E6EF632C3E}" type="slidenum">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TextEdit="1"/>
          </p:cNvSpPr>
          <p:nvPr>
            <p:ph type="sldImg"/>
          </p:nvPr>
        </p:nvSpPr>
        <p:spPr>
          <a:ln>
            <a:miter lim="800000"/>
          </a:ln>
        </p:spPr>
      </p:sp>
      <p:sp>
        <p:nvSpPr>
          <p:cNvPr id="29699"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TextEdit="1"/>
          </p:cNvSpPr>
          <p:nvPr>
            <p:ph type="sldImg"/>
          </p:nvPr>
        </p:nvSpPr>
        <p:spPr>
          <a:ln>
            <a:miter lim="800000"/>
          </a:ln>
        </p:spPr>
      </p:sp>
      <p:sp>
        <p:nvSpPr>
          <p:cNvPr id="29699"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TextEdit="1"/>
          </p:cNvSpPr>
          <p:nvPr>
            <p:ph type="sldImg"/>
          </p:nvPr>
        </p:nvSpPr>
        <p:spPr>
          <a:ln>
            <a:miter lim="800000"/>
          </a:ln>
        </p:spPr>
      </p:sp>
      <p:sp>
        <p:nvSpPr>
          <p:cNvPr id="32771"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3" name="文本框 7"/>
          <p:cNvSpPr txBox="1">
            <a:spLocks noChangeArrowheads="1"/>
          </p:cNvSpPr>
          <p:nvPr/>
        </p:nvSpPr>
        <p:spPr bwMode="auto">
          <a:xfrm>
            <a:off x="2713038" y="3794125"/>
            <a:ext cx="3608388" cy="36830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福州市教育局     </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2017</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1" name="图片 1"/>
          <p:cNvPicPr>
            <a:picLocks noChangeAspect="1"/>
          </p:cNvPicPr>
          <p:nvPr userDrawn="1"/>
        </p:nvPicPr>
        <p:blipFill>
          <a:blip r:embed="rId2"/>
          <a:stretch>
            <a:fillRect/>
          </a:stretch>
        </p:blipFill>
        <p:spPr>
          <a:xfrm>
            <a:off x="-1587" y="-12700"/>
            <a:ext cx="9134475" cy="250825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1200151"/>
            <a:ext cx="8229600" cy="339447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69635B0-66D2-4BAD-B60A-CAD47ED9CB8D}"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5293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1A0EB0F-D0B6-4141-9CC9-8C558B862A2A}"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09538" y="79375"/>
            <a:ext cx="706438" cy="539750"/>
          </a:xfrm>
          <a:prstGeom prst="rect">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4" name="直接连接符 8"/>
          <p:cNvCxnSpPr/>
          <p:nvPr/>
        </p:nvCxnSpPr>
        <p:spPr>
          <a:xfrm>
            <a:off x="815975" y="565150"/>
            <a:ext cx="8220075" cy="6350"/>
          </a:xfrm>
          <a:prstGeom prst="line">
            <a:avLst/>
          </a:prstGeom>
          <a:ln w="12700">
            <a:solidFill>
              <a:srgbClr val="24923B"/>
            </a:solidFill>
            <a:round/>
          </a:ln>
        </p:spPr>
        <p:style>
          <a:lnRef idx="1">
            <a:schemeClr val="accent1"/>
          </a:lnRef>
          <a:fillRef idx="0">
            <a:schemeClr val="accent1"/>
          </a:fillRef>
          <a:effectRef idx="0">
            <a:schemeClr val="accent1"/>
          </a:effectRef>
          <a:fontRef idx="minor">
            <a:schemeClr val="tx1"/>
          </a:fontRef>
        </p:style>
      </p:cxnSp>
      <p:pic>
        <p:nvPicPr>
          <p:cNvPr id="3076" name="图片 4"/>
          <p:cNvPicPr>
            <a:picLocks noChangeAspect="1"/>
          </p:cNvPicPr>
          <p:nvPr userDrawn="1"/>
        </p:nvPicPr>
        <p:blipFill>
          <a:blip r:embed="rId2"/>
          <a:stretch>
            <a:fillRect/>
          </a:stretch>
        </p:blipFill>
        <p:spPr>
          <a:xfrm>
            <a:off x="182563" y="123825"/>
            <a:ext cx="573087" cy="450850"/>
          </a:xfrm>
          <a:prstGeom prst="rect">
            <a:avLst/>
          </a:prstGeom>
          <a:noFill/>
          <a:ln w="9525">
            <a:noFill/>
          </a:ln>
        </p:spPr>
      </p:pic>
      <p:sp>
        <p:nvSpPr>
          <p:cNvPr id="2" name="标题 1"/>
          <p:cNvSpPr>
            <a:spLocks noGrp="1"/>
          </p:cNvSpPr>
          <p:nvPr>
            <p:ph type="ctrTitle"/>
          </p:nvPr>
        </p:nvSpPr>
        <p:spPr>
          <a:xfrm>
            <a:off x="1040765" y="127635"/>
            <a:ext cx="7769860" cy="384810"/>
          </a:xfrm>
        </p:spPr>
        <p:txBody>
          <a:bodyPr anchor="b"/>
          <a:lstStyle>
            <a:lvl1pPr algn="l">
              <a:defRPr sz="18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8F51732-32C9-41A8-B9AE-849EB1B078EF}"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54296"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4A003CB-F6D6-4509-AB2E-F6974CDC6401}"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90082"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90082" y="1999034"/>
            <a:ext cx="3655181" cy="2643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92704" y="1999034"/>
            <a:ext cx="3673182" cy="2643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47A31B5-2DF2-4B9C-9CD5-B0E065843C24}"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F8C5103-0218-4F2E-94E6-B58F52EC240E}"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2"/>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3"/>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E4DCF-F92C-408B-AC8D-BC726162C919}"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1328774-CFAF-400B-9554-0757EC426630}"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BDE749A-2D0A-4973-A8D9-699D67ACD93D}"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354013" y="2462213"/>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宋体" panose="02010600030101010101" pitchFamily="2" charset="-122"/>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panose="02010600030101010101" pitchFamily="2" charset="-122"/>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tags" Target="../tags/tag2.xml"/><Relationship Id="rId2" Type="http://schemas.openxmlformats.org/officeDocument/2006/relationships/image" Target="../media/image16.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en-US" altLang="zh-CN" kern="1200" dirty="0">
                <a:latin typeface="微软雅黑" panose="020B0503020204020204" pitchFamily="34" charset="-122"/>
                <a:ea typeface="微软雅黑" panose="020B0503020204020204" pitchFamily="34" charset="-122"/>
                <a:cs typeface="宋体" panose="02010600030101010101" pitchFamily="2" charset="-122"/>
              </a:rPr>
              <a:t>aiyou</a:t>
            </a:r>
            <a:endParaRPr lang="en-US" altLang="zh-CN" kern="1200"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14339" name="图片 2" descr="1528079131(1)"/>
          <p:cNvPicPr>
            <a:picLocks noChangeAspect="1"/>
          </p:cNvPicPr>
          <p:nvPr/>
        </p:nvPicPr>
        <p:blipFill>
          <a:blip r:embed="rId1"/>
          <a:stretch>
            <a:fillRect/>
          </a:stretch>
        </p:blipFill>
        <p:spPr>
          <a:xfrm>
            <a:off x="15875" y="14288"/>
            <a:ext cx="9112250" cy="2759075"/>
          </a:xfrm>
          <a:prstGeom prst="rect">
            <a:avLst/>
          </a:prstGeom>
          <a:noFill/>
          <a:ln w="9525">
            <a:noFill/>
          </a:ln>
        </p:spPr>
      </p:pic>
      <p:sp>
        <p:nvSpPr>
          <p:cNvPr id="14340" name="文本框 3"/>
          <p:cNvSpPr txBox="1"/>
          <p:nvPr/>
        </p:nvSpPr>
        <p:spPr>
          <a:xfrm>
            <a:off x="1219200" y="2913063"/>
            <a:ext cx="6530975" cy="1876425"/>
          </a:xfrm>
          <a:prstGeom prst="rect">
            <a:avLst/>
          </a:prstGeom>
          <a:noFill/>
          <a:ln w="9525">
            <a:noFill/>
          </a:ln>
        </p:spPr>
        <p:txBody>
          <a:bodyPr>
            <a:spAutoFit/>
          </a:bodyPr>
          <a:p>
            <a:pPr algn="ctr" eaLnBrk="1" hangingPunct="1">
              <a:buFont typeface="Arial" panose="020B0604020202020204" pitchFamily="34" charset="0"/>
            </a:pPr>
            <a:r>
              <a:rPr lang="zh-CN" altLang="en-US" sz="3200" b="1" dirty="0">
                <a:latin typeface="微软雅黑" panose="020B0503020204020204" pitchFamily="34" charset="-122"/>
                <a:ea typeface="微软雅黑" panose="020B0503020204020204" pitchFamily="34" charset="-122"/>
              </a:rPr>
              <a:t>福州市小学招生预报名系统</a:t>
            </a:r>
            <a:br>
              <a:rPr lang="zh-CN" altLang="en-US" sz="3200" b="1" dirty="0">
                <a:latin typeface="微软雅黑" panose="020B0503020204020204" pitchFamily="34" charset="-122"/>
                <a:ea typeface="微软雅黑" panose="020B0503020204020204" pitchFamily="34" charset="-122"/>
              </a:rPr>
            </a:br>
            <a:r>
              <a:rPr lang="zh-CN" altLang="en-US" sz="3200" b="1" dirty="0">
                <a:latin typeface="微软雅黑" panose="020B0503020204020204" pitchFamily="34" charset="-122"/>
                <a:ea typeface="微软雅黑" panose="020B0503020204020204" pitchFamily="34" charset="-122"/>
              </a:rPr>
              <a:t>家长操作指南（</a:t>
            </a:r>
            <a:r>
              <a:rPr lang="en-US" altLang="zh-CN" sz="3200" b="1" dirty="0">
                <a:latin typeface="微软雅黑" panose="020B0503020204020204" pitchFamily="34" charset="-122"/>
                <a:ea typeface="微软雅黑" panose="020B0503020204020204" pitchFamily="34" charset="-122"/>
              </a:rPr>
              <a:t>ppt</a:t>
            </a:r>
            <a:r>
              <a:rPr lang="zh-CN" altLang="zh-CN" sz="3200" b="1" dirty="0">
                <a:latin typeface="微软雅黑" panose="020B0503020204020204" pitchFamily="34" charset="-122"/>
                <a:ea typeface="微软雅黑" panose="020B0503020204020204" pitchFamily="34" charset="-122"/>
              </a:rPr>
              <a:t>版</a:t>
            </a:r>
            <a:r>
              <a:rPr lang="zh-CN" altLang="en-US"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endParaRPr lang="zh-CN" altLang="en-US" sz="3200" dirty="0">
              <a:latin typeface="Arial" panose="020B0604020202020204" pitchFamily="34" charset="0"/>
            </a:endParaRPr>
          </a:p>
          <a:p>
            <a:pPr algn="ctr" eaLnBrk="1" hangingPunct="1">
              <a:buFont typeface="Arial" panose="020B0604020202020204" pitchFamily="34" charset="0"/>
            </a:pPr>
            <a:r>
              <a:rPr lang="zh-CN" altLang="en-US" sz="2000" dirty="0">
                <a:latin typeface="华文中宋" panose="02010600040101010101" pitchFamily="2" charset="-122"/>
                <a:ea typeface="华文中宋" panose="02010600040101010101" pitchFamily="2" charset="-122"/>
              </a:rPr>
              <a:t>福州市教育局      </a:t>
            </a:r>
            <a:r>
              <a:rPr lang="en-US" altLang="zh-CN" sz="2000" dirty="0">
                <a:latin typeface="华文中宋" panose="02010600040101010101" pitchFamily="2" charset="-122"/>
                <a:ea typeface="华文中宋" panose="02010600040101010101" pitchFamily="2" charset="-122"/>
              </a:rPr>
              <a:t>2020</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6</a:t>
            </a:r>
            <a:r>
              <a:rPr lang="zh-CN" altLang="en-US" sz="2000" dirty="0">
                <a:latin typeface="华文中宋" panose="02010600040101010101" pitchFamily="2" charset="-122"/>
                <a:ea typeface="华文中宋" panose="02010600040101010101" pitchFamily="2" charset="-122"/>
              </a:rPr>
              <a:t>月</a:t>
            </a:r>
            <a:endParaRPr lang="zh-CN" altLang="en-US" sz="20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预报名操作步骤之三：民办校报名</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0483" name="自选图形 13"/>
          <p:cNvSpPr/>
          <p:nvPr/>
        </p:nvSpPr>
        <p:spPr>
          <a:xfrm>
            <a:off x="4643438" y="2932113"/>
            <a:ext cx="4090987" cy="1727200"/>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特别提醒：</a:t>
            </a:r>
            <a:endParaRPr lang="en-US" altLang="zh-CN" sz="1600"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适龄儿童只能填报一个民办小学志愿。</a:t>
            </a:r>
            <a:endParaRPr lang="en-US" altLang="zh-CN" sz="1600"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（非常重要！！！）</a:t>
            </a:r>
            <a:endParaRPr lang="zh-CN" altLang="en-US" sz="1600" dirty="0">
              <a:latin typeface="微软雅黑" panose="020B0503020204020204" pitchFamily="34" charset="-122"/>
              <a:ea typeface="微软雅黑" panose="020B0503020204020204" pitchFamily="34" charset="-122"/>
            </a:endParaRPr>
          </a:p>
        </p:txBody>
      </p:sp>
      <p:pic>
        <p:nvPicPr>
          <p:cNvPr id="5" name="图片 4" descr="NN.png"/>
          <p:cNvPicPr>
            <a:picLocks noChangeAspect="1"/>
          </p:cNvPicPr>
          <p:nvPr/>
        </p:nvPicPr>
        <p:blipFill>
          <a:blip r:embed="rId1"/>
          <a:stretch>
            <a:fillRect/>
          </a:stretch>
        </p:blipFill>
        <p:spPr>
          <a:xfrm>
            <a:off x="5724525" y="987425"/>
            <a:ext cx="1727200" cy="1495425"/>
          </a:xfrm>
          <a:prstGeom prst="rect">
            <a:avLst/>
          </a:prstGeom>
          <a:noFill/>
          <a:ln w="9525">
            <a:noFill/>
          </a:ln>
        </p:spPr>
      </p:pic>
      <p:sp>
        <p:nvSpPr>
          <p:cNvPr id="24" name="椭圆 6"/>
          <p:cNvSpPr/>
          <p:nvPr/>
        </p:nvSpPr>
        <p:spPr>
          <a:xfrm>
            <a:off x="1666558" y="2422525"/>
            <a:ext cx="1427162" cy="361950"/>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pic>
        <p:nvPicPr>
          <p:cNvPr id="2" name="图片 1"/>
          <p:cNvPicPr>
            <a:picLocks noChangeAspect="1"/>
          </p:cNvPicPr>
          <p:nvPr/>
        </p:nvPicPr>
        <p:blipFill>
          <a:blip r:embed="rId2"/>
          <a:stretch>
            <a:fillRect/>
          </a:stretch>
        </p:blipFill>
        <p:spPr>
          <a:xfrm>
            <a:off x="925830" y="844550"/>
            <a:ext cx="2972435" cy="4036060"/>
          </a:xfrm>
          <a:prstGeom prst="rect">
            <a:avLst/>
          </a:prstGeom>
        </p:spPr>
      </p:pic>
      <p:sp>
        <p:nvSpPr>
          <p:cNvPr id="20" name="椭圆 6"/>
          <p:cNvSpPr/>
          <p:nvPr/>
        </p:nvSpPr>
        <p:spPr>
          <a:xfrm>
            <a:off x="2358073" y="1957388"/>
            <a:ext cx="1427162" cy="358775"/>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3" name="椭圆 6"/>
          <p:cNvSpPr/>
          <p:nvPr/>
        </p:nvSpPr>
        <p:spPr>
          <a:xfrm>
            <a:off x="1777683" y="2482533"/>
            <a:ext cx="1427162" cy="358775"/>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000000"/>
                                          </p:val>
                                        </p:tav>
                                        <p:tav tm="100000">
                                          <p:val>
                                            <p:strVal val="#ppt_w"/>
                                          </p:val>
                                        </p:tav>
                                      </p:tavLst>
                                    </p:anim>
                                    <p:anim calcmode="lin" valueType="num">
                                      <p:cBhvr>
                                        <p:cTn id="18" dur="500" fill="hold"/>
                                        <p:tgtEl>
                                          <p:spTgt spid="5"/>
                                        </p:tgtEl>
                                        <p:attrNameLst>
                                          <p:attrName>ppt_h</p:attrName>
                                        </p:attrNameLst>
                                      </p:cBhvr>
                                      <p:tavLst>
                                        <p:tav tm="0">
                                          <p:val>
                                            <p:fltVal val="0.00000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15" presetClass="entr" presetSubtype="0" fill="hold" grpId="0" nodeType="afterEffect">
                                  <p:stCondLst>
                                    <p:cond delay="0"/>
                                  </p:stCondLst>
                                  <p:childTnLst>
                                    <p:set>
                                      <p:cBhvr>
                                        <p:cTn id="22" dur="1" fill="hold">
                                          <p:stCondLst>
                                            <p:cond delay="0"/>
                                          </p:stCondLst>
                                        </p:cTn>
                                        <p:tgtEl>
                                          <p:spTgt spid="20483"/>
                                        </p:tgtEl>
                                        <p:attrNameLst>
                                          <p:attrName>style.visibility</p:attrName>
                                        </p:attrNameLst>
                                      </p:cBhvr>
                                      <p:to>
                                        <p:strVal val="visible"/>
                                      </p:to>
                                    </p:set>
                                    <p:anim calcmode="lin" valueType="num">
                                      <p:cBhvr>
                                        <p:cTn id="23" dur="1000" fill="hold"/>
                                        <p:tgtEl>
                                          <p:spTgt spid="20483"/>
                                        </p:tgtEl>
                                        <p:attrNameLst>
                                          <p:attrName>ppt_w</p:attrName>
                                        </p:attrNameLst>
                                      </p:cBhvr>
                                      <p:tavLst>
                                        <p:tav tm="0">
                                          <p:val>
                                            <p:fltVal val="0.000000"/>
                                          </p:val>
                                        </p:tav>
                                        <p:tav tm="100000">
                                          <p:val>
                                            <p:strVal val="#ppt_w"/>
                                          </p:val>
                                        </p:tav>
                                      </p:tavLst>
                                    </p:anim>
                                    <p:anim calcmode="lin" valueType="num">
                                      <p:cBhvr>
                                        <p:cTn id="24" dur="1000" fill="hold"/>
                                        <p:tgtEl>
                                          <p:spTgt spid="20483"/>
                                        </p:tgtEl>
                                        <p:attrNameLst>
                                          <p:attrName>ppt_h</p:attrName>
                                        </p:attrNameLst>
                                      </p:cBhvr>
                                      <p:tavLst>
                                        <p:tav tm="0">
                                          <p:val>
                                            <p:fltVal val="0.000000"/>
                                          </p:val>
                                        </p:tav>
                                        <p:tav tm="100000">
                                          <p:val>
                                            <p:strVal val="#ppt_h"/>
                                          </p:val>
                                        </p:tav>
                                      </p:tavLst>
                                    </p:anim>
                                    <p:anim calcmode="lin" valueType="num">
                                      <p:cBhvr>
                                        <p:cTn id="25" dur="1000" fill="hold"/>
                                        <p:tgtEl>
                                          <p:spTgt spid="20483"/>
                                        </p:tgtEl>
                                        <p:attrNameLst>
                                          <p:attrName>ppt_x</p:attrName>
                                        </p:attrNameLst>
                                      </p:cBhvr>
                                      <p:tavLst>
                                        <p:tav tm="0" fmla="#ppt_x+(cos(-2*pi*(1-$))*-#ppt_x-sin(-2*pi*(1-$))*(1-#ppt_y))*(1-$)">
                                          <p:val>
                                            <p:fltVal val="0.000000"/>
                                          </p:val>
                                        </p:tav>
                                        <p:tav tm="100000">
                                          <p:val>
                                            <p:fltVal val="1.000000"/>
                                          </p:val>
                                        </p:tav>
                                      </p:tavLst>
                                    </p:anim>
                                    <p:anim calcmode="lin" valueType="num">
                                      <p:cBhvr>
                                        <p:cTn id="26" dur="1000" fill="hold"/>
                                        <p:tgtEl>
                                          <p:spTgt spid="20483"/>
                                        </p:tgtEl>
                                        <p:attrNameLst>
                                          <p:attrName>ppt_y</p:attrName>
                                        </p:attrNameLst>
                                      </p:cBhvr>
                                      <p:tavLst>
                                        <p:tav tm="0" fmla="#ppt_y+(sin(-2*pi*(1-$))*-#ppt_x+cos(-2*pi*(1-$))*(1-#ppt_y))*(1-$)">
                                          <p:val>
                                            <p:fltVal val="0.000000"/>
                                          </p:val>
                                        </p:tav>
                                        <p:tav tm="100000">
                                          <p:val>
                                            <p:fltVal val="1.000000"/>
                                          </p:val>
                                        </p:tav>
                                      </p:tavLst>
                                    </p:anim>
                                  </p:childTnLst>
                                </p:cTn>
                              </p:par>
                            </p:childTnLst>
                          </p:cTn>
                        </p:par>
                        <p:par>
                          <p:cTn id="27" fill="hold">
                            <p:stCondLst>
                              <p:cond delay="1500"/>
                            </p:stCondLst>
                            <p:childTnLst>
                              <p:par>
                                <p:cTn id="28" presetID="21"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P spid="20" grpId="0" bldLvl="0" animBg="1"/>
      <p:bldP spid="24" grpId="0" bldLvl="0"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2" descr="片内生预报名"/>
          <p:cNvPicPr>
            <a:picLocks noChangeAspect="1"/>
          </p:cNvPicPr>
          <p:nvPr/>
        </p:nvPicPr>
        <p:blipFill>
          <a:blip r:embed="rId1"/>
          <a:srcRect l="14949" t="17503"/>
          <a:stretch>
            <a:fillRect/>
          </a:stretch>
        </p:blipFill>
        <p:spPr>
          <a:xfrm>
            <a:off x="250825" y="1058863"/>
            <a:ext cx="6553200" cy="4017962"/>
          </a:xfrm>
          <a:prstGeom prst="rect">
            <a:avLst/>
          </a:prstGeom>
          <a:noFill/>
          <a:ln w="9525">
            <a:noFill/>
          </a:ln>
        </p:spPr>
      </p:pic>
      <p:sp>
        <p:nvSpPr>
          <p:cNvPr id="21506" name="文本框 3"/>
          <p:cNvSpPr txBox="1"/>
          <p:nvPr/>
        </p:nvSpPr>
        <p:spPr>
          <a:xfrm>
            <a:off x="250825" y="649288"/>
            <a:ext cx="2786063" cy="338137"/>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片内生</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142875" y="1216025"/>
            <a:ext cx="6769100" cy="865188"/>
          </a:xfrm>
          <a:prstGeom prst="roundRect">
            <a:avLst/>
          </a:prstGeom>
          <a:noFill/>
          <a:ln w="158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endParaRPr>
          </a:p>
        </p:txBody>
      </p:sp>
      <p:sp>
        <p:nvSpPr>
          <p:cNvPr id="20486" name="矩形标注 1073742866"/>
          <p:cNvSpPr/>
          <p:nvPr/>
        </p:nvSpPr>
        <p:spPr>
          <a:xfrm>
            <a:off x="7046913" y="1276350"/>
            <a:ext cx="1485900" cy="568325"/>
          </a:xfrm>
          <a:prstGeom prst="wedgeRectCallout">
            <a:avLst>
              <a:gd name="adj1" fmla="val -79713"/>
              <a:gd name="adj2" fmla="val 12417"/>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请按照户口簿上的内容输入。</a:t>
            </a:r>
            <a:endParaRPr lang="zh-CN" altLang="en-US" dirty="0">
              <a:latin typeface="Arial" panose="020B0604020202020204" pitchFamily="34" charset="0"/>
            </a:endParaRPr>
          </a:p>
        </p:txBody>
      </p:sp>
      <p:sp>
        <p:nvSpPr>
          <p:cNvPr id="20487" name="矩形标注 1073742863"/>
          <p:cNvSpPr/>
          <p:nvPr/>
        </p:nvSpPr>
        <p:spPr>
          <a:xfrm>
            <a:off x="6911975" y="2284413"/>
            <a:ext cx="2203450" cy="2089150"/>
          </a:xfrm>
          <a:prstGeom prst="wedgeRectCallout">
            <a:avLst>
              <a:gd name="adj1" fmla="val -49940"/>
              <a:gd name="adj2" fmla="val -27898"/>
            </a:avLst>
          </a:prstGeom>
          <a:solidFill>
            <a:srgbClr val="FFFFFF"/>
          </a:solidFill>
          <a:ln w="38100" cap="flat" cmpd="sng">
            <a:solidFill>
              <a:srgbClr val="24923B"/>
            </a:solidFill>
            <a:prstDash val="solid"/>
            <a:miter/>
            <a:headEnd type="none" w="med" len="med"/>
            <a:tailEnd type="none" w="med" len="med"/>
          </a:ln>
        </p:spPr>
        <p:txBody>
          <a:bodyPr anchor="ctr"/>
          <a:p>
            <a:pPr indent="355600" eaLnBrk="1" hangingPunct="1">
              <a:lnSpc>
                <a:spcPts val="2000"/>
              </a:lnSpc>
              <a:buFont typeface="Arial" panose="020B0604020202020204" pitchFamily="34" charset="0"/>
            </a:pPr>
            <a:r>
              <a:rPr lang="zh-CN" altLang="en-US" sz="1600" b="1" baseline="30000" dirty="0">
                <a:solidFill>
                  <a:srgbClr val="24923B"/>
                </a:solidFill>
                <a:latin typeface="微软雅黑" panose="020B0503020204020204" pitchFamily="34" charset="-122"/>
                <a:ea typeface="微软雅黑" panose="020B0503020204020204" pitchFamily="34" charset="-122"/>
              </a:rPr>
              <a:t>请参照市、区教育局公布的学校划片范围输入具体小区名字或</a:t>
            </a:r>
            <a:r>
              <a:rPr lang="en-US" altLang="zh-CN" sz="1600" b="1" baseline="30000" dirty="0">
                <a:solidFill>
                  <a:srgbClr val="24923B"/>
                </a:solidFill>
                <a:latin typeface="微软雅黑" panose="020B0503020204020204" pitchFamily="34" charset="-122"/>
                <a:ea typeface="微软雅黑" panose="020B0503020204020204" pitchFamily="34" charset="-122"/>
              </a:rPr>
              <a:t>XX</a:t>
            </a:r>
            <a:r>
              <a:rPr lang="zh-CN" altLang="en-US" sz="1600" b="1" baseline="30000" dirty="0">
                <a:solidFill>
                  <a:srgbClr val="24923B"/>
                </a:solidFill>
                <a:latin typeface="微软雅黑" panose="020B0503020204020204" pitchFamily="34" charset="-122"/>
                <a:ea typeface="微软雅黑" panose="020B0503020204020204" pitchFamily="34" charset="-122"/>
              </a:rPr>
              <a:t>村、</a:t>
            </a:r>
            <a:r>
              <a:rPr lang="en-US" altLang="zh-CN" sz="1600" b="1" baseline="30000" dirty="0">
                <a:solidFill>
                  <a:srgbClr val="24923B"/>
                </a:solidFill>
                <a:latin typeface="微软雅黑" panose="020B0503020204020204" pitchFamily="34" charset="-122"/>
                <a:ea typeface="微软雅黑" panose="020B0503020204020204" pitchFamily="34" charset="-122"/>
              </a:rPr>
              <a:t>XX</a:t>
            </a:r>
            <a:r>
              <a:rPr lang="zh-CN" altLang="en-US" sz="1600" b="1" baseline="30000" dirty="0">
                <a:solidFill>
                  <a:srgbClr val="24923B"/>
                </a:solidFill>
                <a:latin typeface="微软雅黑" panose="020B0503020204020204" pitchFamily="34" charset="-122"/>
                <a:ea typeface="微软雅黑" panose="020B0503020204020204" pitchFamily="34" charset="-122"/>
              </a:rPr>
              <a:t>路。系统将根据家长输入的内容弹出可选择的划片范围地址。</a:t>
            </a:r>
            <a:endParaRPr lang="en-US" altLang="zh-CN" sz="1600" b="1" baseline="30000" dirty="0">
              <a:solidFill>
                <a:srgbClr val="24923B"/>
              </a:solidFill>
              <a:latin typeface="微软雅黑" panose="020B0503020204020204" pitchFamily="34" charset="-122"/>
              <a:ea typeface="微软雅黑" panose="020B0503020204020204" pitchFamily="34" charset="-122"/>
            </a:endParaRPr>
          </a:p>
          <a:p>
            <a:pPr indent="355600" eaLnBrk="1" hangingPunct="1">
              <a:lnSpc>
                <a:spcPts val="2000"/>
              </a:lnSpc>
              <a:buFont typeface="Arial" panose="020B0604020202020204" pitchFamily="34" charset="0"/>
            </a:pPr>
            <a:r>
              <a:rPr lang="zh-CN" altLang="en-US" sz="1600" b="1" baseline="30000" dirty="0">
                <a:solidFill>
                  <a:srgbClr val="24923B"/>
                </a:solidFill>
                <a:latin typeface="微软雅黑" panose="020B0503020204020204" pitchFamily="34" charset="-122"/>
                <a:ea typeface="微软雅黑" panose="020B0503020204020204" pitchFamily="34" charset="-122"/>
              </a:rPr>
              <a:t>家长再根据户口簿地址选择对应地址，【划片学校】会自动匹配出该地址对应的学校。</a:t>
            </a:r>
            <a:endParaRPr lang="zh-CN" altLang="en-US" sz="1600" b="1" baseline="30000" dirty="0">
              <a:solidFill>
                <a:srgbClr val="24923B"/>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42875" y="2198688"/>
            <a:ext cx="3368675" cy="265113"/>
          </a:xfrm>
          <a:prstGeom prst="roundRect">
            <a:avLst/>
          </a:prstGeom>
          <a:noFill/>
          <a:ln w="15875">
            <a:solidFill>
              <a:srgbClr val="24923B"/>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endParaRPr>
          </a:p>
        </p:txBody>
      </p:sp>
      <p:cxnSp>
        <p:nvCxnSpPr>
          <p:cNvPr id="8" name="直接箭头连接符 7"/>
          <p:cNvCxnSpPr/>
          <p:nvPr/>
        </p:nvCxnSpPr>
        <p:spPr>
          <a:xfrm>
            <a:off x="3511550" y="2427288"/>
            <a:ext cx="3365500" cy="3175"/>
          </a:xfrm>
          <a:prstGeom prst="straightConnector1">
            <a:avLst/>
          </a:prstGeom>
          <a:ln>
            <a:solidFill>
              <a:srgbClr val="24923B"/>
            </a:solidFill>
            <a:tailEnd type="arrow"/>
          </a:ln>
        </p:spPr>
        <p:style>
          <a:lnRef idx="1">
            <a:schemeClr val="accent1"/>
          </a:lnRef>
          <a:fillRef idx="0">
            <a:schemeClr val="accent1"/>
          </a:fillRef>
          <a:effectRef idx="0">
            <a:schemeClr val="accent1"/>
          </a:effectRef>
          <a:fontRef idx="minor">
            <a:schemeClr val="tx1"/>
          </a:fontRef>
        </p:style>
      </p:cxnSp>
      <p:sp>
        <p:nvSpPr>
          <p:cNvPr id="21512" name="文本框 8"/>
          <p:cNvSpPr txBox="1"/>
          <p:nvPr/>
        </p:nvSpPr>
        <p:spPr>
          <a:xfrm>
            <a:off x="4802188" y="3509963"/>
            <a:ext cx="2097087" cy="646112"/>
          </a:xfrm>
          <a:prstGeom prst="rect">
            <a:avLst/>
          </a:prstGeom>
          <a:noFill/>
          <a:ln w="9525">
            <a:noFill/>
          </a:ln>
        </p:spPr>
        <p:txBody>
          <a:bodyPr>
            <a:spAutoFit/>
          </a:bodyPr>
          <a:p>
            <a:pPr eaLnBrk="1" hangingPunct="1">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rPr>
              <a:t>仓山、晋安、马尾农村户籍适龄儿童所居住的自建房，【编号】要输入“无”。</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
        <p:nvSpPr>
          <p:cNvPr id="23562"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spTree>
  </p:cSld>
  <p:clrMapOvr>
    <a:masterClrMapping/>
  </p:clrMapOvr>
  <p:transition spd="slow" advTm="209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1505"/>
                                        </p:tgtEl>
                                        <p:attrNameLst>
                                          <p:attrName>style.visibility</p:attrName>
                                        </p:attrNameLst>
                                      </p:cBhvr>
                                      <p:to>
                                        <p:strVal val="visible"/>
                                      </p:to>
                                    </p:set>
                                    <p:animEffect transition="in" filter="circle(in)">
                                      <p:cBhvr>
                                        <p:cTn id="11" dur="2000"/>
                                        <p:tgtEl>
                                          <p:spTgt spid="2150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4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blinds(horizontal)">
                                      <p:cBhvr>
                                        <p:cTn id="33" dur="1000"/>
                                        <p:tgtEl>
                                          <p:spTgt spid="2048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512"/>
                                        </p:tgtEl>
                                        <p:attrNameLst>
                                          <p:attrName>style.visibility</p:attrName>
                                        </p:attrNameLst>
                                      </p:cBhvr>
                                      <p:to>
                                        <p:strVal val="visible"/>
                                      </p:to>
                                    </p:set>
                                    <p:animEffect transition="in" filter="fade">
                                      <p:cBhvr>
                                        <p:cTn id="38"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5" grpId="0" animBg="1"/>
      <p:bldP spid="20486" grpId="0" animBg="1"/>
      <p:bldP spid="20487" grpId="0" animBg="1"/>
      <p:bldP spid="6" grpId="0" animBg="1"/>
      <p:bldP spid="215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3"/>
          <p:cNvSpPr txBox="1"/>
          <p:nvPr/>
        </p:nvSpPr>
        <p:spPr>
          <a:xfrm>
            <a:off x="185738" y="617538"/>
            <a:ext cx="2786062" cy="338137"/>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片内生</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pic>
        <p:nvPicPr>
          <p:cNvPr id="22530" name="图片 4"/>
          <p:cNvPicPr>
            <a:picLocks noChangeAspect="1"/>
          </p:cNvPicPr>
          <p:nvPr/>
        </p:nvPicPr>
        <p:blipFill>
          <a:blip r:embed="rId1"/>
          <a:stretch>
            <a:fillRect/>
          </a:stretch>
        </p:blipFill>
        <p:spPr>
          <a:xfrm>
            <a:off x="185738" y="941388"/>
            <a:ext cx="8037512" cy="4092575"/>
          </a:xfrm>
          <a:prstGeom prst="rect">
            <a:avLst/>
          </a:prstGeom>
          <a:noFill/>
          <a:ln w="9525">
            <a:noFill/>
          </a:ln>
        </p:spPr>
      </p:pic>
      <p:sp>
        <p:nvSpPr>
          <p:cNvPr id="22531" name="矩形标注 1073742867"/>
          <p:cNvSpPr/>
          <p:nvPr/>
        </p:nvSpPr>
        <p:spPr>
          <a:xfrm>
            <a:off x="5572125" y="1909763"/>
            <a:ext cx="3571875" cy="806450"/>
          </a:xfrm>
          <a:prstGeom prst="wedgeRectCallout">
            <a:avLst>
              <a:gd name="adj1" fmla="val -70704"/>
              <a:gd name="adj2" fmla="val -25319"/>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4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latin typeface="微软雅黑" panose="020B0503020204020204" pitchFamily="34" charset="-122"/>
                <a:ea typeface="微软雅黑" panose="020B0503020204020204" pitchFamily="34" charset="-122"/>
              </a:rPr>
              <a:t>家长信息请如实输入具体内容。父亲、母亲或其他监护人其中一方的户口簿地址必须与适龄儿童的一致。</a:t>
            </a:r>
            <a:endParaRPr lang="zh-CN" altLang="en-US" sz="14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400" dirty="0">
              <a:latin typeface="微软雅黑" panose="020B0503020204020204" pitchFamily="34" charset="-122"/>
              <a:ea typeface="微软雅黑" panose="020B0503020204020204" pitchFamily="34" charset="-122"/>
            </a:endParaRPr>
          </a:p>
        </p:txBody>
      </p:sp>
      <p:sp>
        <p:nvSpPr>
          <p:cNvPr id="21510" name="矩形标注 1073742868"/>
          <p:cNvSpPr/>
          <p:nvPr/>
        </p:nvSpPr>
        <p:spPr>
          <a:xfrm>
            <a:off x="5470525" y="4500563"/>
            <a:ext cx="3600450" cy="379412"/>
          </a:xfrm>
          <a:prstGeom prst="wedgeRectCallout">
            <a:avLst>
              <a:gd name="adj1" fmla="val -65111"/>
              <a:gd name="adj2" fmla="val 30704"/>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所有信息确认无误后点击【提交】</a:t>
            </a:r>
            <a:endParaRPr lang="zh-CN" altLang="en-US" sz="16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p:txBody>
      </p:sp>
      <p:sp>
        <p:nvSpPr>
          <p:cNvPr id="24582"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spTree>
  </p:cSld>
  <p:clrMapOvr>
    <a:masterClrMapping/>
  </p:clrMapOvr>
  <p:transition spd="slow" advTm="79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wipe(down)">
                                      <p:cBhvr>
                                        <p:cTn id="7" dur="1000"/>
                                        <p:tgtEl>
                                          <p:spTgt spid="225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1500"/>
                                        <p:tgtEl>
                                          <p:spTgt spid="22530"/>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barn(inVertical)">
                                      <p:cBhvr>
                                        <p:cTn id="15" dur="1000"/>
                                        <p:tgtEl>
                                          <p:spTgt spid="22531"/>
                                        </p:tgtEl>
                                      </p:cBhvr>
                                    </p:animEffect>
                                  </p:childTnLst>
                                </p:cTn>
                              </p:par>
                            </p:childTnLst>
                          </p:cTn>
                        </p:par>
                        <p:par>
                          <p:cTn id="16" fill="hold">
                            <p:stCondLst>
                              <p:cond delay="3500"/>
                            </p:stCondLst>
                            <p:childTnLst>
                              <p:par>
                                <p:cTn id="17" presetID="18" presetClass="entr" presetSubtype="12" fill="hold" grpId="0"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strips(downLeft)">
                                      <p:cBhvr>
                                        <p:cTn id="19" dur="12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1" grpId="0" animBg="1"/>
      <p:bldP spid="215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3"/>
          <p:cNvSpPr txBox="1"/>
          <p:nvPr/>
        </p:nvSpPr>
        <p:spPr>
          <a:xfrm>
            <a:off x="185738" y="627063"/>
            <a:ext cx="2786062" cy="339725"/>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随迁子女</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pic>
        <p:nvPicPr>
          <p:cNvPr id="23554" name="图片 2" descr="随迁子女预报名2"/>
          <p:cNvPicPr>
            <a:picLocks noChangeAspect="1"/>
          </p:cNvPicPr>
          <p:nvPr/>
        </p:nvPicPr>
        <p:blipFill>
          <a:blip r:embed="rId1"/>
          <a:srcRect l="16339" t="17354"/>
          <a:stretch>
            <a:fillRect/>
          </a:stretch>
        </p:blipFill>
        <p:spPr>
          <a:xfrm>
            <a:off x="185738" y="1022350"/>
            <a:ext cx="7023100" cy="4141788"/>
          </a:xfrm>
          <a:prstGeom prst="rect">
            <a:avLst/>
          </a:prstGeom>
          <a:noFill/>
          <a:ln w="9525">
            <a:noFill/>
          </a:ln>
        </p:spPr>
      </p:pic>
      <p:sp>
        <p:nvSpPr>
          <p:cNvPr id="23555" name="文本框 5"/>
          <p:cNvSpPr txBox="1"/>
          <p:nvPr/>
        </p:nvSpPr>
        <p:spPr>
          <a:xfrm>
            <a:off x="2403475" y="1003300"/>
            <a:ext cx="3105150" cy="276225"/>
          </a:xfrm>
          <a:prstGeom prst="rect">
            <a:avLst/>
          </a:prstGeom>
          <a:noFill/>
          <a:ln w="9525">
            <a:noFill/>
          </a:ln>
        </p:spPr>
        <p:txBody>
          <a:bodyPr>
            <a:spAutoFit/>
          </a:bodyPr>
          <a:p>
            <a:pPr eaLnBrk="1" hangingPunct="1">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如属于双胞胎或多胞胎，请选</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是</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22534" name="矩形标注 1073742866"/>
          <p:cNvSpPr/>
          <p:nvPr/>
        </p:nvSpPr>
        <p:spPr>
          <a:xfrm>
            <a:off x="7046913" y="1498600"/>
            <a:ext cx="1701800" cy="568325"/>
          </a:xfrm>
          <a:prstGeom prst="wedgeRectCallout">
            <a:avLst>
              <a:gd name="adj1" fmla="val -79713"/>
              <a:gd name="adj2" fmla="val 12417"/>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请按照户口簿上的内容输入。</a:t>
            </a:r>
            <a:endParaRPr lang="zh-CN" altLang="en-US" dirty="0">
              <a:latin typeface="Arial" panose="020B0604020202020204" pitchFamily="34" charset="0"/>
            </a:endParaRPr>
          </a:p>
        </p:txBody>
      </p:sp>
      <p:sp>
        <p:nvSpPr>
          <p:cNvPr id="7" name="圆角矩形 6"/>
          <p:cNvSpPr/>
          <p:nvPr/>
        </p:nvSpPr>
        <p:spPr>
          <a:xfrm>
            <a:off x="142875" y="1354138"/>
            <a:ext cx="6769100" cy="1122363"/>
          </a:xfrm>
          <a:prstGeom prst="roundRect">
            <a:avLst/>
          </a:prstGeom>
          <a:noFill/>
          <a:ln w="158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endParaRPr>
          </a:p>
        </p:txBody>
      </p:sp>
      <p:sp>
        <p:nvSpPr>
          <p:cNvPr id="23558" name="文本框 7"/>
          <p:cNvSpPr txBox="1"/>
          <p:nvPr/>
        </p:nvSpPr>
        <p:spPr>
          <a:xfrm>
            <a:off x="1042988" y="3987800"/>
            <a:ext cx="1944687" cy="254000"/>
          </a:xfrm>
          <a:prstGeom prst="rect">
            <a:avLst/>
          </a:prstGeom>
          <a:noFill/>
          <a:ln w="9525">
            <a:noFill/>
          </a:ln>
        </p:spPr>
        <p:txBody>
          <a:bodyPr>
            <a:spAutoFit/>
          </a:bodyPr>
          <a:p>
            <a:pPr eaLnBrk="1" hangingPunct="1">
              <a:buFont typeface="Arial" panose="020B0604020202020204" pitchFamily="34" charset="0"/>
            </a:pPr>
            <a:r>
              <a:rPr lang="zh-CN" altLang="en-US" sz="1000" dirty="0">
                <a:solidFill>
                  <a:srgbClr val="FF0000"/>
                </a:solidFill>
                <a:latin typeface="微软雅黑" panose="020B0503020204020204" pitchFamily="34" charset="-122"/>
                <a:ea typeface="微软雅黑" panose="020B0503020204020204" pitchFamily="34" charset="-122"/>
              </a:rPr>
              <a:t>按父母居住凭证输入详细地址</a:t>
            </a:r>
            <a:endParaRPr lang="zh-CN" altLang="en-US" sz="1000" dirty="0">
              <a:solidFill>
                <a:srgbClr val="FF0000"/>
              </a:solidFill>
              <a:latin typeface="微软雅黑" panose="020B0503020204020204" pitchFamily="34" charset="-122"/>
              <a:ea typeface="微软雅黑" panose="020B0503020204020204" pitchFamily="34" charset="-122"/>
            </a:endParaRPr>
          </a:p>
        </p:txBody>
      </p:sp>
      <p:sp>
        <p:nvSpPr>
          <p:cNvPr id="22537" name="矩形标注 1073742863"/>
          <p:cNvSpPr/>
          <p:nvPr/>
        </p:nvSpPr>
        <p:spPr>
          <a:xfrm>
            <a:off x="6227763" y="3508375"/>
            <a:ext cx="2984500" cy="1655763"/>
          </a:xfrm>
          <a:prstGeom prst="wedgeRectCallout">
            <a:avLst>
              <a:gd name="adj1" fmla="val -49940"/>
              <a:gd name="adj2" fmla="val -27898"/>
            </a:avLst>
          </a:prstGeom>
          <a:solidFill>
            <a:srgbClr val="FFFFFF"/>
          </a:solidFill>
          <a:ln w="38100" cap="flat" cmpd="sng">
            <a:solidFill>
              <a:srgbClr val="24923B"/>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600" b="1" baseline="30000" dirty="0">
                <a:solidFill>
                  <a:srgbClr val="24923B"/>
                </a:solidFill>
                <a:latin typeface="微软雅黑" panose="020B0503020204020204" pitchFamily="34" charset="-122"/>
                <a:ea typeface="微软雅黑" panose="020B0503020204020204" pitchFamily="34" charset="-122"/>
              </a:rPr>
              <a:t>输入与父母一方居住凭证地址一致的具体小区名字或</a:t>
            </a:r>
            <a:r>
              <a:rPr lang="en-US" altLang="zh-CN" sz="1600" b="1" baseline="30000" dirty="0">
                <a:solidFill>
                  <a:srgbClr val="24923B"/>
                </a:solidFill>
                <a:latin typeface="微软雅黑" panose="020B0503020204020204" pitchFamily="34" charset="-122"/>
                <a:ea typeface="微软雅黑" panose="020B0503020204020204" pitchFamily="34" charset="-122"/>
              </a:rPr>
              <a:t>XX</a:t>
            </a:r>
            <a:r>
              <a:rPr lang="zh-CN" altLang="en-US" sz="1600" b="1" baseline="30000" dirty="0">
                <a:solidFill>
                  <a:srgbClr val="24923B"/>
                </a:solidFill>
                <a:latin typeface="微软雅黑" panose="020B0503020204020204" pitchFamily="34" charset="-122"/>
                <a:ea typeface="微软雅黑" panose="020B0503020204020204" pitchFamily="34" charset="-122"/>
              </a:rPr>
              <a:t>村、</a:t>
            </a:r>
            <a:r>
              <a:rPr lang="en-US" altLang="zh-CN" sz="1600" b="1" baseline="30000" dirty="0">
                <a:solidFill>
                  <a:srgbClr val="24923B"/>
                </a:solidFill>
                <a:latin typeface="微软雅黑" panose="020B0503020204020204" pitchFamily="34" charset="-122"/>
                <a:ea typeface="微软雅黑" panose="020B0503020204020204" pitchFamily="34" charset="-122"/>
              </a:rPr>
              <a:t>XX</a:t>
            </a:r>
            <a:r>
              <a:rPr lang="zh-CN" altLang="en-US" sz="1600" b="1" baseline="30000" dirty="0">
                <a:solidFill>
                  <a:srgbClr val="24923B"/>
                </a:solidFill>
                <a:latin typeface="微软雅黑" panose="020B0503020204020204" pitchFamily="34" charset="-122"/>
                <a:ea typeface="微软雅黑" panose="020B0503020204020204" pitchFamily="34" charset="-122"/>
              </a:rPr>
              <a:t>路。系统将根据家长输入的内容弹出可选择的地址。家长再根据居住凭证地址选择对应地址，【报名点学校】会自动匹配出该地址对应的学校。</a:t>
            </a:r>
            <a:r>
              <a:rPr lang="zh-CN" altLang="en-US" sz="1600" b="1" u="sng" baseline="30000" dirty="0">
                <a:solidFill>
                  <a:srgbClr val="FF0000"/>
                </a:solidFill>
                <a:latin typeface="微软雅黑" panose="020B0503020204020204" pitchFamily="34" charset="-122"/>
                <a:ea typeface="微软雅黑" panose="020B0503020204020204" pitchFamily="34" charset="-122"/>
              </a:rPr>
              <a:t>鼓楼区随迁子女不需填写该内容，自行下拉选择报名点学校。</a:t>
            </a:r>
            <a:endParaRPr lang="zh-CN" altLang="en-US" sz="1600" b="1" u="sng" baseline="30000" dirty="0">
              <a:solidFill>
                <a:srgbClr val="FF0000"/>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85738" y="4273550"/>
            <a:ext cx="5754688" cy="314325"/>
          </a:xfrm>
          <a:prstGeom prst="roundRect">
            <a:avLst/>
          </a:prstGeom>
          <a:noFill/>
          <a:ln w="15875">
            <a:solidFill>
              <a:srgbClr val="24923B"/>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endParaRPr>
          </a:p>
        </p:txBody>
      </p:sp>
      <p:cxnSp>
        <p:nvCxnSpPr>
          <p:cNvPr id="11" name="直接箭头连接符 10"/>
          <p:cNvCxnSpPr/>
          <p:nvPr/>
        </p:nvCxnSpPr>
        <p:spPr>
          <a:xfrm>
            <a:off x="6011863" y="4422775"/>
            <a:ext cx="144463" cy="0"/>
          </a:xfrm>
          <a:prstGeom prst="straightConnector1">
            <a:avLst/>
          </a:prstGeom>
          <a:ln>
            <a:solidFill>
              <a:srgbClr val="24923B"/>
            </a:solidFill>
            <a:tailEnd type="arrow"/>
          </a:ln>
        </p:spPr>
        <p:style>
          <a:lnRef idx="1">
            <a:schemeClr val="accent1"/>
          </a:lnRef>
          <a:fillRef idx="0">
            <a:schemeClr val="accent1"/>
          </a:fillRef>
          <a:effectRef idx="0">
            <a:schemeClr val="accent1"/>
          </a:effectRef>
          <a:fontRef idx="minor">
            <a:schemeClr val="tx1"/>
          </a:fontRef>
        </p:style>
      </p:cxnSp>
      <p:sp>
        <p:nvSpPr>
          <p:cNvPr id="25611"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spTree>
  </p:cSld>
  <p:clrMapOvr>
    <a:masterClrMapping/>
  </p:clrMapOvr>
  <p:transition spd="slow" advTm="25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1500"/>
                                        <p:tgtEl>
                                          <p:spTgt spid="23553"/>
                                        </p:tgtEl>
                                      </p:cBhvr>
                                    </p:animEffect>
                                    <p:anim calcmode="lin" valueType="num">
                                      <p:cBhvr>
                                        <p:cTn id="8" dur="1500" fill="hold"/>
                                        <p:tgtEl>
                                          <p:spTgt spid="23553"/>
                                        </p:tgtEl>
                                        <p:attrNameLst>
                                          <p:attrName>ppt_x</p:attrName>
                                        </p:attrNameLst>
                                      </p:cBhvr>
                                      <p:tavLst>
                                        <p:tav tm="0">
                                          <p:val>
                                            <p:strVal val="#ppt_x"/>
                                          </p:val>
                                        </p:tav>
                                        <p:tav tm="100000">
                                          <p:val>
                                            <p:strVal val="#ppt_x"/>
                                          </p:val>
                                        </p:tav>
                                      </p:tavLst>
                                    </p:anim>
                                    <p:anim calcmode="lin" valueType="num">
                                      <p:cBhvr>
                                        <p:cTn id="9" dur="1350" decel="100000" fill="hold"/>
                                        <p:tgtEl>
                                          <p:spTgt spid="23553"/>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23553"/>
                                        </p:tgtEl>
                                        <p:attrNameLst>
                                          <p:attrName>ppt_y</p:attrName>
                                        </p:attrNameLst>
                                      </p:cBhvr>
                                      <p:tavLst>
                                        <p:tav tm="0">
                                          <p:val>
                                            <p:strVal val="#ppt_y-.03"/>
                                          </p:val>
                                        </p:tav>
                                        <p:tav tm="100000">
                                          <p:val>
                                            <p:strVal val="#ppt_y"/>
                                          </p:val>
                                        </p:tav>
                                      </p:tavLst>
                                    </p:anim>
                                  </p:childTnLst>
                                </p:cTn>
                              </p:par>
                            </p:childTnLst>
                          </p:cTn>
                        </p:par>
                        <p:par>
                          <p:cTn id="11" fill="hold">
                            <p:stCondLst>
                              <p:cond delay="1500"/>
                            </p:stCondLst>
                            <p:childTnLst>
                              <p:par>
                                <p:cTn id="12" presetID="3" presetClass="entr" presetSubtype="10" fill="hold" nodeType="after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blinds(horizontal)">
                                      <p:cBhvr>
                                        <p:cTn id="14" dur="1500"/>
                                        <p:tgtEl>
                                          <p:spTgt spid="23554"/>
                                        </p:tgtEl>
                                      </p:cBhvr>
                                    </p:animEffect>
                                  </p:childTnLst>
                                </p:cTn>
                              </p:par>
                            </p:childTnLst>
                          </p:cTn>
                        </p:par>
                        <p:par>
                          <p:cTn id="15" fill="hold">
                            <p:stCondLst>
                              <p:cond delay="3000"/>
                            </p:stCondLst>
                            <p:childTnLst>
                              <p:par>
                                <p:cTn id="16" presetID="5" presetClass="entr" presetSubtype="10" fill="hold" grpId="0" nodeType="after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checkerboard(across)">
                                      <p:cBhvr>
                                        <p:cTn id="18" dur="1000"/>
                                        <p:tgtEl>
                                          <p:spTgt spid="2355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2534"/>
                                        </p:tgtEl>
                                        <p:attrNameLst>
                                          <p:attrName>style.visibility</p:attrName>
                                        </p:attrNameLst>
                                      </p:cBhvr>
                                      <p:to>
                                        <p:strVal val="visible"/>
                                      </p:to>
                                    </p:set>
                                    <p:anim calcmode="lin" valueType="num">
                                      <p:cBhvr additive="base">
                                        <p:cTn id="28" dur="1000" fill="hold"/>
                                        <p:tgtEl>
                                          <p:spTgt spid="22534"/>
                                        </p:tgtEl>
                                        <p:attrNameLst>
                                          <p:attrName>ppt_x</p:attrName>
                                        </p:attrNameLst>
                                      </p:cBhvr>
                                      <p:tavLst>
                                        <p:tav tm="0">
                                          <p:val>
                                            <p:strVal val="#ppt_x"/>
                                          </p:val>
                                        </p:tav>
                                        <p:tav tm="100000">
                                          <p:val>
                                            <p:strVal val="#ppt_x"/>
                                          </p:val>
                                        </p:tav>
                                      </p:tavLst>
                                    </p:anim>
                                    <p:anim calcmode="lin" valueType="num">
                                      <p:cBhvr additive="base">
                                        <p:cTn id="29" dur="1000" fill="hold"/>
                                        <p:tgtEl>
                                          <p:spTgt spid="22534"/>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23558"/>
                                        </p:tgtEl>
                                        <p:attrNameLst>
                                          <p:attrName>style.visibility</p:attrName>
                                        </p:attrNameLst>
                                      </p:cBhvr>
                                      <p:to>
                                        <p:strVal val="visible"/>
                                      </p:to>
                                    </p:set>
                                    <p:animEffect transition="in" filter="randombar(horizontal)">
                                      <p:cBhvr>
                                        <p:cTn id="33" dur="500"/>
                                        <p:tgtEl>
                                          <p:spTgt spid="2355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par>
                          <p:cTn id="44" fill="hold">
                            <p:stCondLst>
                              <p:cond delay="1000"/>
                            </p:stCondLst>
                            <p:childTnLst>
                              <p:par>
                                <p:cTn id="45" presetID="6" presetClass="entr" presetSubtype="16" fill="hold" grpId="0" nodeType="afterEffect">
                                  <p:stCondLst>
                                    <p:cond delay="0"/>
                                  </p:stCondLst>
                                  <p:childTnLst>
                                    <p:set>
                                      <p:cBhvr>
                                        <p:cTn id="46" dur="1" fill="hold">
                                          <p:stCondLst>
                                            <p:cond delay="0"/>
                                          </p:stCondLst>
                                        </p:cTn>
                                        <p:tgtEl>
                                          <p:spTgt spid="22537"/>
                                        </p:tgtEl>
                                        <p:attrNameLst>
                                          <p:attrName>style.visibility</p:attrName>
                                        </p:attrNameLst>
                                      </p:cBhvr>
                                      <p:to>
                                        <p:strVal val="visible"/>
                                      </p:to>
                                    </p:set>
                                    <p:animEffect transition="in" filter="circle(in)">
                                      <p:cBhvr>
                                        <p:cTn id="47" dur="20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5" grpId="0"/>
      <p:bldP spid="22534" grpId="0" animBg="1"/>
      <p:bldP spid="7" grpId="0" animBg="1"/>
      <p:bldP spid="23558" grpId="0"/>
      <p:bldP spid="2253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3"/>
          <p:cNvSpPr txBox="1"/>
          <p:nvPr/>
        </p:nvSpPr>
        <p:spPr>
          <a:xfrm>
            <a:off x="185738" y="627063"/>
            <a:ext cx="2786062" cy="338137"/>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随迁子女</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pic>
        <p:nvPicPr>
          <p:cNvPr id="24578" name="图片 4" descr="随迁子女预报名3"/>
          <p:cNvPicPr>
            <a:picLocks noChangeAspect="1"/>
          </p:cNvPicPr>
          <p:nvPr/>
        </p:nvPicPr>
        <p:blipFill>
          <a:blip r:embed="rId1"/>
          <a:srcRect l="2879" t="5551" r="2821" b="1794"/>
          <a:stretch>
            <a:fillRect/>
          </a:stretch>
        </p:blipFill>
        <p:spPr>
          <a:xfrm>
            <a:off x="728663" y="1009650"/>
            <a:ext cx="7299325" cy="4154488"/>
          </a:xfrm>
          <a:prstGeom prst="rect">
            <a:avLst/>
          </a:prstGeom>
          <a:noFill/>
          <a:ln w="9525">
            <a:noFill/>
          </a:ln>
        </p:spPr>
      </p:pic>
      <p:sp>
        <p:nvSpPr>
          <p:cNvPr id="24579" name="矩形标注 1073742868"/>
          <p:cNvSpPr/>
          <p:nvPr/>
        </p:nvSpPr>
        <p:spPr>
          <a:xfrm>
            <a:off x="5543550" y="4659313"/>
            <a:ext cx="3600450" cy="304800"/>
          </a:xfrm>
          <a:prstGeom prst="wedgeRectCallout">
            <a:avLst>
              <a:gd name="adj1" fmla="val -64366"/>
              <a:gd name="adj2" fmla="val 54616"/>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所有信息确认无误后点击【提交】</a:t>
            </a:r>
            <a:endParaRPr lang="zh-CN" altLang="en-US" sz="16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p:txBody>
      </p:sp>
      <p:sp>
        <p:nvSpPr>
          <p:cNvPr id="24580" name="文本框 6"/>
          <p:cNvSpPr txBox="1"/>
          <p:nvPr/>
        </p:nvSpPr>
        <p:spPr>
          <a:xfrm>
            <a:off x="4418013" y="1673225"/>
            <a:ext cx="2006600" cy="307975"/>
          </a:xfrm>
          <a:prstGeom prst="rect">
            <a:avLst/>
          </a:prstGeom>
          <a:noFill/>
          <a:ln w="9525">
            <a:noFill/>
          </a:ln>
        </p:spPr>
        <p:txBody>
          <a:bodyPr>
            <a:spAutoFit/>
          </a:bodyPr>
          <a:p>
            <a:pPr eaLnBrk="1" hangingPunct="1">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按实际情况下拉选择</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4581" name="文本框 7"/>
          <p:cNvSpPr txBox="1"/>
          <p:nvPr/>
        </p:nvSpPr>
        <p:spPr>
          <a:xfrm>
            <a:off x="4418013" y="3200400"/>
            <a:ext cx="1924050" cy="307975"/>
          </a:xfrm>
          <a:prstGeom prst="rect">
            <a:avLst/>
          </a:prstGeom>
          <a:noFill/>
          <a:ln w="9525">
            <a:noFill/>
          </a:ln>
        </p:spPr>
        <p:txBody>
          <a:bodyPr>
            <a:spAutoFit/>
          </a:bodyPr>
          <a:p>
            <a:pPr eaLnBrk="1" hangingPunct="1">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按实际情况下拉选择</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6631"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spTree>
  </p:cSld>
  <p:clrMapOvr>
    <a:masterClrMapping/>
  </p:clrMapOvr>
  <p:transition spd="slow" advTm="85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randombar(horizontal)">
                                      <p:cBhvr>
                                        <p:cTn id="7" dur="1000"/>
                                        <p:tgtEl>
                                          <p:spTgt spid="24577"/>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strips(downLeft)">
                                      <p:cBhvr>
                                        <p:cTn id="11" dur="1000"/>
                                        <p:tgtEl>
                                          <p:spTgt spid="24578"/>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999"/>
                                          </p:stCondLst>
                                        </p:cTn>
                                        <p:tgtEl>
                                          <p:spTgt spid="24580"/>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999"/>
                                          </p:stCondLst>
                                        </p:cTn>
                                        <p:tgtEl>
                                          <p:spTgt spid="24581"/>
                                        </p:tgtEl>
                                        <p:attrNameLst>
                                          <p:attrName>style.visibility</p:attrName>
                                        </p:attrNameLst>
                                      </p:cBhvr>
                                      <p:to>
                                        <p:strVal val="visible"/>
                                      </p:to>
                                    </p:set>
                                  </p:childTnLst>
                                </p:cTn>
                              </p:par>
                            </p:childTnLst>
                          </p:cTn>
                        </p:par>
                        <p:par>
                          <p:cTn id="18" fill="hold">
                            <p:stCondLst>
                              <p:cond delay="4000"/>
                            </p:stCondLst>
                            <p:childTnLst>
                              <p:par>
                                <p:cTn id="19" presetID="16" presetClass="entr" presetSubtype="21" fill="hold" grpId="0" nodeType="afterEffect">
                                  <p:stCondLst>
                                    <p:cond delay="0"/>
                                  </p:stCondLst>
                                  <p:childTnLst>
                                    <p:set>
                                      <p:cBhvr>
                                        <p:cTn id="20" dur="1" fill="hold">
                                          <p:stCondLst>
                                            <p:cond delay="0"/>
                                          </p:stCondLst>
                                        </p:cTn>
                                        <p:tgtEl>
                                          <p:spTgt spid="24579"/>
                                        </p:tgtEl>
                                        <p:attrNameLst>
                                          <p:attrName>style.visibility</p:attrName>
                                        </p:attrNameLst>
                                      </p:cBhvr>
                                      <p:to>
                                        <p:strVal val="visible"/>
                                      </p:to>
                                    </p:set>
                                    <p:animEffect transition="in" filter="barn(inVertical)">
                                      <p:cBhvr>
                                        <p:cTn id="21"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9" grpId="0" animBg="1"/>
      <p:bldP spid="24580" grpId="0"/>
      <p:bldP spid="245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3"/>
          <p:cNvSpPr txBox="1"/>
          <p:nvPr/>
        </p:nvSpPr>
        <p:spPr>
          <a:xfrm>
            <a:off x="185738" y="671513"/>
            <a:ext cx="3411537" cy="338137"/>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其他政策照顾对象</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pic>
        <p:nvPicPr>
          <p:cNvPr id="25602" name="图片 2" descr="其他政策照顾对象预报名"/>
          <p:cNvPicPr>
            <a:picLocks noChangeAspect="1"/>
          </p:cNvPicPr>
          <p:nvPr/>
        </p:nvPicPr>
        <p:blipFill>
          <a:blip r:embed="rId1"/>
          <a:srcRect l="15587" t="14679" r="2145" b="2614"/>
          <a:stretch>
            <a:fillRect/>
          </a:stretch>
        </p:blipFill>
        <p:spPr>
          <a:xfrm>
            <a:off x="185738" y="1062038"/>
            <a:ext cx="6840537" cy="4081462"/>
          </a:xfrm>
          <a:prstGeom prst="rect">
            <a:avLst/>
          </a:prstGeom>
          <a:noFill/>
          <a:ln w="9525">
            <a:noFill/>
          </a:ln>
        </p:spPr>
      </p:pic>
      <p:sp>
        <p:nvSpPr>
          <p:cNvPr id="25603" name="矩形标注 1073742923"/>
          <p:cNvSpPr/>
          <p:nvPr/>
        </p:nvSpPr>
        <p:spPr>
          <a:xfrm>
            <a:off x="5991225" y="627063"/>
            <a:ext cx="3076575" cy="3600450"/>
          </a:xfrm>
          <a:prstGeom prst="wedgeRectCallout">
            <a:avLst>
              <a:gd name="adj1" fmla="val -49472"/>
              <a:gd name="adj2" fmla="val -13120"/>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政策照顾类型有：</a:t>
            </a:r>
            <a:endParaRPr lang="zh-CN" altLang="en-US" sz="1200" b="1"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台商子女；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高层次人才子女；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港澳台籍适龄儿童；</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华侨子女；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外籍适龄儿童；</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总部企业高管子女；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消防救援人员子女</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孤儿、烈士子女、见义勇为人员子女；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住宅被征收人子女</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其他。</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u="sng" dirty="0">
                <a:solidFill>
                  <a:srgbClr val="FF0000"/>
                </a:solidFill>
                <a:latin typeface="微软雅黑" panose="020B0503020204020204" pitchFamily="34" charset="-122"/>
                <a:ea typeface="微软雅黑" panose="020B0503020204020204" pitchFamily="34" charset="-122"/>
              </a:rPr>
              <a:t>请按实际下拉选择</a:t>
            </a:r>
            <a:endParaRPr lang="zh-CN" altLang="en-US" sz="1200" b="1" u="sng"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dirty="0">
                <a:solidFill>
                  <a:srgbClr val="FF0000"/>
                </a:solidFill>
                <a:latin typeface="微软雅黑" panose="020B0503020204020204" pitchFamily="34" charset="-122"/>
                <a:ea typeface="微软雅黑" panose="020B0503020204020204" pitchFamily="34" charset="-122"/>
              </a:rPr>
              <a:t>需要政策照顾的军人子女不进行预报名。</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11" name="右箭头 10"/>
          <p:cNvSpPr/>
          <p:nvPr/>
        </p:nvSpPr>
        <p:spPr>
          <a:xfrm>
            <a:off x="2798763" y="2908300"/>
            <a:ext cx="3095625" cy="825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4"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sp>
        <p:nvSpPr>
          <p:cNvPr id="10" name="矩形标注 1073742868"/>
          <p:cNvSpPr/>
          <p:nvPr/>
        </p:nvSpPr>
        <p:spPr>
          <a:xfrm>
            <a:off x="5003800" y="4643438"/>
            <a:ext cx="3600450" cy="304800"/>
          </a:xfrm>
          <a:prstGeom prst="wedgeRectCallout">
            <a:avLst>
              <a:gd name="adj1" fmla="val -71421"/>
              <a:gd name="adj2" fmla="val 70204"/>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所有信息确认无误后点击【提交】</a:t>
            </a:r>
            <a:endParaRPr lang="zh-CN" altLang="en-US" sz="16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advTm="205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strips(downLeft)">
                                      <p:cBhvr>
                                        <p:cTn id="7" dur="1000"/>
                                        <p:tgtEl>
                                          <p:spTgt spid="25601"/>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checkerboard(across)">
                                      <p:cBhvr>
                                        <p:cTn id="11" dur="1500"/>
                                        <p:tgtEl>
                                          <p:spTgt spid="25602"/>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par>
                          <p:cTn id="17" fill="hold">
                            <p:stCondLst>
                              <p:cond delay="3000"/>
                            </p:stCondLst>
                            <p:childTnLst>
                              <p:par>
                                <p:cTn id="18" presetID="14" presetClass="entr" presetSubtype="10" fill="hold" grpId="0" nodeType="afterEffect">
                                  <p:stCondLst>
                                    <p:cond delay="0"/>
                                  </p:stCondLst>
                                  <p:childTnLst>
                                    <p:set>
                                      <p:cBhvr>
                                        <p:cTn id="19" dur="1" fill="hold">
                                          <p:stCondLst>
                                            <p:cond delay="0"/>
                                          </p:stCondLst>
                                        </p:cTn>
                                        <p:tgtEl>
                                          <p:spTgt spid="25603"/>
                                        </p:tgtEl>
                                        <p:attrNameLst>
                                          <p:attrName>style.visibility</p:attrName>
                                        </p:attrNameLst>
                                      </p:cBhvr>
                                      <p:to>
                                        <p:strVal val="visible"/>
                                      </p:to>
                                    </p:set>
                                    <p:animEffect transition="in" filter="randombar(horizontal)">
                                      <p:cBhvr>
                                        <p:cTn id="20" dur="2000"/>
                                        <p:tgtEl>
                                          <p:spTgt spid="256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3" grpId="0" animBg="1"/>
      <p:bldP spid="11" grpId="0" bldLvl="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3"/>
          <p:cNvSpPr txBox="1"/>
          <p:nvPr/>
        </p:nvSpPr>
        <p:spPr>
          <a:xfrm>
            <a:off x="185738" y="671513"/>
            <a:ext cx="3411537" cy="338137"/>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不符合划片的本地生</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grpSp>
        <p:nvGrpSpPr>
          <p:cNvPr id="2" name="组 1"/>
          <p:cNvGrpSpPr/>
          <p:nvPr/>
        </p:nvGrpSpPr>
        <p:grpSpPr>
          <a:xfrm>
            <a:off x="1506538" y="1085850"/>
            <a:ext cx="5049837" cy="3959225"/>
            <a:chOff x="1507278" y="1085850"/>
            <a:chExt cx="5049837" cy="3959225"/>
          </a:xfrm>
        </p:grpSpPr>
        <p:pic>
          <p:nvPicPr>
            <p:cNvPr id="28678" name="图片 2" descr="不符合划片的本地生1"/>
            <p:cNvPicPr>
              <a:picLocks noChangeAspect="1"/>
            </p:cNvPicPr>
            <p:nvPr/>
          </p:nvPicPr>
          <p:blipFill>
            <a:blip r:embed="rId1"/>
            <a:srcRect l="15379" t="19066" r="3868"/>
            <a:stretch>
              <a:fillRect/>
            </a:stretch>
          </p:blipFill>
          <p:spPr>
            <a:xfrm>
              <a:off x="1531938" y="1085850"/>
              <a:ext cx="4999037" cy="2627313"/>
            </a:xfrm>
            <a:prstGeom prst="rect">
              <a:avLst/>
            </a:prstGeom>
            <a:noFill/>
            <a:ln w="9525">
              <a:noFill/>
            </a:ln>
          </p:spPr>
        </p:pic>
        <p:pic>
          <p:nvPicPr>
            <p:cNvPr id="28679" name="图片 4" descr="不符合划片的本地生2"/>
            <p:cNvPicPr>
              <a:picLocks noChangeAspect="1"/>
            </p:cNvPicPr>
            <p:nvPr/>
          </p:nvPicPr>
          <p:blipFill>
            <a:blip r:embed="rId2"/>
            <a:srcRect l="15045" t="62518" r="1971"/>
            <a:stretch>
              <a:fillRect/>
            </a:stretch>
          </p:blipFill>
          <p:spPr>
            <a:xfrm>
              <a:off x="1507278" y="3778250"/>
              <a:ext cx="5049837" cy="1266825"/>
            </a:xfrm>
            <a:prstGeom prst="rect">
              <a:avLst/>
            </a:prstGeom>
            <a:noFill/>
            <a:ln w="9525">
              <a:noFill/>
            </a:ln>
          </p:spPr>
        </p:pic>
      </p:grpSp>
      <p:sp>
        <p:nvSpPr>
          <p:cNvPr id="28676"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sp>
        <p:nvSpPr>
          <p:cNvPr id="7" name="矩形标注 1073742868"/>
          <p:cNvSpPr/>
          <p:nvPr/>
        </p:nvSpPr>
        <p:spPr>
          <a:xfrm>
            <a:off x="5543550" y="4659313"/>
            <a:ext cx="3600450" cy="304800"/>
          </a:xfrm>
          <a:prstGeom prst="wedgeRectCallout">
            <a:avLst>
              <a:gd name="adj1" fmla="val -65921"/>
              <a:gd name="adj2" fmla="val 42361"/>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所有信息确认无误后点击【提交】</a:t>
            </a:r>
            <a:endParaRPr lang="zh-CN" altLang="en-US" sz="16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advTm="74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500"/>
                                        <p:tgtEl>
                                          <p:spTgt spid="26625"/>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3"/>
          <p:cNvSpPr txBox="1"/>
          <p:nvPr/>
        </p:nvSpPr>
        <p:spPr>
          <a:xfrm>
            <a:off x="185738" y="671513"/>
            <a:ext cx="3411537" cy="337185"/>
          </a:xfrm>
          <a:prstGeom prst="rect">
            <a:avLst/>
          </a:prstGeom>
          <a:noFill/>
          <a:ln w="9525">
            <a:noFill/>
          </a:ln>
        </p:spPr>
        <p:txBody>
          <a:bodyPr>
            <a:spAutoFit/>
          </a:bodyPr>
          <a:p>
            <a:pPr eaLnBrk="1" hangingPunct="1">
              <a:buFont typeface="Arial" panose="020B0604020202020204" pitchFamily="34" charset="0"/>
            </a:pPr>
            <a:r>
              <a:rPr lang="zh-CN" altLang="en-US" sz="1600" b="1" dirty="0">
                <a:solidFill>
                  <a:srgbClr val="FF0000"/>
                </a:solidFill>
                <a:latin typeface="微软雅黑" panose="020B0503020204020204" pitchFamily="34" charset="-122"/>
                <a:ea typeface="微软雅黑" panose="020B0503020204020204" pitchFamily="34" charset="-122"/>
              </a:rPr>
              <a:t>民办校志愿</a:t>
            </a:r>
            <a:r>
              <a:rPr lang="zh-CN" altLang="en-US" sz="1600" b="1" dirty="0">
                <a:latin typeface="微软雅黑" panose="020B0503020204020204" pitchFamily="34" charset="-122"/>
                <a:ea typeface="微软雅黑" panose="020B0503020204020204" pitchFamily="34" charset="-122"/>
              </a:rPr>
              <a:t>信息填写页面</a:t>
            </a:r>
            <a:endParaRPr lang="zh-CN" altLang="en-US" sz="1600" b="1" dirty="0">
              <a:latin typeface="微软雅黑" panose="020B0503020204020204" pitchFamily="34" charset="-122"/>
              <a:ea typeface="微软雅黑" panose="020B0503020204020204" pitchFamily="34" charset="-122"/>
            </a:endParaRPr>
          </a:p>
        </p:txBody>
      </p:sp>
      <p:sp>
        <p:nvSpPr>
          <p:cNvPr id="28676"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2000" b="1" dirty="0">
                <a:solidFill>
                  <a:srgbClr val="606060"/>
                </a:solidFill>
                <a:latin typeface="Arial" panose="020B0604020202020204" pitchFamily="34" charset="0"/>
                <a:ea typeface="微软雅黑" panose="020B0503020204020204" pitchFamily="34" charset="-122"/>
              </a:rPr>
              <a:t>填写学生具体信息并提交</a:t>
            </a:r>
            <a:endParaRPr lang="zh-CN" altLang="en-US" sz="2000" b="1" dirty="0">
              <a:solidFill>
                <a:srgbClr val="606060"/>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26060" y="1264285"/>
            <a:ext cx="2212975" cy="3279140"/>
          </a:xfrm>
          <a:prstGeom prst="rect">
            <a:avLst/>
          </a:prstGeom>
        </p:spPr>
      </p:pic>
      <p:pic>
        <p:nvPicPr>
          <p:cNvPr id="4" name="图片 3"/>
          <p:cNvPicPr>
            <a:picLocks noChangeAspect="1"/>
          </p:cNvPicPr>
          <p:nvPr/>
        </p:nvPicPr>
        <p:blipFill>
          <a:blip r:embed="rId2"/>
          <a:stretch>
            <a:fillRect/>
          </a:stretch>
        </p:blipFill>
        <p:spPr>
          <a:xfrm>
            <a:off x="5675630" y="1264285"/>
            <a:ext cx="2644140" cy="3330575"/>
          </a:xfrm>
          <a:prstGeom prst="rect">
            <a:avLst/>
          </a:prstGeom>
        </p:spPr>
      </p:pic>
      <p:sp>
        <p:nvSpPr>
          <p:cNvPr id="7" name="矩形标注 1073742868"/>
          <p:cNvSpPr/>
          <p:nvPr/>
        </p:nvSpPr>
        <p:spPr>
          <a:xfrm>
            <a:off x="7612380" y="3325495"/>
            <a:ext cx="1428115" cy="765175"/>
          </a:xfrm>
          <a:prstGeom prst="wedgeRectCallout">
            <a:avLst>
              <a:gd name="adj1" fmla="val -65921"/>
              <a:gd name="adj2" fmla="val 42361"/>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所有信息确认无误后点击【提交】</a:t>
            </a:r>
            <a:endParaRPr lang="zh-CN" altLang="en-US" sz="16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2714625" y="1233170"/>
            <a:ext cx="2844800" cy="3310255"/>
          </a:xfrm>
          <a:prstGeom prst="rect">
            <a:avLst/>
          </a:prstGeom>
        </p:spPr>
      </p:pic>
      <p:cxnSp>
        <p:nvCxnSpPr>
          <p:cNvPr id="6" name="直接连接符 5"/>
          <p:cNvCxnSpPr/>
          <p:nvPr/>
        </p:nvCxnSpPr>
        <p:spPr>
          <a:xfrm>
            <a:off x="2821940" y="1703705"/>
            <a:ext cx="2614295" cy="381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0" name="椭圆 6"/>
          <p:cNvSpPr/>
          <p:nvPr/>
        </p:nvSpPr>
        <p:spPr>
          <a:xfrm>
            <a:off x="5594985" y="2919730"/>
            <a:ext cx="1568450" cy="542290"/>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8" name="右箭头 7"/>
          <p:cNvSpPr/>
          <p:nvPr/>
        </p:nvSpPr>
        <p:spPr>
          <a:xfrm>
            <a:off x="2463165" y="2610803"/>
            <a:ext cx="358775" cy="268288"/>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右箭头 8"/>
          <p:cNvSpPr/>
          <p:nvPr/>
        </p:nvSpPr>
        <p:spPr>
          <a:xfrm>
            <a:off x="5436235" y="2496503"/>
            <a:ext cx="358775" cy="268288"/>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Tm="74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500"/>
                                        <p:tgtEl>
                                          <p:spTgt spid="266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100"/>
                                        <p:tgtEl>
                                          <p:spTgt spid="7"/>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par>
                          <p:cTn id="16" fill="hold">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7" grpId="0" bldLvl="0" animBg="1"/>
      <p:bldP spid="20" grpId="0" bldLvl="0" animBg="1"/>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 2"/>
          <p:cNvGrpSpPr/>
          <p:nvPr/>
        </p:nvGrpSpPr>
        <p:grpSpPr>
          <a:xfrm>
            <a:off x="2954655" y="2712085"/>
            <a:ext cx="2940050" cy="1889125"/>
            <a:chOff x="3708400" y="3551238"/>
            <a:chExt cx="5394325" cy="1804035"/>
          </a:xfrm>
        </p:grpSpPr>
        <p:sp>
          <p:nvSpPr>
            <p:cNvPr id="9" name="圆角矩形 8"/>
            <p:cNvSpPr/>
            <p:nvPr/>
          </p:nvSpPr>
          <p:spPr>
            <a:xfrm>
              <a:off x="3708400" y="3551238"/>
              <a:ext cx="5394325" cy="180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4" name="矩形 53"/>
            <p:cNvSpPr/>
            <p:nvPr/>
          </p:nvSpPr>
          <p:spPr>
            <a:xfrm>
              <a:off x="3815274" y="3795799"/>
              <a:ext cx="4935490" cy="1542071"/>
            </a:xfrm>
            <a:prstGeom prst="rect">
              <a:avLst/>
            </a:prstGeom>
            <a:noFill/>
            <a:ln w="9525">
              <a:noFill/>
            </a:ln>
          </p:spPr>
          <p:txBody>
            <a:bodyPr wrap="square">
              <a:spAutoFit/>
            </a:bodyPr>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地点：先到意愿学校进行初查，并凭学校初查结果到区教育局进行入学凭证复查。</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携带材料：适龄儿童身份证件、监护人身份证件和居住证明、政策照顾凭证（相关部门的认定材料）。</a:t>
              </a:r>
              <a:r>
                <a:rPr lang="zh-CN" altLang="en-US" sz="1000" dirty="0">
                  <a:latin typeface="微软雅黑" panose="020B0503020204020204" pitchFamily="34" charset="-122"/>
                  <a:ea typeface="微软雅黑" panose="020B0503020204020204" pitchFamily="34" charset="-122"/>
                </a:rPr>
                <a:t> </a:t>
              </a:r>
              <a:endParaRPr lang="zh-CN" altLang="en-US" sz="10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1000" b="1" dirty="0">
                  <a:solidFill>
                    <a:srgbClr val="FF0000"/>
                  </a:solidFill>
                  <a:latin typeface="微软雅黑" panose="020B0503020204020204" pitchFamily="34" charset="-122"/>
                  <a:ea typeface="微软雅黑" panose="020B0503020204020204" pitchFamily="34" charset="-122"/>
                </a:rPr>
                <a:t>8月18日至20日，凭复查凭证到区教育局统筹安排就读小学。</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grpSp>
        <p:nvGrpSpPr>
          <p:cNvPr id="2" name="组 1"/>
          <p:cNvGrpSpPr/>
          <p:nvPr/>
        </p:nvGrpSpPr>
        <p:grpSpPr>
          <a:xfrm>
            <a:off x="52705" y="2774950"/>
            <a:ext cx="2724785" cy="1826260"/>
            <a:chOff x="277813" y="3562350"/>
            <a:chExt cx="3286125" cy="1659803"/>
          </a:xfrm>
        </p:grpSpPr>
        <p:sp>
          <p:nvSpPr>
            <p:cNvPr id="8" name="圆角矩形 7"/>
            <p:cNvSpPr/>
            <p:nvPr/>
          </p:nvSpPr>
          <p:spPr>
            <a:xfrm>
              <a:off x="277813" y="3562350"/>
              <a:ext cx="3286125" cy="165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2" name="矩形 55"/>
            <p:cNvSpPr/>
            <p:nvPr/>
          </p:nvSpPr>
          <p:spPr>
            <a:xfrm>
              <a:off x="372453" y="3846563"/>
              <a:ext cx="3096260" cy="1068830"/>
            </a:xfrm>
            <a:prstGeom prst="rect">
              <a:avLst/>
            </a:prstGeom>
            <a:noFill/>
            <a:ln w="9525">
              <a:noFill/>
            </a:ln>
          </p:spPr>
          <p:txBody>
            <a:bodyPr>
              <a:spAutoFit/>
            </a:bodyPr>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地点：先到报名点学校进行初查，并凭学校初查结果到区教育局进行入学凭证复查。</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携带材料：居民户口簿等有关材料。 </a:t>
              </a:r>
              <a:endParaRPr lang="zh-CN" altLang="en-US" sz="10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1000" b="1" dirty="0">
                  <a:solidFill>
                    <a:srgbClr val="FF0000"/>
                  </a:solidFill>
                  <a:latin typeface="微软雅黑" panose="020B0503020204020204" pitchFamily="34" charset="-122"/>
                  <a:ea typeface="微软雅黑" panose="020B0503020204020204" pitchFamily="34" charset="-122"/>
                </a:rPr>
                <a:t>8月18日至20日，凭复查凭证到区教育局统筹安排就读小学。</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sp>
        <p:nvSpPr>
          <p:cNvPr id="5" name="圆角矩形 4"/>
          <p:cNvSpPr/>
          <p:nvPr/>
        </p:nvSpPr>
        <p:spPr>
          <a:xfrm>
            <a:off x="349885" y="899795"/>
            <a:ext cx="2973705" cy="14744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地点：划片学校</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携带材料：居民户口簿、房屋所有权证（不动产登记证）。</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7月1</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0</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日短信通知入学凭证核查结果。</a:t>
            </a:r>
            <a:endParaRPr kumimoji="0" lang="zh-CN" altLang="en-US" sz="1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核查通过的片内生按学校公告时间注册</a:t>
            </a:r>
            <a:r>
              <a:rPr kumimoji="0" lang="zh-CN" altLang="en-US" sz="12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sz="12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7" name="圆角矩形 6"/>
          <p:cNvSpPr/>
          <p:nvPr/>
        </p:nvSpPr>
        <p:spPr>
          <a:xfrm>
            <a:off x="3539490" y="932815"/>
            <a:ext cx="4767580" cy="14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地点：报名点学校</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携带材料：（</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）原籍户口簿和父母身份证（</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）父母双方辖区内居住证或房产证（不动产权证书、预告登记证或不动产登记证明）（</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3</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）可根据实际另行提供辖区内营业执照及纳税证明、父母市区社保缴费证明等材料。</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7月1</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0</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日短信通知入学凭证核查结果</a:t>
            </a:r>
            <a:r>
              <a:rPr kumimoji="0" lang="zh-CN" altLang="en-US"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核查通过的随迁子女8月23日</a:t>
            </a:r>
            <a:r>
              <a:rPr kumimoji="0" lang="en-US" altLang="zh-CN"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8:00</a:t>
            </a:r>
            <a:r>
              <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至24日中午12:00通过预报名系统网络填报志愿。</a:t>
            </a:r>
            <a:endPar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727"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预报名操作步骤之五：</a:t>
            </a:r>
            <a:r>
              <a:rPr lang="zh-CN" altLang="en-US" sz="2000" b="1" dirty="0">
                <a:solidFill>
                  <a:srgbClr val="606060"/>
                </a:solidFill>
                <a:ea typeface="微软雅黑" panose="020B0503020204020204" pitchFamily="34" charset="-122"/>
                <a:sym typeface="+mn-ea"/>
              </a:rPr>
              <a:t>7月1日—7月5日</a:t>
            </a:r>
            <a:r>
              <a:rPr lang="zh-CN" altLang="en-US" sz="2000" b="1" dirty="0">
                <a:solidFill>
                  <a:srgbClr val="606060"/>
                </a:solidFill>
                <a:latin typeface="Arial" panose="020B0604020202020204" pitchFamily="34" charset="0"/>
                <a:ea typeface="微软雅黑" panose="020B0503020204020204" pitchFamily="34" charset="-122"/>
              </a:rPr>
              <a:t>现场核验材料</a:t>
            </a:r>
            <a:endParaRPr lang="zh-CN" altLang="en-US" sz="2000" b="1" dirty="0">
              <a:solidFill>
                <a:srgbClr val="606060"/>
              </a:solidFill>
              <a:latin typeface="Arial" panose="020B0604020202020204" pitchFamily="34" charset="0"/>
              <a:ea typeface="微软雅黑" panose="020B0503020204020204" pitchFamily="34" charset="-122"/>
            </a:endParaRPr>
          </a:p>
        </p:txBody>
      </p:sp>
      <p:grpSp>
        <p:nvGrpSpPr>
          <p:cNvPr id="6" name="组 3"/>
          <p:cNvGrpSpPr/>
          <p:nvPr/>
        </p:nvGrpSpPr>
        <p:grpSpPr>
          <a:xfrm>
            <a:off x="557530" y="746125"/>
            <a:ext cx="2536825" cy="403860"/>
            <a:chOff x="4449564" y="1962150"/>
            <a:chExt cx="2537024" cy="598279"/>
          </a:xfrm>
        </p:grpSpPr>
        <p:sp>
          <p:nvSpPr>
            <p:cNvPr id="32" name="AutoShape 2"/>
            <p:cNvSpPr>
              <a:spLocks noChangeArrowheads="1"/>
            </p:cNvSpPr>
            <p:nvPr/>
          </p:nvSpPr>
          <p:spPr bwMode="gray">
            <a:xfrm>
              <a:off x="4571811" y="1962150"/>
              <a:ext cx="2314757" cy="598279"/>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0748" name="Text Box 3"/>
            <p:cNvSpPr txBox="1"/>
            <p:nvPr/>
          </p:nvSpPr>
          <p:spPr>
            <a:xfrm>
              <a:off x="4643254" y="2021197"/>
              <a:ext cx="1851170" cy="408260"/>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片内生</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48" name="Oval 18"/>
            <p:cNvSpPr>
              <a:spLocks noChangeArrowheads="1"/>
            </p:cNvSpPr>
            <p:nvPr/>
          </p:nvSpPr>
          <p:spPr bwMode="gray">
            <a:xfrm>
              <a:off x="6637311" y="2067853"/>
              <a:ext cx="349277" cy="359391"/>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2" name="Oval 18"/>
            <p:cNvSpPr>
              <a:spLocks noChangeArrowheads="1"/>
            </p:cNvSpPr>
            <p:nvPr/>
          </p:nvSpPr>
          <p:spPr bwMode="gray">
            <a:xfrm>
              <a:off x="4449564" y="2061510"/>
              <a:ext cx="349277" cy="357277"/>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0" name="组 5"/>
          <p:cNvGrpSpPr/>
          <p:nvPr/>
        </p:nvGrpSpPr>
        <p:grpSpPr>
          <a:xfrm>
            <a:off x="4036695" y="748030"/>
            <a:ext cx="3735070" cy="398145"/>
            <a:chOff x="2339752" y="2932113"/>
            <a:chExt cx="4646836" cy="599090"/>
          </a:xfrm>
        </p:grpSpPr>
        <p:sp>
          <p:nvSpPr>
            <p:cNvPr id="36" name="AutoShape 6"/>
            <p:cNvSpPr>
              <a:spLocks noChangeArrowheads="1"/>
            </p:cNvSpPr>
            <p:nvPr/>
          </p:nvSpPr>
          <p:spPr bwMode="gray">
            <a:xfrm>
              <a:off x="2450882" y="2932113"/>
              <a:ext cx="4435689"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0744" name="Text Box 7"/>
            <p:cNvSpPr txBox="1"/>
            <p:nvPr/>
          </p:nvSpPr>
          <p:spPr>
            <a:xfrm>
              <a:off x="2951747" y="3011366"/>
              <a:ext cx="3433928" cy="414681"/>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随迁</a:t>
              </a:r>
              <a:r>
                <a:rPr lang="zh-CN" altLang="en-US" sz="1200" b="1" dirty="0">
                  <a:solidFill>
                    <a:srgbClr val="000000"/>
                  </a:solidFill>
                  <a:latin typeface="微软雅黑" panose="020B0503020204020204" pitchFamily="34" charset="-122"/>
                  <a:ea typeface="微软雅黑" panose="020B0503020204020204" pitchFamily="34" charset="-122"/>
                </a:rPr>
                <a:t>子女</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49" name="Oval 19"/>
            <p:cNvSpPr>
              <a:spLocks noChangeArrowheads="1"/>
            </p:cNvSpPr>
            <p:nvPr/>
          </p:nvSpPr>
          <p:spPr bwMode="gray">
            <a:xfrm>
              <a:off x="6637321" y="3037959"/>
              <a:ext cx="349267" cy="359878"/>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5" name="Oval 19"/>
            <p:cNvSpPr>
              <a:spLocks noChangeArrowheads="1"/>
            </p:cNvSpPr>
            <p:nvPr/>
          </p:nvSpPr>
          <p:spPr bwMode="gray">
            <a:xfrm>
              <a:off x="2339752" y="3069713"/>
              <a:ext cx="349267" cy="359878"/>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1" name="组 3"/>
          <p:cNvGrpSpPr/>
          <p:nvPr/>
        </p:nvGrpSpPr>
        <p:grpSpPr>
          <a:xfrm>
            <a:off x="3251835" y="2523490"/>
            <a:ext cx="2378075" cy="408940"/>
            <a:chOff x="4069080" y="3016910"/>
            <a:chExt cx="4626928" cy="449262"/>
          </a:xfrm>
        </p:grpSpPr>
        <p:grpSp>
          <p:nvGrpSpPr>
            <p:cNvPr id="30738" name="组 62"/>
            <p:cNvGrpSpPr/>
            <p:nvPr/>
          </p:nvGrpSpPr>
          <p:grpSpPr>
            <a:xfrm>
              <a:off x="4133773" y="3016910"/>
              <a:ext cx="4436454" cy="449262"/>
              <a:chOff x="2416098" y="2503253"/>
              <a:chExt cx="4436454" cy="599090"/>
            </a:xfrm>
          </p:grpSpPr>
          <p:sp>
            <p:nvSpPr>
              <p:cNvPr id="64" name="AutoShape 6"/>
              <p:cNvSpPr>
                <a:spLocks noChangeArrowheads="1"/>
              </p:cNvSpPr>
              <p:nvPr/>
            </p:nvSpPr>
            <p:spPr bwMode="gray">
              <a:xfrm>
                <a:off x="2416098" y="2503253"/>
                <a:ext cx="4436454"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0742" name="Text Box 7"/>
              <p:cNvSpPr txBox="1"/>
              <p:nvPr/>
            </p:nvSpPr>
            <p:spPr>
              <a:xfrm>
                <a:off x="3079115" y="2600522"/>
                <a:ext cx="3433763" cy="403735"/>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其他政策照顾对象</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51" name="Oval 21"/>
            <p:cNvSpPr>
              <a:spLocks noChangeArrowheads="1"/>
            </p:cNvSpPr>
            <p:nvPr/>
          </p:nvSpPr>
          <p:spPr bwMode="gray">
            <a:xfrm>
              <a:off x="8346806" y="3153730"/>
              <a:ext cx="349202" cy="268287"/>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8" name="Oval 21"/>
            <p:cNvSpPr>
              <a:spLocks noChangeArrowheads="1"/>
            </p:cNvSpPr>
            <p:nvPr/>
          </p:nvSpPr>
          <p:spPr bwMode="gray">
            <a:xfrm>
              <a:off x="4069080" y="3153730"/>
              <a:ext cx="349202" cy="268287"/>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2" name="组 5"/>
          <p:cNvGrpSpPr/>
          <p:nvPr/>
        </p:nvGrpSpPr>
        <p:grpSpPr>
          <a:xfrm>
            <a:off x="179705" y="2525395"/>
            <a:ext cx="2391410" cy="419100"/>
            <a:chOff x="468313" y="3349623"/>
            <a:chExt cx="2951162" cy="449263"/>
          </a:xfrm>
        </p:grpSpPr>
        <p:grpSp>
          <p:nvGrpSpPr>
            <p:cNvPr id="30732" name="组 52"/>
            <p:cNvGrpSpPr/>
            <p:nvPr/>
          </p:nvGrpSpPr>
          <p:grpSpPr>
            <a:xfrm>
              <a:off x="468313" y="3349623"/>
              <a:ext cx="2790824" cy="449263"/>
              <a:chOff x="555629" y="4126656"/>
              <a:chExt cx="2792234" cy="598281"/>
            </a:xfrm>
          </p:grpSpPr>
          <p:grpSp>
            <p:nvGrpSpPr>
              <p:cNvPr id="30734" name="组 56"/>
              <p:cNvGrpSpPr/>
              <p:nvPr/>
            </p:nvGrpSpPr>
            <p:grpSpPr>
              <a:xfrm>
                <a:off x="717636" y="4126656"/>
                <a:ext cx="2630227" cy="598281"/>
                <a:chOff x="4572384" y="1962150"/>
                <a:chExt cx="2630227" cy="598281"/>
              </a:xfrm>
            </p:grpSpPr>
            <p:sp>
              <p:nvSpPr>
                <p:cNvPr id="58" name="AutoShape 2"/>
                <p:cNvSpPr>
                  <a:spLocks noChangeArrowheads="1"/>
                </p:cNvSpPr>
                <p:nvPr/>
              </p:nvSpPr>
              <p:spPr bwMode="gray">
                <a:xfrm>
                  <a:off x="4572384" y="1962150"/>
                  <a:ext cx="2630227" cy="598281"/>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0737" name="Text Box 3"/>
                <p:cNvSpPr txBox="1"/>
                <p:nvPr/>
              </p:nvSpPr>
              <p:spPr>
                <a:xfrm>
                  <a:off x="4705539" y="2004283"/>
                  <a:ext cx="2271272" cy="393415"/>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不符合划片的本地生</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62" name="Oval 20"/>
              <p:cNvSpPr>
                <a:spLocks noChangeArrowheads="1"/>
              </p:cNvSpPr>
              <p:nvPr/>
            </p:nvSpPr>
            <p:spPr bwMode="gray">
              <a:xfrm>
                <a:off x="555629" y="4236587"/>
                <a:ext cx="349426" cy="359391"/>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50" name="Oval 20"/>
            <p:cNvSpPr>
              <a:spLocks noChangeArrowheads="1"/>
            </p:cNvSpPr>
            <p:nvPr/>
          </p:nvSpPr>
          <p:spPr bwMode="gray">
            <a:xfrm>
              <a:off x="3070225" y="3433761"/>
              <a:ext cx="349250" cy="268287"/>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3" name="组 2"/>
          <p:cNvGrpSpPr/>
          <p:nvPr/>
        </p:nvGrpSpPr>
        <p:grpSpPr>
          <a:xfrm>
            <a:off x="6071870" y="2647950"/>
            <a:ext cx="3011805" cy="1889125"/>
            <a:chOff x="3708400" y="3551238"/>
            <a:chExt cx="5394325" cy="1804035"/>
          </a:xfrm>
        </p:grpSpPr>
        <p:sp>
          <p:nvSpPr>
            <p:cNvPr id="14" name="圆角矩形 13"/>
            <p:cNvSpPr/>
            <p:nvPr/>
          </p:nvSpPr>
          <p:spPr>
            <a:xfrm>
              <a:off x="3708400" y="3551238"/>
              <a:ext cx="5394325" cy="180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53"/>
            <p:cNvSpPr/>
            <p:nvPr/>
          </p:nvSpPr>
          <p:spPr>
            <a:xfrm>
              <a:off x="3815274" y="3795799"/>
              <a:ext cx="4935490" cy="1321342"/>
            </a:xfrm>
            <a:prstGeom prst="rect">
              <a:avLst/>
            </a:prstGeom>
            <a:noFill/>
            <a:ln w="9525">
              <a:noFill/>
            </a:ln>
          </p:spPr>
          <p:txBody>
            <a:bodyPr wrap="square">
              <a:spAutoFit/>
            </a:bodyPr>
            <a:p>
              <a:pPr eaLnBrk="1" hangingPunct="1">
                <a:lnSpc>
                  <a:spcPct val="150000"/>
                </a:lnSpc>
                <a:buFont typeface="Arial" panose="020B0604020202020204" pitchFamily="34" charset="0"/>
              </a:pP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地点：填报志愿学校</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携带材料：</a:t>
              </a:r>
              <a:r>
                <a:rPr lang="zh-CN" altLang="en-US" sz="900" b="1">
                  <a:ln>
                    <a:noFill/>
                  </a:ln>
                  <a:effectLst/>
                  <a:uLnTx/>
                  <a:uFillTx/>
                  <a:latin typeface="微软雅黑" panose="020B0503020204020204" pitchFamily="34" charset="-122"/>
                  <a:ea typeface="微软雅黑" panose="020B0503020204020204" pitchFamily="34" charset="-122"/>
                  <a:sym typeface="+mn-ea"/>
                </a:rPr>
                <a:t>五城区居民户口簿或房屋所有权证（不动产登记证）或居住证或暂住登记凭证。</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eaLnBrk="1" hangingPunct="1">
                <a:lnSpc>
                  <a:spcPct val="150000"/>
                </a:lnSpc>
                <a:buFont typeface="Arial" panose="020B0604020202020204" pitchFamily="34" charset="0"/>
              </a:pPr>
              <a:r>
                <a:rPr lang="zh-CN" altLang="en-US" sz="1000" dirty="0">
                  <a:latin typeface="微软雅黑" panose="020B0503020204020204" pitchFamily="34" charset="-122"/>
                  <a:ea typeface="微软雅黑" panose="020B0503020204020204" pitchFamily="34" charset="-122"/>
                </a:rPr>
                <a:t> </a:t>
              </a:r>
              <a:endParaRPr lang="zh-CN" altLang="en-US" sz="10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en-US" altLang="zh-CN" sz="1000" b="1" dirty="0">
                  <a:solidFill>
                    <a:srgbClr val="FF0000"/>
                  </a:solidFill>
                  <a:latin typeface="微软雅黑" panose="020B0503020204020204" pitchFamily="34" charset="-122"/>
                  <a:ea typeface="微软雅黑" panose="020B0503020204020204" pitchFamily="34" charset="-122"/>
                </a:rPr>
                <a:t>7</a:t>
              </a:r>
              <a:r>
                <a:rPr lang="zh-CN" altLang="en-US" sz="1000" b="1" dirty="0">
                  <a:solidFill>
                    <a:srgbClr val="FF0000"/>
                  </a:solidFill>
                  <a:latin typeface="微软雅黑" panose="020B0503020204020204" pitchFamily="34" charset="-122"/>
                  <a:ea typeface="微软雅黑" panose="020B0503020204020204" pitchFamily="34" charset="-122"/>
                </a:rPr>
                <a:t>月</a:t>
              </a:r>
              <a:r>
                <a:rPr lang="en-US" altLang="zh-CN" sz="1000" b="1" dirty="0">
                  <a:solidFill>
                    <a:srgbClr val="FF0000"/>
                  </a:solidFill>
                  <a:latin typeface="微软雅黑" panose="020B0503020204020204" pitchFamily="34" charset="-122"/>
                  <a:ea typeface="微软雅黑" panose="020B0503020204020204" pitchFamily="34" charset="-122"/>
                </a:rPr>
                <a:t>9</a:t>
              </a:r>
              <a:r>
                <a:rPr lang="zh-CN" altLang="en-US" sz="1000" b="1" dirty="0">
                  <a:solidFill>
                    <a:srgbClr val="FF0000"/>
                  </a:solidFill>
                  <a:latin typeface="微软雅黑" panose="020B0503020204020204" pitchFamily="34" charset="-122"/>
                  <a:ea typeface="微软雅黑" panose="020B0503020204020204" pitchFamily="34" charset="-122"/>
                </a:rPr>
                <a:t>日，民办学校公开摇号，并公示结果。</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grpSp>
        <p:nvGrpSpPr>
          <p:cNvPr id="16" name="组 3"/>
          <p:cNvGrpSpPr/>
          <p:nvPr/>
        </p:nvGrpSpPr>
        <p:grpSpPr>
          <a:xfrm>
            <a:off x="6354445" y="2523490"/>
            <a:ext cx="2378198" cy="408940"/>
            <a:chOff x="4069080" y="3088066"/>
            <a:chExt cx="4627167" cy="449262"/>
          </a:xfrm>
        </p:grpSpPr>
        <p:grpSp>
          <p:nvGrpSpPr>
            <p:cNvPr id="17" name="组 62"/>
            <p:cNvGrpSpPr/>
            <p:nvPr/>
          </p:nvGrpSpPr>
          <p:grpSpPr>
            <a:xfrm>
              <a:off x="4259793" y="3088066"/>
              <a:ext cx="4436454" cy="449262"/>
              <a:chOff x="2542118" y="2598140"/>
              <a:chExt cx="4436454" cy="599090"/>
            </a:xfrm>
          </p:grpSpPr>
          <p:sp>
            <p:nvSpPr>
              <p:cNvPr id="18" name="AutoShape 6"/>
              <p:cNvSpPr>
                <a:spLocks noChangeArrowheads="1"/>
              </p:cNvSpPr>
              <p:nvPr/>
            </p:nvSpPr>
            <p:spPr bwMode="gray">
              <a:xfrm>
                <a:off x="2542118" y="2598140"/>
                <a:ext cx="4436454"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9" name="Text Box 7"/>
              <p:cNvSpPr txBox="1"/>
              <p:nvPr/>
            </p:nvSpPr>
            <p:spPr>
              <a:xfrm>
                <a:off x="3043286" y="2661919"/>
                <a:ext cx="3433763" cy="403735"/>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民办校材料核验</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20" name="Oval 21"/>
            <p:cNvSpPr>
              <a:spLocks noChangeArrowheads="1"/>
            </p:cNvSpPr>
            <p:nvPr/>
          </p:nvSpPr>
          <p:spPr bwMode="gray">
            <a:xfrm>
              <a:off x="8346806" y="3153730"/>
              <a:ext cx="349202" cy="268287"/>
            </a:xfrm>
            <a:prstGeom prst="ellipse">
              <a:avLst/>
            </a:prstGeom>
            <a:solidFill>
              <a:srgbClr val="90A8B0">
                <a:alpha val="79999"/>
              </a:srgbClr>
            </a:solidFill>
            <a:ln w="57150">
              <a:solidFill>
                <a:srgbClr val="FFFFFF"/>
              </a:solidFill>
              <a:round/>
            </a:ln>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1" name="Oval 21"/>
            <p:cNvSpPr>
              <a:spLocks noChangeArrowheads="1"/>
            </p:cNvSpPr>
            <p:nvPr/>
          </p:nvSpPr>
          <p:spPr bwMode="gray">
            <a:xfrm>
              <a:off x="4069080" y="3153730"/>
              <a:ext cx="349202" cy="268287"/>
            </a:xfrm>
            <a:prstGeom prst="ellipse">
              <a:avLst/>
            </a:prstGeom>
            <a:solidFill>
              <a:srgbClr val="90A8B0">
                <a:alpha val="79999"/>
              </a:srgbClr>
            </a:solidFill>
            <a:ln w="57150">
              <a:solidFill>
                <a:srgbClr val="FFFFFF"/>
              </a:solidFill>
              <a:round/>
            </a:ln>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p:transition spd="slow" advTm="266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p:tgtEl>
                                          <p:spTgt spid="5"/>
                                        </p:tgtEl>
                                        <p:attrNameLst>
                                          <p:attrName>ppt_y</p:attrName>
                                        </p:attrNameLst>
                                      </p:cBhvr>
                                      <p:tavLst>
                                        <p:tav tm="0">
                                          <p:val>
                                            <p:strVal val="#ppt_y+#ppt_h*1.125000"/>
                                          </p:val>
                                        </p:tav>
                                        <p:tav tm="100000">
                                          <p:val>
                                            <p:strVal val="#ppt_y"/>
                                          </p:val>
                                        </p:tav>
                                      </p:tavLst>
                                    </p:anim>
                                    <p:animEffect transition="in" filter="wipe(up)">
                                      <p:cBhvr>
                                        <p:cTn id="12" dur="1500"/>
                                        <p:tgtEl>
                                          <p:spTgt spid="5"/>
                                        </p:tgtEl>
                                      </p:cBhvr>
                                    </p:animEffect>
                                  </p:childTnLst>
                                </p:cTn>
                              </p:par>
                            </p:childTnLst>
                          </p:cTn>
                        </p:par>
                        <p:par>
                          <p:cTn id="13" fill="hold">
                            <p:stCondLst>
                              <p:cond delay="2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1500"/>
                                        <p:tgtEl>
                                          <p:spTgt spid="10"/>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1500"/>
                                        <p:tgtEl>
                                          <p:spTgt spid="7"/>
                                        </p:tgtEl>
                                      </p:cBhvr>
                                    </p:animEffect>
                                  </p:childTnLst>
                                </p:cTn>
                              </p:par>
                            </p:childTnLst>
                          </p:cTn>
                        </p:par>
                        <p:par>
                          <p:cTn id="21" fill="hold">
                            <p:stCondLst>
                              <p:cond delay="5500"/>
                            </p:stCondLst>
                            <p:childTnLst>
                              <p:par>
                                <p:cTn id="22" presetID="18" presetClass="entr" presetSubtype="1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1500"/>
                                        <p:tgtEl>
                                          <p:spTgt spid="12"/>
                                        </p:tgtEl>
                                      </p:cBhvr>
                                    </p:animEffect>
                                  </p:childTnLst>
                                </p:cTn>
                              </p:par>
                            </p:childTnLst>
                          </p:cTn>
                        </p:par>
                        <p:par>
                          <p:cTn id="25" fill="hold">
                            <p:stCondLst>
                              <p:cond delay="7000"/>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1500"/>
                                        <p:tgtEl>
                                          <p:spTgt spid="2"/>
                                        </p:tgtEl>
                                      </p:cBhvr>
                                    </p:animEffect>
                                  </p:childTnLst>
                                </p:cTn>
                              </p:par>
                            </p:childTnLst>
                          </p:cTn>
                        </p:par>
                        <p:par>
                          <p:cTn id="29" fill="hold">
                            <p:stCondLst>
                              <p:cond delay="8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par>
                          <p:cTn id="33" fill="hold">
                            <p:stCondLst>
                              <p:cond delay="10000"/>
                            </p:stCondLst>
                            <p:childTnLst>
                              <p:par>
                                <p:cTn id="34" presetID="42"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11000"/>
                            </p:stCondLst>
                            <p:childTnLst>
                              <p:par>
                                <p:cTn id="40" presetID="42"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2"/>
          <p:cNvPicPr>
            <a:picLocks noChangeAspect="1"/>
          </p:cNvPicPr>
          <p:nvPr/>
        </p:nvPicPr>
        <p:blipFill>
          <a:blip r:embed="rId1"/>
          <a:srcRect r="5099"/>
          <a:stretch>
            <a:fillRect/>
          </a:stretch>
        </p:blipFill>
        <p:spPr>
          <a:xfrm>
            <a:off x="66675" y="722313"/>
            <a:ext cx="8072438" cy="2720975"/>
          </a:xfrm>
          <a:prstGeom prst="rect">
            <a:avLst/>
          </a:prstGeom>
          <a:noFill/>
          <a:ln w="9525">
            <a:noFill/>
          </a:ln>
        </p:spPr>
      </p:pic>
      <p:pic>
        <p:nvPicPr>
          <p:cNvPr id="29698" name="图片 3"/>
          <p:cNvPicPr>
            <a:picLocks noChangeAspect="1"/>
          </p:cNvPicPr>
          <p:nvPr/>
        </p:nvPicPr>
        <p:blipFill>
          <a:blip r:embed="rId2"/>
          <a:stretch>
            <a:fillRect/>
          </a:stretch>
        </p:blipFill>
        <p:spPr>
          <a:xfrm>
            <a:off x="85725" y="2947988"/>
            <a:ext cx="892175" cy="476250"/>
          </a:xfrm>
          <a:prstGeom prst="rect">
            <a:avLst/>
          </a:prstGeom>
          <a:noFill/>
          <a:ln w="9525">
            <a:noFill/>
          </a:ln>
        </p:spPr>
      </p:pic>
      <p:pic>
        <p:nvPicPr>
          <p:cNvPr id="29699" name="图片 4"/>
          <p:cNvPicPr>
            <a:picLocks noChangeAspect="1"/>
          </p:cNvPicPr>
          <p:nvPr/>
        </p:nvPicPr>
        <p:blipFill>
          <a:blip r:embed="rId2"/>
          <a:stretch>
            <a:fillRect/>
          </a:stretch>
        </p:blipFill>
        <p:spPr>
          <a:xfrm>
            <a:off x="7183438" y="1697038"/>
            <a:ext cx="893762" cy="476250"/>
          </a:xfrm>
          <a:prstGeom prst="rect">
            <a:avLst/>
          </a:prstGeom>
          <a:noFill/>
          <a:ln w="9525">
            <a:noFill/>
          </a:ln>
        </p:spPr>
      </p:pic>
      <p:pic>
        <p:nvPicPr>
          <p:cNvPr id="29700" name="图片 5"/>
          <p:cNvPicPr>
            <a:picLocks noChangeAspect="1"/>
          </p:cNvPicPr>
          <p:nvPr/>
        </p:nvPicPr>
        <p:blipFill>
          <a:blip r:embed="rId3"/>
          <a:stretch>
            <a:fillRect/>
          </a:stretch>
        </p:blipFill>
        <p:spPr>
          <a:xfrm>
            <a:off x="1403350" y="2366963"/>
            <a:ext cx="5446713" cy="2746375"/>
          </a:xfrm>
          <a:prstGeom prst="rect">
            <a:avLst/>
          </a:prstGeom>
          <a:noFill/>
          <a:ln w="9525">
            <a:noFill/>
          </a:ln>
        </p:spPr>
      </p:pic>
      <p:pic>
        <p:nvPicPr>
          <p:cNvPr id="29701" name="图片 6"/>
          <p:cNvPicPr>
            <a:picLocks noChangeAspect="1"/>
          </p:cNvPicPr>
          <p:nvPr/>
        </p:nvPicPr>
        <p:blipFill>
          <a:blip r:embed="rId2"/>
          <a:stretch>
            <a:fillRect/>
          </a:stretch>
        </p:blipFill>
        <p:spPr>
          <a:xfrm>
            <a:off x="1331913" y="4675188"/>
            <a:ext cx="892175" cy="476250"/>
          </a:xfrm>
          <a:prstGeom prst="rect">
            <a:avLst/>
          </a:prstGeom>
          <a:noFill/>
          <a:ln w="9525">
            <a:noFill/>
          </a:ln>
        </p:spPr>
      </p:pic>
      <p:sp>
        <p:nvSpPr>
          <p:cNvPr id="29702" name="文本框 7"/>
          <p:cNvSpPr txBox="1"/>
          <p:nvPr/>
        </p:nvSpPr>
        <p:spPr>
          <a:xfrm>
            <a:off x="1812925" y="749300"/>
            <a:ext cx="7380288" cy="260350"/>
          </a:xfrm>
          <a:prstGeom prst="rect">
            <a:avLst/>
          </a:prstGeom>
          <a:noFill/>
          <a:ln w="9525">
            <a:noFill/>
          </a:ln>
        </p:spPr>
        <p:txBody>
          <a:bodyPr>
            <a:spAutoFit/>
          </a:bodyPr>
          <a:p>
            <a:pPr eaLnBrk="1" hangingPunct="1">
              <a:buFont typeface="Arial" panose="020B0604020202020204" pitchFamily="34" charset="0"/>
            </a:pPr>
            <a:r>
              <a:rPr lang="zh-CN" altLang="en-US" sz="1100" dirty="0">
                <a:solidFill>
                  <a:srgbClr val="FF0000"/>
                </a:solidFill>
                <a:latin typeface="微软雅黑" panose="020B0503020204020204" pitchFamily="34" charset="-122"/>
                <a:ea typeface="微软雅黑" panose="020B0503020204020204" pitchFamily="34" charset="-122"/>
              </a:rPr>
              <a:t>8月23日</a:t>
            </a:r>
            <a:r>
              <a:rPr lang="en-US" altLang="zh-CN" sz="1100" dirty="0">
                <a:solidFill>
                  <a:srgbClr val="FF0000"/>
                </a:solidFill>
                <a:latin typeface="微软雅黑" panose="020B0503020204020204" pitchFamily="34" charset="-122"/>
                <a:ea typeface="微软雅黑" panose="020B0503020204020204" pitchFamily="34" charset="-122"/>
              </a:rPr>
              <a:t>8:00</a:t>
            </a:r>
            <a:r>
              <a:rPr lang="zh-CN" altLang="en-US" sz="1100" dirty="0">
                <a:solidFill>
                  <a:srgbClr val="FF0000"/>
                </a:solidFill>
                <a:latin typeface="微软雅黑" panose="020B0503020204020204" pitchFamily="34" charset="-122"/>
                <a:ea typeface="微软雅黑" panose="020B0503020204020204" pitchFamily="34" charset="-122"/>
              </a:rPr>
              <a:t>至24日中午12:00，入学凭证核查通过的随迁子女通过预报名系统下方的【填报志愿】进行网络填报志愿。</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9" name="下箭头 8"/>
          <p:cNvSpPr/>
          <p:nvPr/>
        </p:nvSpPr>
        <p:spPr>
          <a:xfrm>
            <a:off x="4860925" y="2193925"/>
            <a:ext cx="441325" cy="173038"/>
          </a:xfrm>
          <a:prstGeom prst="down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704" name="文本框 10"/>
          <p:cNvSpPr txBox="1"/>
          <p:nvPr/>
        </p:nvSpPr>
        <p:spPr>
          <a:xfrm>
            <a:off x="7018338" y="2982913"/>
            <a:ext cx="2162175" cy="1676400"/>
          </a:xfrm>
          <a:prstGeom prst="rect">
            <a:avLst/>
          </a:prstGeom>
          <a:noFill/>
          <a:ln w="9525">
            <a:noFill/>
          </a:ln>
        </p:spPr>
        <p:txBody>
          <a:bodyPr>
            <a:spAutoFit/>
          </a:bodyPr>
          <a:p>
            <a:pPr eaLnBrk="1" hangingPunct="1">
              <a:spcAft>
                <a:spcPts val="600"/>
              </a:spcAft>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鼓楼区第一志愿可自行下拉选择有学位的学校；</a:t>
            </a:r>
            <a:endParaRPr lang="en-US" altLang="zh-CN" sz="1400" dirty="0">
              <a:solidFill>
                <a:srgbClr val="FF000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台江、仓山、晋安、马尾第一志愿默认为报名点学校，第二、三志愿各区随迁子女均可自行下拉选择有学位的学校。</a:t>
            </a:r>
            <a:endParaRPr lang="zh-CN" altLang="en-US" sz="1400" dirty="0">
              <a:solidFill>
                <a:srgbClr val="FF0000"/>
              </a:solidFill>
              <a:latin typeface="微软雅黑" panose="020B0503020204020204" pitchFamily="34" charset="-122"/>
              <a:ea typeface="微软雅黑" panose="020B0503020204020204" pitchFamily="34" charset="-122"/>
            </a:endParaRPr>
          </a:p>
        </p:txBody>
      </p:sp>
      <p:pic>
        <p:nvPicPr>
          <p:cNvPr id="29705" name="图片 11"/>
          <p:cNvPicPr>
            <a:picLocks noChangeAspect="1"/>
          </p:cNvPicPr>
          <p:nvPr/>
        </p:nvPicPr>
        <p:blipFill>
          <a:blip r:embed="rId2"/>
          <a:stretch>
            <a:fillRect/>
          </a:stretch>
        </p:blipFill>
        <p:spPr>
          <a:xfrm>
            <a:off x="5519738" y="4397375"/>
            <a:ext cx="1441450" cy="647700"/>
          </a:xfrm>
          <a:prstGeom prst="rect">
            <a:avLst/>
          </a:prstGeom>
          <a:noFill/>
          <a:ln w="9525">
            <a:noFill/>
          </a:ln>
        </p:spPr>
      </p:pic>
      <p:sp>
        <p:nvSpPr>
          <p:cNvPr id="31755"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预报名操作步骤之六：</a:t>
            </a:r>
            <a:r>
              <a:rPr lang="zh-CN" altLang="en-US" sz="2000" b="1" dirty="0">
                <a:solidFill>
                  <a:srgbClr val="FF0000"/>
                </a:solidFill>
                <a:latin typeface="Arial" panose="020B0604020202020204" pitchFamily="34" charset="0"/>
                <a:ea typeface="微软雅黑" panose="020B0503020204020204" pitchFamily="34" charset="-122"/>
              </a:rPr>
              <a:t>随迁子女</a:t>
            </a:r>
            <a:r>
              <a:rPr lang="zh-CN" altLang="en-US" sz="2000" b="1" dirty="0">
                <a:solidFill>
                  <a:srgbClr val="606060"/>
                </a:solidFill>
                <a:latin typeface="Arial" panose="020B0604020202020204" pitchFamily="34" charset="0"/>
                <a:ea typeface="微软雅黑" panose="020B0503020204020204" pitchFamily="34" charset="-122"/>
              </a:rPr>
              <a:t>网络填报志愿</a:t>
            </a:r>
            <a:endParaRPr lang="zh-CN" altLang="en-US" sz="2000" b="1" dirty="0">
              <a:solidFill>
                <a:srgbClr val="606060"/>
              </a:solidFill>
              <a:latin typeface="Arial" panose="020B0604020202020204" pitchFamily="34" charset="0"/>
              <a:ea typeface="微软雅黑" panose="020B0503020204020204" pitchFamily="34" charset="-122"/>
            </a:endParaRPr>
          </a:p>
        </p:txBody>
      </p:sp>
    </p:spTree>
  </p:cSld>
  <p:clrMapOvr>
    <a:masterClrMapping/>
  </p:clrMapOvr>
  <p:transition spd="slow" advTm="314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1500"/>
                                        <p:tgtEl>
                                          <p:spTgt spid="29697"/>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dissolve">
                                      <p:cBhvr>
                                        <p:cTn id="11" dur="1500"/>
                                        <p:tgtEl>
                                          <p:spTgt spid="296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9702"/>
                                        </p:tgtEl>
                                        <p:attrNameLst>
                                          <p:attrName>style.visibility</p:attrName>
                                        </p:attrNameLst>
                                      </p:cBhvr>
                                      <p:to>
                                        <p:strVal val="visible"/>
                                      </p:to>
                                    </p:set>
                                    <p:animEffect transition="in" filter="strips(downLeft)">
                                      <p:cBhvr>
                                        <p:cTn id="16" dur="500"/>
                                        <p:tgtEl>
                                          <p:spTgt spid="2970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9699"/>
                                        </p:tgtEl>
                                        <p:attrNameLst>
                                          <p:attrName>style.visibility</p:attrName>
                                        </p:attrNameLst>
                                      </p:cBhvr>
                                      <p:to>
                                        <p:strVal val="visible"/>
                                      </p:to>
                                    </p:set>
                                    <p:animEffect transition="in" filter="wheel(1)">
                                      <p:cBhvr>
                                        <p:cTn id="21" dur="2000"/>
                                        <p:tgtEl>
                                          <p:spTgt spid="29699"/>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1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9700"/>
                                        </p:tgtEl>
                                        <p:attrNameLst>
                                          <p:attrName>style.visibility</p:attrName>
                                        </p:attrNameLst>
                                      </p:cBhvr>
                                      <p:to>
                                        <p:strVal val="visible"/>
                                      </p:to>
                                    </p:set>
                                    <p:animEffect transition="in" filter="barn(inVertical)">
                                      <p:cBhvr>
                                        <p:cTn id="30" dur="500"/>
                                        <p:tgtEl>
                                          <p:spTgt spid="29700"/>
                                        </p:tgtEl>
                                      </p:cBhvr>
                                    </p:animEffect>
                                  </p:childTnLst>
                                </p:cTn>
                              </p:par>
                            </p:childTnLst>
                          </p:cTn>
                        </p:par>
                        <p:par>
                          <p:cTn id="31" fill="hold">
                            <p:stCondLst>
                              <p:cond delay="500"/>
                            </p:stCondLst>
                            <p:childTnLst>
                              <p:par>
                                <p:cTn id="32" presetID="21" presetClass="entr" presetSubtype="1" fill="hold" nodeType="afterEffect">
                                  <p:stCondLst>
                                    <p:cond delay="0"/>
                                  </p:stCondLst>
                                  <p:childTnLst>
                                    <p:set>
                                      <p:cBhvr>
                                        <p:cTn id="33" dur="1" fill="hold">
                                          <p:stCondLst>
                                            <p:cond delay="0"/>
                                          </p:stCondLst>
                                        </p:cTn>
                                        <p:tgtEl>
                                          <p:spTgt spid="29701"/>
                                        </p:tgtEl>
                                        <p:attrNameLst>
                                          <p:attrName>style.visibility</p:attrName>
                                        </p:attrNameLst>
                                      </p:cBhvr>
                                      <p:to>
                                        <p:strVal val="visible"/>
                                      </p:to>
                                    </p:set>
                                    <p:animEffect transition="in" filter="wheel(1)">
                                      <p:cBhvr>
                                        <p:cTn id="34" dur="2000"/>
                                        <p:tgtEl>
                                          <p:spTgt spid="29701"/>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29704"/>
                                        </p:tgtEl>
                                        <p:attrNameLst>
                                          <p:attrName>style.visibility</p:attrName>
                                        </p:attrNameLst>
                                      </p:cBhvr>
                                      <p:to>
                                        <p:strVal val="visible"/>
                                      </p:to>
                                    </p:set>
                                    <p:animEffect transition="in" filter="randombar(horizontal)">
                                      <p:cBhvr>
                                        <p:cTn id="38" dur="2500"/>
                                        <p:tgtEl>
                                          <p:spTgt spid="2970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9705"/>
                                        </p:tgtEl>
                                        <p:attrNameLst>
                                          <p:attrName>style.visibility</p:attrName>
                                        </p:attrNameLst>
                                      </p:cBhvr>
                                      <p:to>
                                        <p:strVal val="visible"/>
                                      </p:to>
                                    </p:set>
                                    <p:animEffect transition="in" filter="wheel(1)">
                                      <p:cBhvr>
                                        <p:cTn id="43" dur="2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9" grpId="0" animBg="1"/>
      <p:bldP spid="297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4" descr="图片2"/>
          <p:cNvPicPr>
            <a:picLocks noChangeAspect="1"/>
          </p:cNvPicPr>
          <p:nvPr/>
        </p:nvPicPr>
        <p:blipFill>
          <a:blip r:embed="rId1"/>
          <a:stretch>
            <a:fillRect/>
          </a:stretch>
        </p:blipFill>
        <p:spPr>
          <a:xfrm>
            <a:off x="1104900" y="71438"/>
            <a:ext cx="7467600" cy="5000625"/>
          </a:xfrm>
          <a:prstGeom prst="rect">
            <a:avLst/>
          </a:prstGeom>
          <a:noFill/>
          <a:ln w="9525">
            <a:noFill/>
          </a:ln>
        </p:spPr>
      </p:pic>
      <p:sp>
        <p:nvSpPr>
          <p:cNvPr id="15363" name="文本框 8"/>
          <p:cNvSpPr txBox="1"/>
          <p:nvPr/>
        </p:nvSpPr>
        <p:spPr>
          <a:xfrm>
            <a:off x="4640263" y="3479800"/>
            <a:ext cx="396875" cy="922338"/>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预报名</a:t>
            </a:r>
            <a:endParaRPr lang="zh-CN" altLang="en-US" dirty="0">
              <a:latin typeface="Arial" panose="020B0604020202020204" pitchFamily="34" charset="0"/>
            </a:endParaRPr>
          </a:p>
        </p:txBody>
      </p:sp>
      <p:sp>
        <p:nvSpPr>
          <p:cNvPr id="15364" name="文本框 9"/>
          <p:cNvSpPr txBox="1"/>
          <p:nvPr/>
        </p:nvSpPr>
        <p:spPr>
          <a:xfrm>
            <a:off x="5037138" y="3341688"/>
            <a:ext cx="371475" cy="1198562"/>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操作步骤</a:t>
            </a:r>
            <a:endParaRPr lang="zh-CN" altLang="en-US" dirty="0">
              <a:latin typeface="Arial" panose="020B0604020202020204" pitchFamily="34" charset="0"/>
            </a:endParaRPr>
          </a:p>
        </p:txBody>
      </p:sp>
      <p:sp>
        <p:nvSpPr>
          <p:cNvPr id="15365" name="文本框 10"/>
          <p:cNvSpPr txBox="1"/>
          <p:nvPr/>
        </p:nvSpPr>
        <p:spPr>
          <a:xfrm>
            <a:off x="6756400" y="3479800"/>
            <a:ext cx="263525" cy="1198563"/>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常见问题</a:t>
            </a:r>
            <a:endParaRPr lang="zh-CN" altLang="en-US" dirty="0">
              <a:latin typeface="Arial" panose="020B0604020202020204" pitchFamily="34" charset="0"/>
            </a:endParaRPr>
          </a:p>
        </p:txBody>
      </p:sp>
      <p:sp>
        <p:nvSpPr>
          <p:cNvPr id="15366" name="文本框 11"/>
          <p:cNvSpPr txBox="1"/>
          <p:nvPr/>
        </p:nvSpPr>
        <p:spPr>
          <a:xfrm>
            <a:off x="7132638" y="3535363"/>
            <a:ext cx="392112" cy="644525"/>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解答</a:t>
            </a:r>
            <a:endParaRPr lang="zh-CN" altLang="en-US" dirty="0">
              <a:latin typeface="Arial" panose="020B0604020202020204" pitchFamily="34" charset="0"/>
            </a:endParaRPr>
          </a:p>
        </p:txBody>
      </p:sp>
      <p:sp>
        <p:nvSpPr>
          <p:cNvPr id="15367" name="文本框 12"/>
          <p:cNvSpPr txBox="1"/>
          <p:nvPr/>
        </p:nvSpPr>
        <p:spPr>
          <a:xfrm>
            <a:off x="2862263" y="3279775"/>
            <a:ext cx="460375" cy="1155700"/>
          </a:xfrm>
          <a:prstGeom prst="rect">
            <a:avLst/>
          </a:prstGeom>
          <a:noFill/>
          <a:ln w="9525">
            <a:noFill/>
          </a:ln>
        </p:spPr>
        <p:txBody>
          <a:bodyPr vert="eaVert">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登录方式</a:t>
            </a:r>
            <a:endParaRPr lang="zh-CN" altLang="en-US" dirty="0">
              <a:latin typeface="Arial" panose="020B0604020202020204" pitchFamily="34" charset="0"/>
            </a:endParaRPr>
          </a:p>
        </p:txBody>
      </p:sp>
    </p:spTree>
  </p:cSld>
  <p:clrMapOvr>
    <a:masterClrMapping/>
  </p:clrMapOvr>
  <p:transition spd="slow" advTm="514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nvSpPr>
        <p:spPr>
          <a:xfrm>
            <a:off x="593725" y="4318000"/>
            <a:ext cx="7847013" cy="157163"/>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：什么时候可以预报名？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593725" y="4611688"/>
            <a:ext cx="7847013" cy="255588"/>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：20</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20</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年</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月</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16</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日</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8:00-2020</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年</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月</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30</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日</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18:00</a:t>
            </a:r>
            <a:endPar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379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五边形 1"/>
          <p:cNvSpPr/>
          <p:nvPr/>
        </p:nvSpPr>
        <p:spPr>
          <a:xfrm>
            <a:off x="593725" y="749300"/>
            <a:ext cx="7848600" cy="236538"/>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：家长怎么登录预报名系统？</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593725" y="1036638"/>
            <a:ext cx="7848600" cy="1722438"/>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：（一）</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电脑端：登录福州教育网http://jyj.fuzhou.gov.cn/</a:t>
            </a:r>
            <a:r>
              <a:rPr kumimoji="0" 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&gt;&gt;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应用系统</a:t>
            </a:r>
            <a:r>
              <a:rPr kumimoji="0" 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&gt;&gt;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“福州市小学招生预报名系统”链接进入预报名</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二</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）手机端：</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1.微信扫描二维码关注“福州五区小学招生”公众号，进入预报名</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2.下载进入“e福州”APP，点击首页小学预报名服务进行预报名</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五边形 6"/>
          <p:cNvSpPr/>
          <p:nvPr/>
        </p:nvSpPr>
        <p:spPr>
          <a:xfrm>
            <a:off x="593725" y="2759075"/>
            <a:ext cx="7847013" cy="2254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：家长忘记预报名系统登录密码怎么办？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593725" y="3022600"/>
            <a:ext cx="7847013" cy="387350"/>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家长可以在用户登录页面点击“忘记密码”，通过手机获取短信验证码，并重置密码。</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93725" y="3452813"/>
            <a:ext cx="7847013" cy="271463"/>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：为什么我的网络正常，访问预报名系统页面显示不太正常？</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593725" y="3824288"/>
            <a:ext cx="7847013" cy="393700"/>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电脑访问预报名系统，建议使用IE浏览器（IE8至11版本）、谷歌浏览器、火狐浏览器。如果IE版本低于IE8建议先升级IE浏览器。</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33804" name="图片 13" descr="微信图片_20190612090622"/>
          <p:cNvPicPr>
            <a:picLocks noChangeAspect="1"/>
          </p:cNvPicPr>
          <p:nvPr/>
        </p:nvPicPr>
        <p:blipFill>
          <a:blip r:embed="rId1"/>
          <a:stretch>
            <a:fillRect/>
          </a:stretch>
        </p:blipFill>
        <p:spPr>
          <a:xfrm>
            <a:off x="6216650" y="2135188"/>
            <a:ext cx="644525" cy="623887"/>
          </a:xfrm>
          <a:prstGeom prst="rect">
            <a:avLst/>
          </a:prstGeom>
          <a:noFill/>
          <a:ln w="9525">
            <a:noFill/>
          </a:ln>
        </p:spPr>
      </p:pic>
      <p:pic>
        <p:nvPicPr>
          <p:cNvPr id="5" name="图片 4" descr="qrcode_for_gh_42c87b8632b6_258"/>
          <p:cNvPicPr>
            <a:picLocks noChangeAspect="1"/>
          </p:cNvPicPr>
          <p:nvPr/>
        </p:nvPicPr>
        <p:blipFill>
          <a:blip r:embed="rId2"/>
          <a:stretch>
            <a:fillRect/>
          </a:stretch>
        </p:blipFill>
        <p:spPr>
          <a:xfrm>
            <a:off x="6979285" y="1721485"/>
            <a:ext cx="689610" cy="734060"/>
          </a:xfrm>
          <a:prstGeom prst="rect">
            <a:avLst/>
          </a:prstGeom>
        </p:spPr>
      </p:pic>
    </p:spTree>
  </p:cSld>
  <p:clrMapOvr>
    <a:masterClrMapping/>
  </p:clrMapOvr>
  <p:transition spd="slow" advTm="600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五边形 4"/>
          <p:cNvSpPr/>
          <p:nvPr/>
        </p:nvSpPr>
        <p:spPr>
          <a:xfrm>
            <a:off x="609600" y="1079500"/>
            <a:ext cx="7847013" cy="55245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：父母</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2010</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年</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8</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月</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31</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日之后在金山小学片内购买二手房但持有户口簿和房产证未满三年的适龄儿童怎么预报名？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608013" y="1814513"/>
            <a:ext cx="7866063" cy="673100"/>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在辖区和学生类型中分别选择仓山区和片内生，按系统提示输入居住小区，划片学校将跳转至金山小学，7月</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日-</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5</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日在金山小学进行入学凭证核查，金山小学将汇总学生名单上报市教育局，市教育局将根据招生情况研究确定这部分学生的入学安排。</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五边形 6"/>
          <p:cNvSpPr/>
          <p:nvPr/>
        </p:nvSpPr>
        <p:spPr>
          <a:xfrm>
            <a:off x="608013" y="2668588"/>
            <a:ext cx="7848600" cy="474663"/>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：片内生在</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户口所在小区、村落或自建房</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中输入小区了，为什么系统没有弹出来可以选择的划片范围地址？</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608013" y="3325813"/>
            <a:ext cx="7848600" cy="100806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学校在后台中导入的划片地址一般为</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XX</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路</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XX</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号、具体楼盘名称或</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XX</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村，建议按照市、区教育局公布的学校划片范围输入居住地关键词，您也可以尝试减少输入字数。如系统仍然没有弹出来可选择的划片范围地址，建议电话咨询划片学校。各校咨询电话可在预报名系统首页通知公告中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五边形 3"/>
          <p:cNvSpPr/>
          <p:nvPr/>
        </p:nvSpPr>
        <p:spPr>
          <a:xfrm>
            <a:off x="390525" y="2682875"/>
            <a:ext cx="82708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：孤儿预报名怎么填写信息？</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nvSpPr>
        <p:spPr>
          <a:xfrm>
            <a:off x="390525" y="3209925"/>
            <a:ext cx="8270875" cy="168116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：（1）孤儿如为外地户口，不符合预报名条件，建议回户籍所在地就读或到民办学校就读。</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（2）如孤儿的户口在五区父母遗留或自有的房产所在地，并能提供房屋所有权证（不动产登记证），按片内生预报名，不需填写父母信息，填写其他监护人信息（户口簿地址按孤儿户口簿地址填写）。</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（3）未居住在父母或自有房产所在地的五区户口孤儿按学生类型“不符合划片的本地生”预报名，不需填写父母信息，填写其他监护人信息即可。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（4）孤儿如为政策照顾对象，同样只需填写监护人信息。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390525" y="763588"/>
            <a:ext cx="8272463"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：单亲家庭预报名怎么填写信息？</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390525" y="1290638"/>
            <a:ext cx="8272463" cy="124301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：（1）单亲家庭片内生只需填写父母亲监护一方的信息，但监护方的户籍地址应和适龄儿童一致。</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（2）不符合划片的本地生、其他政策照顾对象中的单亲适龄儿童只需填写父母亲或其他监护人之一的信息。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（3）单亲家庭随迁子女按实际下拉选择监护方的居住凭证类型，丧失监护权或监护能力一方居住凭证类型选择“由父亲单方监护，不具备相应凭证”或“由母亲单方监护，不具备相应凭证”。</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五边形 11"/>
          <p:cNvSpPr/>
          <p:nvPr/>
        </p:nvSpPr>
        <p:spPr>
          <a:xfrm>
            <a:off x="563563" y="301625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：军人子女怎样办理入学程序？</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3" name="五边形 12"/>
          <p:cNvSpPr/>
          <p:nvPr/>
        </p:nvSpPr>
        <p:spPr>
          <a:xfrm>
            <a:off x="563563" y="3454400"/>
            <a:ext cx="7920038" cy="6477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需要政策照顾的军人子女不需进行预报名，8月18日-20日持省军区、市警备区政治部门、区人武部的认定材料到意向学校教育行政</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主管</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部门申请安排入学。</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5" name="五边形 14"/>
          <p:cNvSpPr/>
          <p:nvPr/>
        </p:nvSpPr>
        <p:spPr>
          <a:xfrm>
            <a:off x="563563" y="2087563"/>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：政策照顾对象要预报名吗？</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63563" y="2525713"/>
            <a:ext cx="7920038" cy="431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除需要享受政策照顾的军人子女以外的其他政策照顾对象适龄儿童均要预报名，学生类型选择其他政策照顾对象。</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563563" y="4162425"/>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：超龄的适龄儿童可以预报名吗？</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五边形 6"/>
          <p:cNvSpPr/>
          <p:nvPr/>
        </p:nvSpPr>
        <p:spPr>
          <a:xfrm>
            <a:off x="563563" y="4598988"/>
            <a:ext cx="7920038" cy="431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：预报名对象应是在2013年9月1日至2014年8月31日之间出生的适龄儿童。如果孩子已超龄但尚未入学，应上传应入学当年的缓入学批复件，并持原件进行现场核验。</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nvSpPr>
        <p:spPr>
          <a:xfrm>
            <a:off x="563563" y="67468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：不会网络预报名的家长怎么办？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563563" y="1112838"/>
            <a:ext cx="7920038" cy="9144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为方便群众做好预报名工作，市教育局制作了ppt版本和文字版本的预报名系统家长操作指南，家长可以登录福州教育网查看、下载。（2）市教育局要求学校在预报名期间（工作日）安排专人在学校开展预报名服务工作，解答本校报名范围适龄儿童招生问题，协助家长做好子女的报名工作。</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08"/>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五边形 14"/>
          <p:cNvSpPr/>
          <p:nvPr/>
        </p:nvSpPr>
        <p:spPr>
          <a:xfrm>
            <a:off x="525463" y="71278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：拆迁户子女如何报名？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25463" y="1160463"/>
            <a:ext cx="7920038" cy="117316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原拆原迁户子女可按学生类型</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片内生</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报名，选择</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具备和户籍地址一致的房屋所有权证</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，房产证未办理的房屋所有权证编号填写</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无</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，在现场核验时提供住房征收安置协议。异地安置和货币补偿的住房被征收人子女按学生类型</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其他政策照顾对象</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中的</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住房被征收人子女</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542925" y="238283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8月20日前家庭户口、房产会发生变化怎么办？要不要预报名？</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525463" y="2890838"/>
            <a:ext cx="7920038" cy="58896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在预报名系统中按现有情况进行登记。8月18日-20日直接到新的户口、房产划片学校报名，由学校审核是否符合片内生条件。</a:t>
            </a:r>
            <a:endParaRPr kumimoji="0"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534988" y="354330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：可以填报几个民办小学志愿？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44513" y="4048125"/>
            <a:ext cx="7910513" cy="78581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每个学生可填报一个民办小学志愿。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五边形 14"/>
          <p:cNvSpPr/>
          <p:nvPr/>
        </p:nvSpPr>
        <p:spPr>
          <a:xfrm>
            <a:off x="525463" y="71278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：多胞胎子女如何参加民办小学摇号？</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25463" y="1160463"/>
            <a:ext cx="7920038" cy="117316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允许多胞胎捆绑参加民办摇号。也就是说，多胞胎孩子在预报名系统上填报的志愿需一致。我们将为他们生成一个随机号，如摇中该随机号，则表示多胞胎都摇上；如没摇中该随机号，则表示多胞胎都没摇上。同时，您需在学校核查材料时，向孩子意向的民办小学说明情况，由该民办小学将名单报给其教育行政主管部门汇总。</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525463" y="2383155"/>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：随迁子女要去哪里核验材料？</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34988" y="2807335"/>
            <a:ext cx="7910513" cy="785813"/>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到报名点学校核验材料（鼓楼区随迁子女到预报名时自行选择的报名点学校核验材料；台江、仓山、晋安、马尾随迁子女到预报名时系统自动跳转的报名点学校核验材料）。如果填报民办小学志愿，还需到志愿学校核验材料。</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 name="五边形 1"/>
          <p:cNvSpPr/>
          <p:nvPr/>
        </p:nvSpPr>
        <p:spPr>
          <a:xfrm>
            <a:off x="479743" y="3664903"/>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：家长怎么知道入学凭证核查结果？</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479743" y="4225290"/>
            <a:ext cx="7920038" cy="433388"/>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学校核验后系统会给片内生和随迁子女家长发送短信通知入学凭证核查结果。家长也可以登录预报名系统查看。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五边形 11"/>
          <p:cNvSpPr/>
          <p:nvPr/>
        </p:nvSpPr>
        <p:spPr>
          <a:xfrm>
            <a:off x="558483" y="68326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随迁子女可以填报哪些学校的志愿？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3" name="五边形 12"/>
          <p:cNvSpPr/>
          <p:nvPr/>
        </p:nvSpPr>
        <p:spPr>
          <a:xfrm>
            <a:off x="558483" y="1243648"/>
            <a:ext cx="7920038" cy="6477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8月22日市教育局将通过福州</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教育</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网、预报名系统公布各区向随迁子女开放的小学学位余额。鼓楼区随迁子女第一志愿可以自行填报区内有学位的学校，台江、仓山、晋安、马尾第一志愿默认为报名点学校，不可更改。所有随迁子女二、三志愿均可自行填报区内有学位的学校。</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五边形 4"/>
          <p:cNvSpPr/>
          <p:nvPr/>
        </p:nvSpPr>
        <p:spPr>
          <a:xfrm>
            <a:off x="558483" y="207549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：随迁子女怎么知道派位结果？</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558483" y="2635885"/>
            <a:ext cx="7920038" cy="433388"/>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电脑派位后，系统会短信通知家长派位结果。家长也可以登录预报名系统查看。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 name="五边形 1"/>
          <p:cNvSpPr/>
          <p:nvPr/>
        </p:nvSpPr>
        <p:spPr>
          <a:xfrm>
            <a:off x="558483" y="314483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：随迁子女没有摇上民办校，该怎么办？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五边形 6"/>
          <p:cNvSpPr/>
          <p:nvPr/>
        </p:nvSpPr>
        <p:spPr>
          <a:xfrm>
            <a:off x="558800" y="3705225"/>
            <a:ext cx="7920355" cy="98361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没有摇上民办校，如果已在公办小学端口预报名并通过核验，可继续参加五城区统一的公办小学电脑派位；如果未在公办小学端口预报名，但符合就读福州五区公办小学条件的随迁子女，可向居住证所在区教育局申请统筹安排入学；如不符合就读福州五城区公办小学条件的随迁子女，可回户籍地入学。</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0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登录方式</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387" name="组 20"/>
          <p:cNvGrpSpPr/>
          <p:nvPr/>
        </p:nvGrpSpPr>
        <p:grpSpPr>
          <a:xfrm>
            <a:off x="838200" y="820738"/>
            <a:ext cx="5613400" cy="3236912"/>
            <a:chOff x="179512" y="1333257"/>
            <a:chExt cx="5109913" cy="3956753"/>
          </a:xfrm>
        </p:grpSpPr>
        <p:sp>
          <p:nvSpPr>
            <p:cNvPr id="16390" name="文本框 1"/>
            <p:cNvSpPr txBox="1"/>
            <p:nvPr/>
          </p:nvSpPr>
          <p:spPr>
            <a:xfrm>
              <a:off x="290249" y="4275515"/>
              <a:ext cx="4596631" cy="1014495"/>
            </a:xfrm>
            <a:prstGeom prst="rect">
              <a:avLst/>
            </a:prstGeom>
            <a:noFill/>
            <a:ln w="9525">
              <a:noFill/>
            </a:ln>
          </p:spPr>
          <p:txBody>
            <a:bodyPr>
              <a:spAutoFit/>
            </a:bodyPr>
            <a:p>
              <a:pPr eaLnBrk="1" hangingPunct="1">
                <a:lnSpc>
                  <a:spcPct val="200000"/>
                </a:lnSpc>
                <a:buFont typeface="Arial" panose="020B0604020202020204" pitchFamily="34" charset="0"/>
              </a:pP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微信扫描二维码关注“福州五区小学招生”公众号，进入预报名。</a:t>
              </a:r>
              <a:endParaRPr lang="zh-CN" altLang="en-US" sz="1200" dirty="0">
                <a:latin typeface="微软雅黑" panose="020B0503020204020204" pitchFamily="34" charset="-122"/>
                <a:ea typeface="微软雅黑" panose="020B0503020204020204" pitchFamily="34" charset="-122"/>
              </a:endParaRPr>
            </a:p>
            <a:p>
              <a:pPr eaLnBrk="1" hangingPunct="1">
                <a:lnSpc>
                  <a:spcPct val="200000"/>
                </a:lnSpc>
                <a:buFont typeface="Arial" panose="020B0604020202020204" pitchFamily="34" charset="0"/>
              </a:pPr>
              <a:r>
                <a:rPr lang="zh-CN" altLang="zh-CN" sz="1200" dirty="0">
                  <a:latin typeface="微软雅黑" panose="020B0503020204020204" pitchFamily="34" charset="-122"/>
                  <a:ea typeface="微软雅黑" panose="020B0503020204020204" pitchFamily="34" charset="-122"/>
                </a:rPr>
                <a:t>2.下载进入“e福州”APP，点击首页小学预报名服务进行预报名。</a:t>
              </a:r>
              <a:endParaRPr lang="zh-CN" altLang="zh-CN" sz="1200" dirty="0">
                <a:latin typeface="微软雅黑" panose="020B0503020204020204" pitchFamily="34" charset="-122"/>
                <a:ea typeface="微软雅黑" panose="020B0503020204020204" pitchFamily="34" charset="-122"/>
              </a:endParaRPr>
            </a:p>
          </p:txBody>
        </p:sp>
        <p:grpSp>
          <p:nvGrpSpPr>
            <p:cNvPr id="16391" name="组 2"/>
            <p:cNvGrpSpPr/>
            <p:nvPr/>
          </p:nvGrpSpPr>
          <p:grpSpPr>
            <a:xfrm>
              <a:off x="179512" y="1628748"/>
              <a:ext cx="685771" cy="685771"/>
              <a:chOff x="1828800" y="2090686"/>
              <a:chExt cx="685771" cy="685771"/>
            </a:xfrm>
          </p:grpSpPr>
          <p:sp>
            <p:nvSpPr>
              <p:cNvPr id="16398" name="AutoShape 5"/>
              <p:cNvSpPr/>
              <p:nvPr/>
            </p:nvSpPr>
            <p:spPr>
              <a:xfrm>
                <a:off x="1828800" y="2090686"/>
                <a:ext cx="685771" cy="685771"/>
              </a:xfrm>
              <a:prstGeom prst="diamond">
                <a:avLst/>
              </a:prstGeom>
              <a:solidFill>
                <a:srgbClr val="74A1DE"/>
              </a:solidFill>
              <a:ln w="25400" cap="flat" cmpd="sng">
                <a:solidFill>
                  <a:srgbClr val="FFFFFF"/>
                </a:solidFill>
                <a:prstDash val="solid"/>
                <a:miter/>
                <a:headEnd type="none" w="med" len="med"/>
                <a:tailEnd type="none" w="med" len="med"/>
              </a:ln>
              <a:effectLst>
                <a:outerShdw dist="76200" algn="ctr" rotWithShape="0">
                  <a:srgbClr val="C0C0C0"/>
                </a:outerShdw>
              </a:effectLst>
            </p:spPr>
            <p:txBody>
              <a:bodyPr wrap="none" anchor="ctr"/>
              <a:p>
                <a:pPr eaLnBrk="1" hangingPunct="1">
                  <a:buFont typeface="Arial" panose="020B0604020202020204" pitchFamily="34" charset="0"/>
                </a:pPr>
                <a:endParaRPr lang="zh-CN" altLang="en-US" dirty="0">
                  <a:solidFill>
                    <a:srgbClr val="000000"/>
                  </a:solidFill>
                  <a:latin typeface="Arial" panose="020B0604020202020204" pitchFamily="34" charset="0"/>
                </a:endParaRPr>
              </a:p>
            </p:txBody>
          </p:sp>
          <p:sp>
            <p:nvSpPr>
              <p:cNvPr id="13" name="Text Box 7"/>
              <p:cNvSpPr txBox="1">
                <a:spLocks noChangeArrowheads="1"/>
              </p:cNvSpPr>
              <p:nvPr/>
            </p:nvSpPr>
            <p:spPr bwMode="gray">
              <a:xfrm>
                <a:off x="1981982" y="2121205"/>
                <a:ext cx="356943" cy="56275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rPr>
                  <a:t>一</a:t>
                </a: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6392" name="组 17"/>
            <p:cNvGrpSpPr/>
            <p:nvPr/>
          </p:nvGrpSpPr>
          <p:grpSpPr>
            <a:xfrm>
              <a:off x="251524" y="3429758"/>
              <a:ext cx="685771" cy="942386"/>
              <a:chOff x="1828804" y="2497648"/>
              <a:chExt cx="685771" cy="942386"/>
            </a:xfrm>
          </p:grpSpPr>
          <p:sp>
            <p:nvSpPr>
              <p:cNvPr id="2" name="AutoShape 9"/>
              <p:cNvSpPr/>
              <p:nvPr/>
            </p:nvSpPr>
            <p:spPr>
              <a:xfrm>
                <a:off x="1829048" y="2753078"/>
                <a:ext cx="684983" cy="686950"/>
              </a:xfrm>
              <a:prstGeom prst="diamond">
                <a:avLst/>
              </a:prstGeom>
              <a:solidFill>
                <a:srgbClr val="E49514"/>
              </a:solidFill>
              <a:ln w="25400" cap="flat" cmpd="sng">
                <a:solidFill>
                  <a:srgbClr val="FFFFFF"/>
                </a:solidFill>
                <a:prstDash val="solid"/>
                <a:miter/>
                <a:headEnd type="none" w="med" len="med"/>
                <a:tailEnd type="none" w="med" len="med"/>
              </a:ln>
              <a:effectLst>
                <a:outerShdw dist="76200" algn="ctr" rotWithShape="0">
                  <a:srgbClr val="C0C0C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sym typeface="+mn-ea"/>
                  </a:rPr>
                  <a:t>二</a:t>
                </a: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Text Box 11"/>
              <p:cNvSpPr txBox="1">
                <a:spLocks noChangeArrowheads="1"/>
              </p:cNvSpPr>
              <p:nvPr/>
            </p:nvSpPr>
            <p:spPr bwMode="gray">
              <a:xfrm>
                <a:off x="2086278" y="2496927"/>
                <a:ext cx="355497" cy="6151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6393" name="矩形 3"/>
            <p:cNvSpPr/>
            <p:nvPr/>
          </p:nvSpPr>
          <p:spPr>
            <a:xfrm>
              <a:off x="1180931" y="1333257"/>
              <a:ext cx="944840" cy="863854"/>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2000" dirty="0">
                  <a:solidFill>
                    <a:srgbClr val="000000"/>
                  </a:solidFill>
                  <a:latin typeface="微软雅黑" panose="020B0503020204020204" pitchFamily="34" charset="-122"/>
                  <a:ea typeface="微软雅黑" panose="020B0503020204020204" pitchFamily="34" charset="-122"/>
                </a:rPr>
                <a:t>电脑端</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16394" name="矩形 18"/>
            <p:cNvSpPr/>
            <p:nvPr/>
          </p:nvSpPr>
          <p:spPr>
            <a:xfrm>
              <a:off x="251190" y="2322448"/>
              <a:ext cx="5038235" cy="1014512"/>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rPr>
                <a:t>登录福州教育网http://jyj.fuzhou.gov.cn/ </a:t>
              </a:r>
              <a:r>
                <a:rPr lang="en-US" altLang="zh-CN" sz="1200" dirty="0">
                  <a:solidFill>
                    <a:srgbClr val="000000"/>
                  </a:solidFill>
                  <a:latin typeface="微软雅黑" panose="020B0503020204020204" pitchFamily="34" charset="-122"/>
                  <a:ea typeface="微软雅黑" panose="020B0503020204020204" pitchFamily="34" charset="-122"/>
                </a:rPr>
                <a:t>&gt;&gt;</a:t>
              </a:r>
              <a:r>
                <a:rPr lang="zh-CN" altLang="en-US" sz="1200" dirty="0">
                  <a:solidFill>
                    <a:srgbClr val="000000"/>
                  </a:solidFill>
                  <a:latin typeface="微软雅黑" panose="020B0503020204020204" pitchFamily="34" charset="-122"/>
                  <a:ea typeface="微软雅黑" panose="020B0503020204020204" pitchFamily="34" charset="-122"/>
                </a:rPr>
                <a:t>应用系统</a:t>
              </a:r>
              <a:r>
                <a:rPr lang="en-US" altLang="zh-CN" sz="1200" dirty="0">
                  <a:solidFill>
                    <a:srgbClr val="000000"/>
                  </a:solidFill>
                  <a:latin typeface="微软雅黑" panose="020B0503020204020204" pitchFamily="34" charset="-122"/>
                  <a:ea typeface="微软雅黑" panose="020B0503020204020204" pitchFamily="34" charset="-122"/>
                </a:rPr>
                <a:t>&gt;&gt;</a:t>
              </a:r>
              <a:r>
                <a:rPr lang="zh-CN" altLang="en-US" sz="1200" dirty="0">
                  <a:solidFill>
                    <a:srgbClr val="000000"/>
                  </a:solidFill>
                  <a:latin typeface="微软雅黑" panose="020B0503020204020204" pitchFamily="34" charset="-122"/>
                  <a:ea typeface="微软雅黑" panose="020B0503020204020204" pitchFamily="34" charset="-122"/>
                </a:rPr>
                <a:t>“福州市小学招生预报名系统”链接进入预报名。</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6395" name="矩形 19"/>
            <p:cNvSpPr/>
            <p:nvPr/>
          </p:nvSpPr>
          <p:spPr>
            <a:xfrm>
              <a:off x="1180706" y="3429971"/>
              <a:ext cx="944840" cy="863854"/>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2000" dirty="0">
                  <a:solidFill>
                    <a:srgbClr val="000000"/>
                  </a:solidFill>
                  <a:latin typeface="微软雅黑" panose="020B0503020204020204" pitchFamily="34" charset="-122"/>
                  <a:ea typeface="微软雅黑" panose="020B0503020204020204" pitchFamily="34" charset="-122"/>
                </a:rPr>
                <a:t>手机端</a:t>
              </a:r>
              <a:endParaRPr lang="en-US" altLang="zh-CN" sz="2000" dirty="0">
                <a:solidFill>
                  <a:srgbClr val="000000"/>
                </a:solidFill>
                <a:latin typeface="微软雅黑" panose="020B0503020204020204" pitchFamily="34" charset="-122"/>
                <a:ea typeface="微软雅黑" panose="020B0503020204020204" pitchFamily="34" charset="-122"/>
              </a:endParaRPr>
            </a:p>
          </p:txBody>
        </p:sp>
      </p:grpSp>
      <p:pic>
        <p:nvPicPr>
          <p:cNvPr id="16389" name="图片 13" descr="微信图片_20190612090622"/>
          <p:cNvPicPr>
            <a:picLocks noChangeAspect="1"/>
          </p:cNvPicPr>
          <p:nvPr/>
        </p:nvPicPr>
        <p:blipFill>
          <a:blip r:embed="rId1"/>
          <a:stretch>
            <a:fillRect/>
          </a:stretch>
        </p:blipFill>
        <p:spPr>
          <a:xfrm>
            <a:off x="6408738" y="3306763"/>
            <a:ext cx="990600" cy="904875"/>
          </a:xfrm>
          <a:prstGeom prst="rect">
            <a:avLst/>
          </a:prstGeom>
          <a:noFill/>
          <a:ln w="9525">
            <a:noFill/>
          </a:ln>
        </p:spPr>
      </p:pic>
      <p:pic>
        <p:nvPicPr>
          <p:cNvPr id="3" name="图片 2" descr="qrcode_for_gh_42c87b8632b6_258"/>
          <p:cNvPicPr>
            <a:picLocks noChangeAspect="1"/>
          </p:cNvPicPr>
          <p:nvPr/>
        </p:nvPicPr>
        <p:blipFill>
          <a:blip r:embed="rId2"/>
          <a:stretch>
            <a:fillRect/>
          </a:stretch>
        </p:blipFill>
        <p:spPr>
          <a:xfrm>
            <a:off x="6363970" y="2249170"/>
            <a:ext cx="1092200" cy="978535"/>
          </a:xfrm>
          <a:prstGeom prst="rect">
            <a:avLst/>
          </a:prstGeom>
        </p:spPr>
      </p:pic>
    </p:spTree>
  </p:cSld>
  <p:clrMapOvr>
    <a:masterClrMapping/>
  </p:clrMapOvr>
  <p:transition spd="slow" advTm="1133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ctrTitle"/>
          </p:nvPr>
        </p:nvSpPr>
        <p:spPr>
          <a:xfrm>
            <a:off x="925513" y="276225"/>
            <a:ext cx="7770812" cy="347663"/>
          </a:xfrm>
        </p:spPr>
        <p:txBody>
          <a:bodyPr vert="horz" wrap="square" lIns="91440" tIns="45720" rIns="91440" bIns="45720" anchor="b"/>
          <a:p>
            <a:pPr eaLnBrk="1" hangingPunct="1">
              <a:lnSpc>
                <a:spcPct val="200000"/>
              </a:lnSpc>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公办小学预报名操作步骤</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Freeform 9"/>
          <p:cNvSpPr/>
          <p:nvPr/>
        </p:nvSpPr>
        <p:spPr bwMode="gray">
          <a:xfrm rot="20934526">
            <a:off x="903288" y="2192338"/>
            <a:ext cx="7664450" cy="1147763"/>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flip="none" rotWithShape="1">
            <a:gsLst>
              <a:gs pos="0">
                <a:srgbClr val="22FF9B"/>
              </a:gs>
              <a:gs pos="100000">
                <a:srgbClr val="FFFFFF"/>
              </a:gs>
            </a:gsLst>
            <a:lin ang="0" scaled="1"/>
            <a:tileRect/>
          </a:gradFill>
          <a:ln w="9525">
            <a:solidFill>
              <a:schemeClr val="accent1">
                <a:lumMod val="75000"/>
                <a:alpha val="70000"/>
              </a:schemeClr>
            </a:solidFill>
            <a:round/>
          </a:ln>
          <a:scene3d>
            <a:camera prst="legacyPerspectiveTopRight">
              <a:rot lat="600000" lon="20999988"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4" name="组 3"/>
          <p:cNvGrpSpPr/>
          <p:nvPr/>
        </p:nvGrpSpPr>
        <p:grpSpPr>
          <a:xfrm>
            <a:off x="652463" y="4189413"/>
            <a:ext cx="2795587" cy="596900"/>
            <a:chOff x="363786" y="5445224"/>
            <a:chExt cx="2795979" cy="796032"/>
          </a:xfrm>
        </p:grpSpPr>
        <p:sp>
          <p:nvSpPr>
            <p:cNvPr id="17433" name="矩形 1"/>
            <p:cNvSpPr/>
            <p:nvPr/>
          </p:nvSpPr>
          <p:spPr>
            <a:xfrm>
              <a:off x="1115616" y="5445224"/>
              <a:ext cx="2044149" cy="492443"/>
            </a:xfrm>
            <a:prstGeom prst="rect">
              <a:avLst/>
            </a:prstGeom>
            <a:noFill/>
            <a:ln w="9525">
              <a:noFill/>
            </a:ln>
          </p:spPr>
          <p:txBody>
            <a:bodyPr wrap="none">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第一步：注册账号</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22" name="Oval 4"/>
            <p:cNvSpPr>
              <a:spLocks noChangeArrowheads="1"/>
            </p:cNvSpPr>
            <p:nvPr/>
          </p:nvSpPr>
          <p:spPr bwMode="gray">
            <a:xfrm>
              <a:off x="363786" y="5625177"/>
              <a:ext cx="600159" cy="616079"/>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 name="Text Box 5"/>
            <p:cNvSpPr txBox="1">
              <a:spLocks noChangeArrowheads="1"/>
            </p:cNvSpPr>
            <p:nvPr/>
          </p:nvSpPr>
          <p:spPr bwMode="gray">
            <a:xfrm>
              <a:off x="395540" y="5733150"/>
              <a:ext cx="531887" cy="49328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01</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5" name="组 4"/>
          <p:cNvGrpSpPr/>
          <p:nvPr/>
        </p:nvGrpSpPr>
        <p:grpSpPr>
          <a:xfrm>
            <a:off x="611188" y="1920875"/>
            <a:ext cx="2366962" cy="1290638"/>
            <a:chOff x="363786" y="3393058"/>
            <a:chExt cx="2365916" cy="1720388"/>
          </a:xfrm>
        </p:grpSpPr>
        <p:sp>
          <p:nvSpPr>
            <p:cNvPr id="24" name="Oval 8"/>
            <p:cNvSpPr>
              <a:spLocks noChangeArrowheads="1"/>
            </p:cNvSpPr>
            <p:nvPr/>
          </p:nvSpPr>
          <p:spPr bwMode="gray">
            <a:xfrm>
              <a:off x="363786" y="3393058"/>
              <a:ext cx="599810" cy="615785"/>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 name="Text Box 9"/>
            <p:cNvSpPr txBox="1">
              <a:spLocks noChangeArrowheads="1"/>
            </p:cNvSpPr>
            <p:nvPr/>
          </p:nvSpPr>
          <p:spPr bwMode="gray">
            <a:xfrm>
              <a:off x="395522" y="3500980"/>
              <a:ext cx="531577"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02</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32" name="矩形 2"/>
            <p:cNvSpPr/>
            <p:nvPr/>
          </p:nvSpPr>
          <p:spPr>
            <a:xfrm>
              <a:off x="467544" y="4149080"/>
              <a:ext cx="2262158" cy="964366"/>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第二步：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3366FF"/>
                  </a:solidFill>
                  <a:latin typeface="微软雅黑" panose="020B0503020204020204" pitchFamily="34" charset="-122"/>
                  <a:ea typeface="微软雅黑" panose="020B0503020204020204" pitchFamily="34" charset="-122"/>
                </a:rPr>
                <a:t>我要预报名</a:t>
              </a:r>
              <a:r>
                <a:rPr lang="en-US" altLang="zh-CN" b="1" dirty="0">
                  <a:solidFill>
                    <a:srgbClr val="606060"/>
                  </a:solidFill>
                  <a:latin typeface="微软雅黑" panose="020B0503020204020204" pitchFamily="34" charset="-122"/>
                  <a:ea typeface="微软雅黑" panose="020B0503020204020204" pitchFamily="34" charset="-122"/>
                </a:rPr>
                <a:t>”</a:t>
              </a:r>
              <a:endParaRPr lang="en-US" altLang="zh-CN" b="1" dirty="0">
                <a:solidFill>
                  <a:srgbClr val="606060"/>
                </a:solidFill>
                <a:latin typeface="微软雅黑" panose="020B0503020204020204" pitchFamily="34" charset="-122"/>
                <a:ea typeface="微软雅黑" panose="020B0503020204020204" pitchFamily="34" charset="-122"/>
              </a:endParaRPr>
            </a:p>
          </p:txBody>
        </p:sp>
      </p:grpSp>
      <p:grpSp>
        <p:nvGrpSpPr>
          <p:cNvPr id="30" name="组 29"/>
          <p:cNvGrpSpPr/>
          <p:nvPr/>
        </p:nvGrpSpPr>
        <p:grpSpPr>
          <a:xfrm>
            <a:off x="3603625" y="3540125"/>
            <a:ext cx="3921125" cy="1353185"/>
            <a:chOff x="3172098" y="4293096"/>
            <a:chExt cx="3920182" cy="1803083"/>
          </a:xfrm>
        </p:grpSpPr>
        <p:sp>
          <p:nvSpPr>
            <p:cNvPr id="26" name="Oval 12"/>
            <p:cNvSpPr>
              <a:spLocks noChangeArrowheads="1"/>
            </p:cNvSpPr>
            <p:nvPr/>
          </p:nvSpPr>
          <p:spPr bwMode="gray">
            <a:xfrm>
              <a:off x="3172098" y="4329057"/>
              <a:ext cx="599931" cy="615552"/>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 Box 13"/>
            <p:cNvSpPr txBox="1">
              <a:spLocks noChangeArrowheads="1"/>
            </p:cNvSpPr>
            <p:nvPr/>
          </p:nvSpPr>
          <p:spPr bwMode="gray">
            <a:xfrm>
              <a:off x="3203840" y="4436936"/>
              <a:ext cx="531685" cy="492866"/>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03</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9" name="矩形 5"/>
            <p:cNvSpPr/>
            <p:nvPr/>
          </p:nvSpPr>
          <p:spPr>
            <a:xfrm>
              <a:off x="3851385" y="4293096"/>
              <a:ext cx="3240895" cy="1803083"/>
            </a:xfrm>
            <a:prstGeom prst="rect">
              <a:avLst/>
            </a:prstGeom>
            <a:noFill/>
            <a:ln w="9525">
              <a:noFill/>
            </a:ln>
          </p:spPr>
          <p:txBody>
            <a:bodyPr>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第三步：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我要读公办校</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选择就读区域和学生类型，</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进入预报名</a:t>
              </a:r>
              <a:endParaRPr lang="en-US" altLang="zh-CN" b="1" dirty="0">
                <a:solidFill>
                  <a:srgbClr val="606060"/>
                </a:solidFill>
                <a:latin typeface="微软雅黑" panose="020B0503020204020204" pitchFamily="34" charset="-122"/>
                <a:ea typeface="微软雅黑" panose="020B0503020204020204" pitchFamily="34" charset="-122"/>
              </a:endParaRPr>
            </a:p>
          </p:txBody>
        </p:sp>
      </p:grpSp>
      <p:grpSp>
        <p:nvGrpSpPr>
          <p:cNvPr id="15360" name="组 15359"/>
          <p:cNvGrpSpPr/>
          <p:nvPr/>
        </p:nvGrpSpPr>
        <p:grpSpPr>
          <a:xfrm>
            <a:off x="2811463" y="987425"/>
            <a:ext cx="2846387" cy="1290638"/>
            <a:chOff x="2524026" y="1444898"/>
            <a:chExt cx="2845221" cy="1720388"/>
          </a:xfrm>
        </p:grpSpPr>
        <p:sp>
          <p:nvSpPr>
            <p:cNvPr id="28" name="Oval 16"/>
            <p:cNvSpPr>
              <a:spLocks noChangeArrowheads="1"/>
            </p:cNvSpPr>
            <p:nvPr/>
          </p:nvSpPr>
          <p:spPr bwMode="gray">
            <a:xfrm>
              <a:off x="2524026" y="1444898"/>
              <a:ext cx="599829" cy="615785"/>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 Box 17"/>
            <p:cNvSpPr txBox="1">
              <a:spLocks noChangeArrowheads="1"/>
            </p:cNvSpPr>
            <p:nvPr/>
          </p:nvSpPr>
          <p:spPr bwMode="gray">
            <a:xfrm>
              <a:off x="2555763" y="1552820"/>
              <a:ext cx="531594"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04</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6" name="矩形 30"/>
            <p:cNvSpPr/>
            <p:nvPr/>
          </p:nvSpPr>
          <p:spPr>
            <a:xfrm>
              <a:off x="2645424" y="2200920"/>
              <a:ext cx="2723823" cy="964366"/>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第四步：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填写学生具体信息并提交</a:t>
              </a: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15363" name="组 15362"/>
          <p:cNvGrpSpPr/>
          <p:nvPr/>
        </p:nvGrpSpPr>
        <p:grpSpPr>
          <a:xfrm>
            <a:off x="5619750" y="555625"/>
            <a:ext cx="2755900" cy="1082675"/>
            <a:chOff x="5260330" y="1126952"/>
            <a:chExt cx="2755280" cy="1444420"/>
          </a:xfrm>
        </p:grpSpPr>
        <p:sp>
          <p:nvSpPr>
            <p:cNvPr id="17421" name="Oval 4"/>
            <p:cNvSpPr/>
            <p:nvPr/>
          </p:nvSpPr>
          <p:spPr>
            <a:xfrm>
              <a:off x="5260330" y="1126952"/>
              <a:ext cx="600075" cy="615950"/>
            </a:xfrm>
            <a:prstGeom prst="ellipse">
              <a:avLst/>
            </a:prstGeom>
            <a:solidFill>
              <a:schemeClr val="accent2">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22" name="Text Box 5"/>
            <p:cNvSpPr txBox="1"/>
            <p:nvPr/>
          </p:nvSpPr>
          <p:spPr>
            <a:xfrm>
              <a:off x="5292080" y="1234901"/>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06</a:t>
              </a:r>
              <a:endParaRPr lang="en-US" altLang="zh-CN" b="1" dirty="0">
                <a:solidFill>
                  <a:schemeClr val="bg1"/>
                </a:solidFill>
                <a:latin typeface="Verdana" panose="020B0604030504040204" pitchFamily="34" charset="0"/>
              </a:endParaRPr>
            </a:p>
          </p:txBody>
        </p:sp>
        <p:sp>
          <p:nvSpPr>
            <p:cNvPr id="17423" name="矩形 15361"/>
            <p:cNvSpPr/>
            <p:nvPr/>
          </p:nvSpPr>
          <p:spPr>
            <a:xfrm>
              <a:off x="5509796" y="1607005"/>
              <a:ext cx="2505814" cy="964367"/>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第六步：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随迁子女网络填报志愿</a:t>
              </a: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15364" name="组 15363"/>
          <p:cNvGrpSpPr/>
          <p:nvPr/>
        </p:nvGrpSpPr>
        <p:grpSpPr>
          <a:xfrm>
            <a:off x="6419850" y="2787650"/>
            <a:ext cx="2327275" cy="777875"/>
            <a:chOff x="6132165" y="3573016"/>
            <a:chExt cx="2326575" cy="1036375"/>
          </a:xfrm>
        </p:grpSpPr>
        <p:sp>
          <p:nvSpPr>
            <p:cNvPr id="17418" name="Oval 8"/>
            <p:cNvSpPr/>
            <p:nvPr/>
          </p:nvSpPr>
          <p:spPr>
            <a:xfrm>
              <a:off x="6132165" y="3573016"/>
              <a:ext cx="600075" cy="615950"/>
            </a:xfrm>
            <a:prstGeom prst="ellipse">
              <a:avLst/>
            </a:prstGeom>
            <a:solidFill>
              <a:schemeClr val="hlink">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19" name="Text Box 9"/>
            <p:cNvSpPr txBox="1"/>
            <p:nvPr/>
          </p:nvSpPr>
          <p:spPr>
            <a:xfrm>
              <a:off x="6163915" y="3680965"/>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05</a:t>
              </a:r>
              <a:endParaRPr lang="en-US" altLang="zh-CN" b="1" dirty="0">
                <a:solidFill>
                  <a:schemeClr val="bg1"/>
                </a:solidFill>
                <a:latin typeface="Verdana" panose="020B0604030504040204" pitchFamily="34" charset="0"/>
              </a:endParaRPr>
            </a:p>
          </p:txBody>
        </p:sp>
        <p:sp>
          <p:nvSpPr>
            <p:cNvPr id="17420" name="矩形 39"/>
            <p:cNvSpPr/>
            <p:nvPr/>
          </p:nvSpPr>
          <p:spPr>
            <a:xfrm>
              <a:off x="6876256" y="3645024"/>
              <a:ext cx="1582484" cy="964367"/>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第五步：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现场核验材料</a:t>
              </a:r>
              <a:endParaRPr lang="zh-CN" altLang="en-US" b="1" dirty="0">
                <a:solidFill>
                  <a:srgbClr val="60606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3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p:tgtEl>
                                          <p:spTgt spid="4"/>
                                        </p:tgtEl>
                                        <p:attrNameLst>
                                          <p:attrName>ppt_y</p:attrName>
                                        </p:attrNameLst>
                                      </p:cBhvr>
                                      <p:tavLst>
                                        <p:tav tm="0">
                                          <p:val>
                                            <p:strVal val="#ppt_y+#ppt_h*1.125000"/>
                                          </p:val>
                                        </p:tav>
                                        <p:tav tm="100000">
                                          <p:val>
                                            <p:strVal val="#ppt_y"/>
                                          </p:val>
                                        </p:tav>
                                      </p:tavLst>
                                    </p:anim>
                                    <p:animEffect transition="in" filter="wipe(up)">
                                      <p:cBhvr>
                                        <p:cTn id="8" dur="1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500" decel="50000" fill="hold">
                                          <p:stCondLst>
                                            <p:cond delay="0"/>
                                          </p:stCondLst>
                                        </p:cTn>
                                        <p:tgtEl>
                                          <p:spTgt spid="5"/>
                                        </p:tgtEl>
                                        <p:attrNameLst>
                                          <p:attrName>ppt_x</p:attrName>
                                          <p:attrName>ppt_y</p:attrName>
                                        </p:attrNameLst>
                                      </p:cBhvr>
                                    </p:animMotion>
                                    <p:animEffect transition="in" filter="fade">
                                      <p:cBhvr>
                                        <p:cTn id="15" dur="1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500" fill="hold"/>
                                        <p:tgtEl>
                                          <p:spTgt spid="30"/>
                                        </p:tgtEl>
                                        <p:attrNameLst>
                                          <p:attrName>ppt_w</p:attrName>
                                        </p:attrNameLst>
                                      </p:cBhvr>
                                      <p:tavLst>
                                        <p:tav tm="0">
                                          <p:val>
                                            <p:fltVal val="0.000000"/>
                                          </p:val>
                                        </p:tav>
                                        <p:tav tm="100000">
                                          <p:val>
                                            <p:strVal val="#ppt_w"/>
                                          </p:val>
                                        </p:tav>
                                      </p:tavLst>
                                    </p:anim>
                                    <p:anim calcmode="lin" valueType="num">
                                      <p:cBhvr>
                                        <p:cTn id="21" dur="1500" fill="hold"/>
                                        <p:tgtEl>
                                          <p:spTgt spid="30"/>
                                        </p:tgtEl>
                                        <p:attrNameLst>
                                          <p:attrName>ppt_h</p:attrName>
                                        </p:attrNameLst>
                                      </p:cBhvr>
                                      <p:tavLst>
                                        <p:tav tm="0">
                                          <p:val>
                                            <p:fltVal val="0.000000"/>
                                          </p:val>
                                        </p:tav>
                                        <p:tav tm="100000">
                                          <p:val>
                                            <p:strVal val="#ppt_h"/>
                                          </p:val>
                                        </p:tav>
                                      </p:tavLst>
                                    </p:anim>
                                    <p:anim calcmode="lin" valueType="num">
                                      <p:cBhvr>
                                        <p:cTn id="22" dur="1500" fill="hold"/>
                                        <p:tgtEl>
                                          <p:spTgt spid="30"/>
                                        </p:tgtEl>
                                        <p:attrNameLst>
                                          <p:attrName>ppt_x</p:attrName>
                                        </p:attrNameLst>
                                      </p:cBhvr>
                                      <p:tavLst>
                                        <p:tav tm="0" fmla="#ppt_x+(cos(-2*pi*(1-$))*-#ppt_x-sin(-2*pi*(1-$))*(1-#ppt_y))*(1-$)">
                                          <p:val>
                                            <p:fltVal val="0.000000"/>
                                          </p:val>
                                        </p:tav>
                                        <p:tav tm="100000">
                                          <p:val>
                                            <p:fltVal val="1.000000"/>
                                          </p:val>
                                        </p:tav>
                                      </p:tavLst>
                                    </p:anim>
                                    <p:anim calcmode="lin" valueType="num">
                                      <p:cBhvr>
                                        <p:cTn id="23" dur="1500" fill="hold"/>
                                        <p:tgtEl>
                                          <p:spTgt spid="3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360"/>
                                        </p:tgtEl>
                                        <p:attrNameLst>
                                          <p:attrName>style.visibility</p:attrName>
                                        </p:attrNameLst>
                                      </p:cBhvr>
                                      <p:to>
                                        <p:strVal val="visible"/>
                                      </p:to>
                                    </p:set>
                                    <p:anim calcmode="lin" valueType="num">
                                      <p:cBhvr>
                                        <p:cTn id="28" dur="1500" fill="hold"/>
                                        <p:tgtEl>
                                          <p:spTgt spid="15360"/>
                                        </p:tgtEl>
                                        <p:attrNameLst>
                                          <p:attrName>ppt_w</p:attrName>
                                        </p:attrNameLst>
                                      </p:cBhvr>
                                      <p:tavLst>
                                        <p:tav tm="0">
                                          <p:val>
                                            <p:strVal val="#ppt_w*0.70"/>
                                          </p:val>
                                        </p:tav>
                                        <p:tav tm="100000">
                                          <p:val>
                                            <p:strVal val="#ppt_w"/>
                                          </p:val>
                                        </p:tav>
                                      </p:tavLst>
                                    </p:anim>
                                    <p:anim calcmode="lin" valueType="num">
                                      <p:cBhvr>
                                        <p:cTn id="29" dur="1500" fill="hold"/>
                                        <p:tgtEl>
                                          <p:spTgt spid="15360"/>
                                        </p:tgtEl>
                                        <p:attrNameLst>
                                          <p:attrName>ppt_h</p:attrName>
                                        </p:attrNameLst>
                                      </p:cBhvr>
                                      <p:tavLst>
                                        <p:tav tm="0">
                                          <p:val>
                                            <p:strVal val="#ppt_h"/>
                                          </p:val>
                                        </p:tav>
                                        <p:tav tm="100000">
                                          <p:val>
                                            <p:strVal val="#ppt_h"/>
                                          </p:val>
                                        </p:tav>
                                      </p:tavLst>
                                    </p:anim>
                                    <p:animEffect transition="in" filter="fade">
                                      <p:cBhvr>
                                        <p:cTn id="30" dur="1500"/>
                                        <p:tgtEl>
                                          <p:spTgt spid="1536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5364"/>
                                        </p:tgtEl>
                                        <p:attrNameLst>
                                          <p:attrName>style.visibility</p:attrName>
                                        </p:attrNameLst>
                                      </p:cBhvr>
                                      <p:to>
                                        <p:strVal val="visible"/>
                                      </p:to>
                                    </p:set>
                                    <p:animEffect transition="in" filter="wheel(1)">
                                      <p:cBhvr>
                                        <p:cTn id="35" dur="1500"/>
                                        <p:tgtEl>
                                          <p:spTgt spid="1536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363"/>
                                        </p:tgtEl>
                                        <p:attrNameLst>
                                          <p:attrName>style.visibility</p:attrName>
                                        </p:attrNameLst>
                                      </p:cBhvr>
                                      <p:to>
                                        <p:strVal val="visible"/>
                                      </p:to>
                                    </p:set>
                                    <p:animEffect transition="in" filter="fade">
                                      <p:cBhvr>
                                        <p:cTn id="40" dur="1500"/>
                                        <p:tgtEl>
                                          <p:spTgt spid="15363"/>
                                        </p:tgtEl>
                                      </p:cBhvr>
                                    </p:animEffect>
                                    <p:anim calcmode="lin" valueType="num">
                                      <p:cBhvr>
                                        <p:cTn id="41" dur="1500" fill="hold"/>
                                        <p:tgtEl>
                                          <p:spTgt spid="15363"/>
                                        </p:tgtEl>
                                        <p:attrNameLst>
                                          <p:attrName>ppt_x</p:attrName>
                                        </p:attrNameLst>
                                      </p:cBhvr>
                                      <p:tavLst>
                                        <p:tav tm="0">
                                          <p:val>
                                            <p:strVal val="#ppt_x"/>
                                          </p:val>
                                        </p:tav>
                                        <p:tav tm="100000">
                                          <p:val>
                                            <p:strVal val="#ppt_x"/>
                                          </p:val>
                                        </p:tav>
                                      </p:tavLst>
                                    </p:anim>
                                    <p:anim calcmode="lin" valueType="num">
                                      <p:cBhvr>
                                        <p:cTn id="42" dur="15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ctrTitle"/>
          </p:nvPr>
        </p:nvSpPr>
        <p:spPr>
          <a:xfrm>
            <a:off x="925513" y="276225"/>
            <a:ext cx="7770812" cy="347663"/>
          </a:xfrm>
        </p:spPr>
        <p:txBody>
          <a:bodyPr vert="horz" wrap="square" lIns="91440" tIns="45720" rIns="91440" bIns="45720" anchor="b"/>
          <a:p>
            <a:pPr eaLnBrk="1" hangingPunct="1">
              <a:lnSpc>
                <a:spcPct val="200000"/>
              </a:lnSpc>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民办小学预报名操作步骤</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Freeform 9"/>
          <p:cNvSpPr/>
          <p:nvPr/>
        </p:nvSpPr>
        <p:spPr bwMode="gray">
          <a:xfrm rot="20934526">
            <a:off x="903288" y="2192338"/>
            <a:ext cx="7664450" cy="1147763"/>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75E6FF"/>
          </a:solidFill>
          <a:ln w="9525">
            <a:solidFill>
              <a:schemeClr val="accent1">
                <a:lumMod val="75000"/>
                <a:alpha val="70000"/>
              </a:schemeClr>
            </a:solidFill>
            <a:round/>
          </a:ln>
          <a:scene3d>
            <a:camera prst="legacyPerspectiveTopRight">
              <a:rot lat="600000" lon="20999988"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4" name="组 3"/>
          <p:cNvGrpSpPr/>
          <p:nvPr/>
        </p:nvGrpSpPr>
        <p:grpSpPr>
          <a:xfrm>
            <a:off x="652463" y="4189413"/>
            <a:ext cx="2795587" cy="596900"/>
            <a:chOff x="363786" y="5445224"/>
            <a:chExt cx="2795979" cy="796032"/>
          </a:xfrm>
        </p:grpSpPr>
        <p:sp>
          <p:nvSpPr>
            <p:cNvPr id="17433" name="矩形 1"/>
            <p:cNvSpPr/>
            <p:nvPr/>
          </p:nvSpPr>
          <p:spPr>
            <a:xfrm>
              <a:off x="1115616" y="5445224"/>
              <a:ext cx="2044149" cy="492443"/>
            </a:xfrm>
            <a:prstGeom prst="rect">
              <a:avLst/>
            </a:prstGeom>
            <a:noFill/>
            <a:ln w="9525">
              <a:noFill/>
            </a:ln>
          </p:spPr>
          <p:txBody>
            <a:bodyPr wrap="none">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第一步：注册账号</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22" name="Oval 4"/>
            <p:cNvSpPr>
              <a:spLocks noChangeArrowheads="1"/>
            </p:cNvSpPr>
            <p:nvPr/>
          </p:nvSpPr>
          <p:spPr bwMode="gray">
            <a:xfrm>
              <a:off x="363786" y="5625177"/>
              <a:ext cx="600159" cy="616079"/>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 name="Text Box 5"/>
            <p:cNvSpPr txBox="1">
              <a:spLocks noChangeArrowheads="1"/>
            </p:cNvSpPr>
            <p:nvPr/>
          </p:nvSpPr>
          <p:spPr bwMode="gray">
            <a:xfrm>
              <a:off x="395540" y="5733150"/>
              <a:ext cx="531887" cy="49328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01</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5" name="组 4"/>
          <p:cNvGrpSpPr/>
          <p:nvPr/>
        </p:nvGrpSpPr>
        <p:grpSpPr>
          <a:xfrm>
            <a:off x="611188" y="1920875"/>
            <a:ext cx="2366962" cy="1290638"/>
            <a:chOff x="363786" y="3393058"/>
            <a:chExt cx="2365916" cy="1720388"/>
          </a:xfrm>
        </p:grpSpPr>
        <p:sp>
          <p:nvSpPr>
            <p:cNvPr id="24" name="Oval 8"/>
            <p:cNvSpPr>
              <a:spLocks noChangeArrowheads="1"/>
            </p:cNvSpPr>
            <p:nvPr/>
          </p:nvSpPr>
          <p:spPr bwMode="gray">
            <a:xfrm>
              <a:off x="363786" y="3393058"/>
              <a:ext cx="599810" cy="615785"/>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 name="Text Box 9"/>
            <p:cNvSpPr txBox="1">
              <a:spLocks noChangeArrowheads="1"/>
            </p:cNvSpPr>
            <p:nvPr/>
          </p:nvSpPr>
          <p:spPr bwMode="gray">
            <a:xfrm>
              <a:off x="395522" y="3500980"/>
              <a:ext cx="531577"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02</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32" name="矩形 2"/>
            <p:cNvSpPr/>
            <p:nvPr/>
          </p:nvSpPr>
          <p:spPr>
            <a:xfrm>
              <a:off x="467544" y="4149080"/>
              <a:ext cx="2262158" cy="964366"/>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第二步：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3366FF"/>
                  </a:solidFill>
                  <a:latin typeface="微软雅黑" panose="020B0503020204020204" pitchFamily="34" charset="-122"/>
                  <a:ea typeface="微软雅黑" panose="020B0503020204020204" pitchFamily="34" charset="-122"/>
                </a:rPr>
                <a:t>我要预报名</a:t>
              </a:r>
              <a:r>
                <a:rPr lang="en-US" altLang="zh-CN" b="1" dirty="0">
                  <a:solidFill>
                    <a:srgbClr val="606060"/>
                  </a:solidFill>
                  <a:latin typeface="微软雅黑" panose="020B0503020204020204" pitchFamily="34" charset="-122"/>
                  <a:ea typeface="微软雅黑" panose="020B0503020204020204" pitchFamily="34" charset="-122"/>
                </a:rPr>
                <a:t>”</a:t>
              </a:r>
              <a:endParaRPr lang="en-US" altLang="zh-CN" b="1" dirty="0">
                <a:solidFill>
                  <a:srgbClr val="606060"/>
                </a:solidFill>
                <a:latin typeface="微软雅黑" panose="020B0503020204020204" pitchFamily="34" charset="-122"/>
                <a:ea typeface="微软雅黑" panose="020B0503020204020204" pitchFamily="34" charset="-122"/>
              </a:endParaRPr>
            </a:p>
          </p:txBody>
        </p:sp>
      </p:grpSp>
      <p:grpSp>
        <p:nvGrpSpPr>
          <p:cNvPr id="30" name="组 29"/>
          <p:cNvGrpSpPr/>
          <p:nvPr/>
        </p:nvGrpSpPr>
        <p:grpSpPr>
          <a:xfrm>
            <a:off x="3603625" y="3540125"/>
            <a:ext cx="3921125" cy="1076325"/>
            <a:chOff x="3172098" y="4293096"/>
            <a:chExt cx="3920182" cy="1434174"/>
          </a:xfrm>
        </p:grpSpPr>
        <p:sp>
          <p:nvSpPr>
            <p:cNvPr id="26" name="Oval 12"/>
            <p:cNvSpPr>
              <a:spLocks noChangeArrowheads="1"/>
            </p:cNvSpPr>
            <p:nvPr/>
          </p:nvSpPr>
          <p:spPr bwMode="gray">
            <a:xfrm>
              <a:off x="3172098" y="4329057"/>
              <a:ext cx="599931" cy="615552"/>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 Box 13"/>
            <p:cNvSpPr txBox="1">
              <a:spLocks noChangeArrowheads="1"/>
            </p:cNvSpPr>
            <p:nvPr/>
          </p:nvSpPr>
          <p:spPr bwMode="gray">
            <a:xfrm>
              <a:off x="3203840" y="4436936"/>
              <a:ext cx="531685" cy="492866"/>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03</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9" name="矩形 5"/>
            <p:cNvSpPr/>
            <p:nvPr/>
          </p:nvSpPr>
          <p:spPr>
            <a:xfrm>
              <a:off x="3851385" y="4293096"/>
              <a:ext cx="3240895" cy="1434174"/>
            </a:xfrm>
            <a:prstGeom prst="rect">
              <a:avLst/>
            </a:prstGeom>
            <a:noFill/>
            <a:ln w="9525">
              <a:noFill/>
            </a:ln>
          </p:spPr>
          <p:txBody>
            <a:bodyPr>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第三步：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我要读民办校</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进入预报名</a:t>
              </a:r>
              <a:endParaRPr lang="en-US" altLang="zh-CN" b="1" dirty="0">
                <a:solidFill>
                  <a:srgbClr val="606060"/>
                </a:solidFill>
                <a:latin typeface="微软雅黑" panose="020B0503020204020204" pitchFamily="34" charset="-122"/>
                <a:ea typeface="微软雅黑" panose="020B0503020204020204" pitchFamily="34" charset="-122"/>
              </a:endParaRPr>
            </a:p>
          </p:txBody>
        </p:sp>
      </p:grpSp>
      <p:grpSp>
        <p:nvGrpSpPr>
          <p:cNvPr id="15360" name="组 15359"/>
          <p:cNvGrpSpPr/>
          <p:nvPr/>
        </p:nvGrpSpPr>
        <p:grpSpPr>
          <a:xfrm>
            <a:off x="3114993" y="971550"/>
            <a:ext cx="3961928" cy="1289164"/>
            <a:chOff x="2524026" y="1444898"/>
            <a:chExt cx="3960305" cy="1718423"/>
          </a:xfrm>
        </p:grpSpPr>
        <p:sp>
          <p:nvSpPr>
            <p:cNvPr id="28" name="Oval 16"/>
            <p:cNvSpPr>
              <a:spLocks noChangeArrowheads="1"/>
            </p:cNvSpPr>
            <p:nvPr/>
          </p:nvSpPr>
          <p:spPr bwMode="gray">
            <a:xfrm>
              <a:off x="2524026" y="1444898"/>
              <a:ext cx="599829" cy="615785"/>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 Box 17"/>
            <p:cNvSpPr txBox="1">
              <a:spLocks noChangeArrowheads="1"/>
            </p:cNvSpPr>
            <p:nvPr/>
          </p:nvSpPr>
          <p:spPr bwMode="gray">
            <a:xfrm>
              <a:off x="2555763" y="1552820"/>
              <a:ext cx="531594"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04</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6" name="矩形 30"/>
            <p:cNvSpPr/>
            <p:nvPr/>
          </p:nvSpPr>
          <p:spPr>
            <a:xfrm>
              <a:off x="2645424" y="2200920"/>
              <a:ext cx="3838907" cy="962401"/>
            </a:xfrm>
            <a:prstGeom prst="rect">
              <a:avLst/>
            </a:prstGeom>
            <a:noFill/>
            <a:ln w="9525">
              <a:noFill/>
            </a:ln>
          </p:spPr>
          <p:txBody>
            <a:bodyPr wrap="non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第四步：</a:t>
              </a:r>
              <a:endParaRPr lang="en-US" altLang="zh-CN" b="1" dirty="0">
                <a:solidFill>
                  <a:srgbClr val="606060"/>
                </a:solidFill>
                <a:latin typeface="微软雅黑" panose="020B0503020204020204" pitchFamily="34" charset="-122"/>
                <a:ea typeface="微软雅黑" panose="020B0503020204020204" pitchFamily="34" charset="-122"/>
              </a:endParaRPr>
            </a:p>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填写学生具体信息，填报志愿并提交</a:t>
              </a: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15364" name="组 15363"/>
          <p:cNvGrpSpPr/>
          <p:nvPr/>
        </p:nvGrpSpPr>
        <p:grpSpPr>
          <a:xfrm>
            <a:off x="6670675" y="2371725"/>
            <a:ext cx="2327275" cy="777875"/>
            <a:chOff x="6132165" y="3573016"/>
            <a:chExt cx="2326575" cy="1036375"/>
          </a:xfrm>
        </p:grpSpPr>
        <p:sp>
          <p:nvSpPr>
            <p:cNvPr id="17418" name="Oval 8"/>
            <p:cNvSpPr/>
            <p:nvPr/>
          </p:nvSpPr>
          <p:spPr>
            <a:xfrm>
              <a:off x="6132165" y="3573016"/>
              <a:ext cx="600075" cy="615950"/>
            </a:xfrm>
            <a:prstGeom prst="ellipse">
              <a:avLst/>
            </a:prstGeom>
            <a:solidFill>
              <a:schemeClr val="hlink">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19" name="Text Box 9"/>
            <p:cNvSpPr txBox="1"/>
            <p:nvPr/>
          </p:nvSpPr>
          <p:spPr>
            <a:xfrm>
              <a:off x="6163915" y="3680965"/>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05</a:t>
              </a:r>
              <a:endParaRPr lang="en-US" altLang="zh-CN" b="1" dirty="0">
                <a:solidFill>
                  <a:schemeClr val="bg1"/>
                </a:solidFill>
                <a:latin typeface="Verdana" panose="020B0604030504040204" pitchFamily="34" charset="0"/>
              </a:endParaRPr>
            </a:p>
          </p:txBody>
        </p:sp>
        <p:sp>
          <p:nvSpPr>
            <p:cNvPr id="17420" name="矩形 39"/>
            <p:cNvSpPr/>
            <p:nvPr/>
          </p:nvSpPr>
          <p:spPr>
            <a:xfrm>
              <a:off x="6876256" y="3645024"/>
              <a:ext cx="1582484" cy="964367"/>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第五步：</a:t>
              </a:r>
              <a:endParaRPr lang="en-US" altLang="zh-CN"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现场核验材料</a:t>
              </a:r>
              <a:endParaRPr lang="zh-CN" altLang="en-US" b="1" dirty="0">
                <a:solidFill>
                  <a:srgbClr val="60606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3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p:tgtEl>
                                          <p:spTgt spid="4"/>
                                        </p:tgtEl>
                                        <p:attrNameLst>
                                          <p:attrName>ppt_y</p:attrName>
                                        </p:attrNameLst>
                                      </p:cBhvr>
                                      <p:tavLst>
                                        <p:tav tm="0">
                                          <p:val>
                                            <p:strVal val="#ppt_y+#ppt_h*1.125000"/>
                                          </p:val>
                                        </p:tav>
                                        <p:tav tm="100000">
                                          <p:val>
                                            <p:strVal val="#ppt_y"/>
                                          </p:val>
                                        </p:tav>
                                      </p:tavLst>
                                    </p:anim>
                                    <p:animEffect transition="in" filter="wipe(up)">
                                      <p:cBhvr>
                                        <p:cTn id="8" dur="1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500" decel="50000" fill="hold">
                                          <p:stCondLst>
                                            <p:cond delay="0"/>
                                          </p:stCondLst>
                                        </p:cTn>
                                        <p:tgtEl>
                                          <p:spTgt spid="5"/>
                                        </p:tgtEl>
                                        <p:attrNameLst>
                                          <p:attrName>ppt_x</p:attrName>
                                          <p:attrName>ppt_y</p:attrName>
                                        </p:attrNameLst>
                                      </p:cBhvr>
                                    </p:animMotion>
                                    <p:animEffect transition="in" filter="fade">
                                      <p:cBhvr>
                                        <p:cTn id="15" dur="1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500" fill="hold"/>
                                        <p:tgtEl>
                                          <p:spTgt spid="30"/>
                                        </p:tgtEl>
                                        <p:attrNameLst>
                                          <p:attrName>ppt_w</p:attrName>
                                        </p:attrNameLst>
                                      </p:cBhvr>
                                      <p:tavLst>
                                        <p:tav tm="0">
                                          <p:val>
                                            <p:fltVal val="0.000000"/>
                                          </p:val>
                                        </p:tav>
                                        <p:tav tm="100000">
                                          <p:val>
                                            <p:strVal val="#ppt_w"/>
                                          </p:val>
                                        </p:tav>
                                      </p:tavLst>
                                    </p:anim>
                                    <p:anim calcmode="lin" valueType="num">
                                      <p:cBhvr>
                                        <p:cTn id="21" dur="1500" fill="hold"/>
                                        <p:tgtEl>
                                          <p:spTgt spid="30"/>
                                        </p:tgtEl>
                                        <p:attrNameLst>
                                          <p:attrName>ppt_h</p:attrName>
                                        </p:attrNameLst>
                                      </p:cBhvr>
                                      <p:tavLst>
                                        <p:tav tm="0">
                                          <p:val>
                                            <p:fltVal val="0.000000"/>
                                          </p:val>
                                        </p:tav>
                                        <p:tav tm="100000">
                                          <p:val>
                                            <p:strVal val="#ppt_h"/>
                                          </p:val>
                                        </p:tav>
                                      </p:tavLst>
                                    </p:anim>
                                    <p:anim calcmode="lin" valueType="num">
                                      <p:cBhvr>
                                        <p:cTn id="22" dur="1500" fill="hold"/>
                                        <p:tgtEl>
                                          <p:spTgt spid="30"/>
                                        </p:tgtEl>
                                        <p:attrNameLst>
                                          <p:attrName>ppt_x</p:attrName>
                                        </p:attrNameLst>
                                      </p:cBhvr>
                                      <p:tavLst>
                                        <p:tav tm="0" fmla="#ppt_x+(cos(-2*pi*(1-$))*-#ppt_x-sin(-2*pi*(1-$))*(1-#ppt_y))*(1-$)">
                                          <p:val>
                                            <p:fltVal val="0.000000"/>
                                          </p:val>
                                        </p:tav>
                                        <p:tav tm="100000">
                                          <p:val>
                                            <p:fltVal val="1.000000"/>
                                          </p:val>
                                        </p:tav>
                                      </p:tavLst>
                                    </p:anim>
                                    <p:anim calcmode="lin" valueType="num">
                                      <p:cBhvr>
                                        <p:cTn id="23" dur="1500" fill="hold"/>
                                        <p:tgtEl>
                                          <p:spTgt spid="3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360"/>
                                        </p:tgtEl>
                                        <p:attrNameLst>
                                          <p:attrName>style.visibility</p:attrName>
                                        </p:attrNameLst>
                                      </p:cBhvr>
                                      <p:to>
                                        <p:strVal val="visible"/>
                                      </p:to>
                                    </p:set>
                                    <p:anim calcmode="lin" valueType="num">
                                      <p:cBhvr>
                                        <p:cTn id="28" dur="1500" fill="hold"/>
                                        <p:tgtEl>
                                          <p:spTgt spid="15360"/>
                                        </p:tgtEl>
                                        <p:attrNameLst>
                                          <p:attrName>ppt_w</p:attrName>
                                        </p:attrNameLst>
                                      </p:cBhvr>
                                      <p:tavLst>
                                        <p:tav tm="0">
                                          <p:val>
                                            <p:strVal val="#ppt_w*0.70"/>
                                          </p:val>
                                        </p:tav>
                                        <p:tav tm="100000">
                                          <p:val>
                                            <p:strVal val="#ppt_w"/>
                                          </p:val>
                                        </p:tav>
                                      </p:tavLst>
                                    </p:anim>
                                    <p:anim calcmode="lin" valueType="num">
                                      <p:cBhvr>
                                        <p:cTn id="29" dur="1500" fill="hold"/>
                                        <p:tgtEl>
                                          <p:spTgt spid="15360"/>
                                        </p:tgtEl>
                                        <p:attrNameLst>
                                          <p:attrName>ppt_h</p:attrName>
                                        </p:attrNameLst>
                                      </p:cBhvr>
                                      <p:tavLst>
                                        <p:tav tm="0">
                                          <p:val>
                                            <p:strVal val="#ppt_h"/>
                                          </p:val>
                                        </p:tav>
                                        <p:tav tm="100000">
                                          <p:val>
                                            <p:strVal val="#ppt_h"/>
                                          </p:val>
                                        </p:tav>
                                      </p:tavLst>
                                    </p:anim>
                                    <p:animEffect transition="in" filter="fade">
                                      <p:cBhvr>
                                        <p:cTn id="30" dur="1500"/>
                                        <p:tgtEl>
                                          <p:spTgt spid="1536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5364"/>
                                        </p:tgtEl>
                                        <p:attrNameLst>
                                          <p:attrName>style.visibility</p:attrName>
                                        </p:attrNameLst>
                                      </p:cBhvr>
                                      <p:to>
                                        <p:strVal val="visible"/>
                                      </p:to>
                                    </p:set>
                                    <p:animEffect transition="in" filter="wheel(1)">
                                      <p:cBhvr>
                                        <p:cTn id="35" dur="1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文本框 2"/>
          <p:cNvSpPr txBox="1"/>
          <p:nvPr/>
        </p:nvSpPr>
        <p:spPr>
          <a:xfrm>
            <a:off x="0" y="815975"/>
            <a:ext cx="9144000" cy="736600"/>
          </a:xfrm>
          <a:prstGeom prst="rect">
            <a:avLst/>
          </a:prstGeom>
          <a:noFill/>
          <a:ln w="9525">
            <a:noFill/>
          </a:ln>
        </p:spPr>
        <p:txBody>
          <a:bodyPr>
            <a:spAutoFit/>
          </a:bodyPr>
          <a:p>
            <a:pPr eaLnBrk="1" hangingPunct="1">
              <a:lnSpc>
                <a:spcPct val="150000"/>
              </a:lnSpc>
              <a:buFont typeface="Arial" panose="020B0604020202020204" pitchFamily="34" charset="0"/>
            </a:pPr>
            <a:r>
              <a:rPr lang="zh-CN" altLang="en-US" sz="1400" dirty="0">
                <a:latin typeface="微软雅黑" panose="020B0503020204020204" pitchFamily="34" charset="-122"/>
                <a:ea typeface="微软雅黑" panose="020B0503020204020204" pitchFamily="34" charset="-122"/>
              </a:rPr>
              <a:t>点击首页右上角【登录】，在弹出的登录窗口下方点击【立即注册账号】，按照页面提示输入信息，获取验证码并阅读和接受用户协议后，点击【注册】，提示注册成功并返回首页，自动登录。</a:t>
            </a:r>
            <a:endParaRPr lang="zh-CN" altLang="en-US" sz="1400" dirty="0">
              <a:latin typeface="微软雅黑" panose="020B0503020204020204" pitchFamily="34" charset="-122"/>
              <a:ea typeface="微软雅黑" panose="020B0503020204020204" pitchFamily="34" charset="-122"/>
            </a:endParaRPr>
          </a:p>
        </p:txBody>
      </p:sp>
      <p:sp>
        <p:nvSpPr>
          <p:cNvPr id="6" name="右箭头 5"/>
          <p:cNvSpPr/>
          <p:nvPr/>
        </p:nvSpPr>
        <p:spPr>
          <a:xfrm>
            <a:off x="2843213" y="3346450"/>
            <a:ext cx="358775" cy="271463"/>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右箭头 6"/>
          <p:cNvSpPr/>
          <p:nvPr/>
        </p:nvSpPr>
        <p:spPr>
          <a:xfrm>
            <a:off x="5514975" y="3370263"/>
            <a:ext cx="360363" cy="269875"/>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altLang="en-US" sz="20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注册账号</a:t>
            </a:r>
            <a:endParaRPr lang="zh-CN" altLang="en-US" sz="14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矩形 1"/>
          <p:cNvSpPr/>
          <p:nvPr/>
        </p:nvSpPr>
        <p:spPr>
          <a:xfrm>
            <a:off x="23813" y="517525"/>
            <a:ext cx="3590925" cy="414338"/>
          </a:xfrm>
          <a:prstGeom prst="rect">
            <a:avLst/>
          </a:prstGeom>
          <a:noFill/>
          <a:ln w="9525">
            <a:noFill/>
          </a:ln>
        </p:spPr>
        <p:txBody>
          <a:bodyPr wrap="none">
            <a:spAutoFit/>
          </a:bodyPr>
          <a:p>
            <a:pPr eaLnBrk="1" hangingPunct="1">
              <a:lnSpc>
                <a:spcPct val="150000"/>
              </a:lnSpc>
              <a:buFont typeface="Arial" panose="020B0604020202020204" pitchFamily="34" charset="0"/>
            </a:pPr>
            <a:r>
              <a:rPr lang="zh-CN" altLang="en-US" sz="1400" dirty="0">
                <a:latin typeface="微软雅黑" panose="020B0503020204020204" pitchFamily="34" charset="-122"/>
                <a:ea typeface="微软雅黑" panose="020B0503020204020204" pitchFamily="34" charset="-122"/>
              </a:rPr>
              <a:t>预报名时间：6月16日</a:t>
            </a:r>
            <a:r>
              <a:rPr lang="en-US" altLang="zh-CN" sz="1400" dirty="0">
                <a:latin typeface="微软雅黑" panose="020B0503020204020204" pitchFamily="34" charset="-122"/>
                <a:ea typeface="微软雅黑" panose="020B0503020204020204" pitchFamily="34" charset="-122"/>
              </a:rPr>
              <a:t>8:00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月30日</a:t>
            </a:r>
            <a:r>
              <a:rPr lang="en-US" altLang="zh-CN" sz="1400" dirty="0">
                <a:latin typeface="微软雅黑" panose="020B0503020204020204" pitchFamily="34" charset="-122"/>
                <a:ea typeface="微软雅黑" panose="020B0503020204020204" pitchFamily="34" charset="-122"/>
              </a:rPr>
              <a:t>18:00</a:t>
            </a:r>
            <a:endParaRPr lang="zh-CN" altLang="en-US" sz="1400" dirty="0">
              <a:latin typeface="微软雅黑" panose="020B0503020204020204" pitchFamily="34" charset="-122"/>
              <a:ea typeface="微软雅黑" panose="020B0503020204020204" pitchFamily="34" charset="-122"/>
            </a:endParaRPr>
          </a:p>
        </p:txBody>
      </p:sp>
      <p:pic>
        <p:nvPicPr>
          <p:cNvPr id="18439" name="图片 3"/>
          <p:cNvPicPr>
            <a:picLocks noChangeAspect="1"/>
          </p:cNvPicPr>
          <p:nvPr/>
        </p:nvPicPr>
        <p:blipFill>
          <a:blip r:embed="rId1"/>
          <a:stretch>
            <a:fillRect/>
          </a:stretch>
        </p:blipFill>
        <p:spPr>
          <a:xfrm>
            <a:off x="530225" y="1565275"/>
            <a:ext cx="2201863" cy="3394075"/>
          </a:xfrm>
          <a:prstGeom prst="rect">
            <a:avLst/>
          </a:prstGeom>
          <a:noFill/>
          <a:ln w="9525">
            <a:noFill/>
          </a:ln>
        </p:spPr>
      </p:pic>
      <p:pic>
        <p:nvPicPr>
          <p:cNvPr id="18441" name="图片 7"/>
          <p:cNvPicPr>
            <a:picLocks noChangeAspect="1"/>
          </p:cNvPicPr>
          <p:nvPr/>
        </p:nvPicPr>
        <p:blipFill>
          <a:blip r:embed="rId2"/>
          <a:stretch>
            <a:fillRect/>
          </a:stretch>
        </p:blipFill>
        <p:spPr>
          <a:xfrm>
            <a:off x="6029325" y="1485900"/>
            <a:ext cx="2646363" cy="3451225"/>
          </a:xfrm>
          <a:prstGeom prst="rect">
            <a:avLst/>
          </a:prstGeom>
          <a:noFill/>
          <a:ln w="9525">
            <a:noFill/>
          </a:ln>
        </p:spPr>
      </p:pic>
      <p:sp>
        <p:nvSpPr>
          <p:cNvPr id="21" name="椭圆 9"/>
          <p:cNvSpPr/>
          <p:nvPr/>
        </p:nvSpPr>
        <p:spPr>
          <a:xfrm>
            <a:off x="6542088" y="3359150"/>
            <a:ext cx="1897062" cy="436563"/>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22" name="椭圆 9"/>
          <p:cNvSpPr/>
          <p:nvPr/>
        </p:nvSpPr>
        <p:spPr>
          <a:xfrm>
            <a:off x="2295525" y="1541463"/>
            <a:ext cx="552450" cy="436562"/>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pic>
        <p:nvPicPr>
          <p:cNvPr id="3" name="图片 2"/>
          <p:cNvPicPr>
            <a:picLocks noChangeAspect="1"/>
          </p:cNvPicPr>
          <p:nvPr/>
        </p:nvPicPr>
        <p:blipFill>
          <a:blip r:embed="rId3"/>
          <a:stretch>
            <a:fillRect/>
          </a:stretch>
        </p:blipFill>
        <p:spPr>
          <a:xfrm>
            <a:off x="3020060" y="1523365"/>
            <a:ext cx="2771775" cy="3477895"/>
          </a:xfrm>
          <a:prstGeom prst="rect">
            <a:avLst/>
          </a:prstGeom>
        </p:spPr>
      </p:pic>
      <p:sp>
        <p:nvSpPr>
          <p:cNvPr id="4" name="椭圆 9"/>
          <p:cNvSpPr/>
          <p:nvPr/>
        </p:nvSpPr>
        <p:spPr>
          <a:xfrm>
            <a:off x="3565208" y="3618230"/>
            <a:ext cx="1897062" cy="436563"/>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Tree>
  </p:cSld>
  <p:clrMapOvr>
    <a:masterClrMapping/>
  </p:clrMapOvr>
  <p:transition spd="slow" advTm="19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blinds(horizontal)">
                                      <p:cBhvr>
                                        <p:cTn id="11" dur="1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p:tgtEl>
                                          <p:spTgt spid="7"/>
                                        </p:tgtEl>
                                        <p:attrNameLst>
                                          <p:attrName>ppt_y</p:attrName>
                                        </p:attrNameLst>
                                      </p:cBhvr>
                                      <p:tavLst>
                                        <p:tav tm="0">
                                          <p:val>
                                            <p:strVal val="#ppt_y+#ppt_h*1.125000"/>
                                          </p:val>
                                        </p:tav>
                                        <p:tav tm="100000">
                                          <p:val>
                                            <p:strVal val="#ppt_y"/>
                                          </p:val>
                                        </p:tav>
                                      </p:tavLst>
                                    </p:anim>
                                    <p:animEffect transition="in" filter="wipe(up)">
                                      <p:cBhvr>
                                        <p:cTn id="22" dur="1000"/>
                                        <p:tgtEl>
                                          <p:spTgt spid="7"/>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1000"/>
                                        <p:tgtEl>
                                          <p:spTgt spid="21"/>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1000"/>
                                        <p:tgtEl>
                                          <p:spTgt spid="22"/>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6" grpId="0" animBg="1"/>
      <p:bldP spid="7" grpId="0" animBg="1"/>
      <p:bldP spid="2" grpId="0"/>
      <p:bldP spid="21" grpId="0" bldLvl="0" animBg="1"/>
      <p:bldP spid="22" grpId="0" bldLvl="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8"/>
          <p:cNvPicPr>
            <a:picLocks noChangeAspect="1"/>
          </p:cNvPicPr>
          <p:nvPr/>
        </p:nvPicPr>
        <p:blipFill>
          <a:blip r:embed="rId1"/>
          <a:stretch>
            <a:fillRect/>
          </a:stretch>
        </p:blipFill>
        <p:spPr>
          <a:xfrm>
            <a:off x="3562350" y="1647825"/>
            <a:ext cx="1803400" cy="3206750"/>
          </a:xfrm>
          <a:prstGeom prst="rect">
            <a:avLst/>
          </a:prstGeom>
          <a:noFill/>
          <a:ln w="3175" cap="flat" cmpd="sng">
            <a:solidFill>
              <a:schemeClr val="tx1"/>
            </a:solidFill>
            <a:prstDash val="solid"/>
            <a:miter/>
            <a:headEnd type="none" w="med" len="med"/>
            <a:tailEnd type="none" w="med" len="med"/>
          </a:ln>
        </p:spPr>
      </p:pic>
      <p:sp>
        <p:nvSpPr>
          <p:cNvPr id="19459" name="标题 3073"/>
          <p:cNvSpPr>
            <a:spLocks noGrp="1"/>
          </p:cNvSpPr>
          <p:nvPr>
            <p:ph type="ctrTitle"/>
          </p:nvPr>
        </p:nvSpPr>
        <p:spPr>
          <a:xfrm>
            <a:off x="1042988" y="93663"/>
            <a:ext cx="7772400" cy="455612"/>
          </a:xfrm>
        </p:spPr>
        <p:txBody>
          <a:bodyPr vert="horz" wrap="square" lIns="91440" tIns="45720" rIns="91440" bIns="45720" anchor="ctr"/>
          <a:p>
            <a:pPr eaLnBrk="1" hangingPunct="1">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en-US" altLang="zh-CN" sz="20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e</a:t>
            </a:r>
            <a:r>
              <a:rPr lang="zh-CN" altLang="en-US" sz="20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福州注册账号</a:t>
            </a:r>
            <a:endParaRPr lang="zh-CN" altLang="en-US" sz="20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6" name="图片 15"/>
          <p:cNvPicPr/>
          <p:nvPr/>
        </p:nvPicPr>
        <p:blipFill>
          <a:blip r:embed="rId2"/>
          <a:stretch>
            <a:fillRect/>
          </a:stretch>
        </p:blipFill>
        <p:spPr>
          <a:xfrm>
            <a:off x="536575" y="1647825"/>
            <a:ext cx="1803400" cy="3168650"/>
          </a:xfrm>
          <a:prstGeom prst="rect">
            <a:avLst/>
          </a:prstGeom>
          <a:ln>
            <a:solidFill>
              <a:schemeClr val="tx1"/>
            </a:solidFill>
          </a:ln>
          <a:effectLst>
            <a:outerShdw blurRad="25400" sx="102000" sy="102000" algn="ctr" rotWithShape="0">
              <a:schemeClr val="bg1">
                <a:alpha val="40000"/>
              </a:schemeClr>
            </a:outerShdw>
          </a:effectLst>
        </p:spPr>
      </p:pic>
      <p:sp>
        <p:nvSpPr>
          <p:cNvPr id="19461" name="文本框 1"/>
          <p:cNvSpPr txBox="1"/>
          <p:nvPr/>
        </p:nvSpPr>
        <p:spPr>
          <a:xfrm>
            <a:off x="250825" y="904875"/>
            <a:ext cx="2622550" cy="369888"/>
          </a:xfrm>
          <a:prstGeom prst="rect">
            <a:avLst/>
          </a:prstGeom>
          <a:noFill/>
          <a:ln w="9525">
            <a:noFill/>
          </a:ln>
        </p:spPr>
        <p:txBody>
          <a:bodyPr wrap="none">
            <a:spAutoFit/>
          </a:bodyPr>
          <a:p>
            <a:pPr eaLnBrk="1" hangingPunct="1">
              <a:buFont typeface="Arial" panose="020B0604020202020204" pitchFamily="34" charset="0"/>
            </a:pPr>
            <a:r>
              <a:rPr lang="en-US" altLang="zh-CN" dirty="0">
                <a:latin typeface="Arial" panose="020B0604020202020204" pitchFamily="34" charset="0"/>
              </a:rPr>
              <a:t>1</a:t>
            </a:r>
            <a:r>
              <a:rPr lang="zh-CN" altLang="en-US" dirty="0">
                <a:latin typeface="Arial" panose="020B0604020202020204" pitchFamily="34" charset="0"/>
              </a:rPr>
              <a:t>、使用手机号注册登录</a:t>
            </a:r>
            <a:endParaRPr lang="zh-CN" altLang="en-US" dirty="0">
              <a:latin typeface="Arial" panose="020B0604020202020204" pitchFamily="34" charset="0"/>
            </a:endParaRPr>
          </a:p>
        </p:txBody>
      </p:sp>
      <p:sp>
        <p:nvSpPr>
          <p:cNvPr id="3" name="箭头: 右 2"/>
          <p:cNvSpPr/>
          <p:nvPr/>
        </p:nvSpPr>
        <p:spPr>
          <a:xfrm>
            <a:off x="2578100" y="2708275"/>
            <a:ext cx="7651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3" name="文本框 5"/>
          <p:cNvSpPr txBox="1"/>
          <p:nvPr/>
        </p:nvSpPr>
        <p:spPr>
          <a:xfrm>
            <a:off x="3376613" y="889000"/>
            <a:ext cx="2174875" cy="646113"/>
          </a:xfrm>
          <a:prstGeom prst="rect">
            <a:avLst/>
          </a:prstGeom>
          <a:noFill/>
          <a:ln w="9525">
            <a:noFill/>
          </a:ln>
        </p:spPr>
        <p:txBody>
          <a:bodyPr>
            <a:spAutoFit/>
          </a:bodyPr>
          <a:p>
            <a:pPr algn="ctr" eaLnBrk="1" hangingPunct="1">
              <a:buFont typeface="Arial" panose="020B0604020202020204" pitchFamily="34" charset="0"/>
            </a:pPr>
            <a:r>
              <a:rPr lang="en-US" altLang="zh-CN" dirty="0">
                <a:latin typeface="Arial" panose="020B0604020202020204" pitchFamily="34" charset="0"/>
              </a:rPr>
              <a:t>2</a:t>
            </a:r>
            <a:r>
              <a:rPr lang="zh-CN" altLang="en-US" dirty="0">
                <a:latin typeface="Arial" panose="020B0604020202020204" pitchFamily="34" charset="0"/>
              </a:rPr>
              <a:t>、点击“马上认证” </a:t>
            </a:r>
            <a:endParaRPr lang="en-US" altLang="zh-CN" dirty="0">
              <a:latin typeface="Arial" panose="020B0604020202020204" pitchFamily="34" charset="0"/>
            </a:endParaRPr>
          </a:p>
          <a:p>
            <a:pPr algn="ctr" eaLnBrk="1" hangingPunct="1">
              <a:buFont typeface="Arial" panose="020B0604020202020204" pitchFamily="34" charset="0"/>
            </a:pPr>
            <a:r>
              <a:rPr lang="zh-CN" altLang="en-US" dirty="0">
                <a:latin typeface="Arial" panose="020B0604020202020204" pitchFamily="34" charset="0"/>
              </a:rPr>
              <a:t>进行实名认证</a:t>
            </a:r>
            <a:endParaRPr lang="zh-CN" altLang="en-US" dirty="0">
              <a:latin typeface="Arial" panose="020B0604020202020204" pitchFamily="34" charset="0"/>
            </a:endParaRPr>
          </a:p>
        </p:txBody>
      </p:sp>
      <p:sp>
        <p:nvSpPr>
          <p:cNvPr id="7" name="矩形 6"/>
          <p:cNvSpPr/>
          <p:nvPr/>
        </p:nvSpPr>
        <p:spPr>
          <a:xfrm>
            <a:off x="3562350" y="2066925"/>
            <a:ext cx="1803400" cy="360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箭头: 右 22"/>
          <p:cNvSpPr/>
          <p:nvPr/>
        </p:nvSpPr>
        <p:spPr>
          <a:xfrm>
            <a:off x="5688013" y="2708275"/>
            <a:ext cx="763588"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466" name="图片 13"/>
          <p:cNvPicPr>
            <a:picLocks noChangeAspect="1"/>
          </p:cNvPicPr>
          <p:nvPr/>
        </p:nvPicPr>
        <p:blipFill>
          <a:blip r:embed="rId3"/>
          <a:stretch>
            <a:fillRect/>
          </a:stretch>
        </p:blipFill>
        <p:spPr>
          <a:xfrm>
            <a:off x="6738938" y="1609725"/>
            <a:ext cx="1858962" cy="3206750"/>
          </a:xfrm>
          <a:prstGeom prst="rect">
            <a:avLst/>
          </a:prstGeom>
          <a:noFill/>
          <a:ln w="3175" cap="flat" cmpd="sng">
            <a:solidFill>
              <a:schemeClr val="tx1"/>
            </a:solidFill>
            <a:prstDash val="solid"/>
            <a:miter/>
            <a:headEnd type="none" w="med" len="med"/>
            <a:tailEnd type="none" w="med" len="med"/>
          </a:ln>
        </p:spPr>
      </p:pic>
      <p:sp>
        <p:nvSpPr>
          <p:cNvPr id="17" name="矩形 16"/>
          <p:cNvSpPr/>
          <p:nvPr/>
        </p:nvSpPr>
        <p:spPr>
          <a:xfrm>
            <a:off x="7667625" y="2427288"/>
            <a:ext cx="392113" cy="431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8" name="文本框 18"/>
          <p:cNvSpPr txBox="1"/>
          <p:nvPr/>
        </p:nvSpPr>
        <p:spPr>
          <a:xfrm>
            <a:off x="6156325" y="877888"/>
            <a:ext cx="2824480" cy="645160"/>
          </a:xfrm>
          <a:prstGeom prst="rect">
            <a:avLst/>
          </a:prstGeom>
          <a:noFill/>
          <a:ln w="9525">
            <a:noFill/>
          </a:ln>
        </p:spPr>
        <p:txBody>
          <a:bodyPr wrap="none">
            <a:spAutoFit/>
          </a:bodyPr>
          <a:p>
            <a:pPr eaLnBrk="1" hangingPunct="1">
              <a:buFont typeface="Arial" panose="020B0604020202020204" pitchFamily="34" charset="0"/>
            </a:pPr>
            <a:r>
              <a:rPr lang="en-US" altLang="zh-CN" dirty="0">
                <a:latin typeface="Arial" panose="020B0604020202020204" pitchFamily="34" charset="0"/>
              </a:rPr>
              <a:t>3</a:t>
            </a:r>
            <a:r>
              <a:rPr lang="zh-CN" altLang="en-US" dirty="0">
                <a:latin typeface="Arial" panose="020B0604020202020204" pitchFamily="34" charset="0"/>
              </a:rPr>
              <a:t>、点击小学预报名服务或</a:t>
            </a:r>
            <a:endParaRPr lang="en-US" altLang="zh-CN" dirty="0">
              <a:latin typeface="Arial" panose="020B0604020202020204" pitchFamily="34" charset="0"/>
            </a:endParaRPr>
          </a:p>
          <a:p>
            <a:pPr eaLnBrk="1" hangingPunct="1">
              <a:buFont typeface="Arial" panose="020B0604020202020204" pitchFamily="34" charset="0"/>
            </a:pPr>
            <a:r>
              <a:rPr lang="zh-CN" altLang="en-US" dirty="0">
                <a:latin typeface="Arial" panose="020B0604020202020204" pitchFamily="34" charset="0"/>
              </a:rPr>
              <a:t>者轮播图片进行预报名</a:t>
            </a:r>
            <a:endParaRPr lang="zh-CN" altLang="en-US" dirty="0">
              <a:latin typeface="Arial" panose="020B0604020202020204" pitchFamily="34" charset="0"/>
            </a:endParaRPr>
          </a:p>
        </p:txBody>
      </p:sp>
      <p:sp>
        <p:nvSpPr>
          <p:cNvPr id="20" name="矩形 19"/>
          <p:cNvSpPr/>
          <p:nvPr/>
        </p:nvSpPr>
        <p:spPr>
          <a:xfrm>
            <a:off x="6659563" y="2944813"/>
            <a:ext cx="2016125" cy="4905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advTm="1133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8"/>
          <p:cNvPicPr>
            <a:picLocks noChangeAspect="1"/>
          </p:cNvPicPr>
          <p:nvPr/>
        </p:nvPicPr>
        <p:blipFill>
          <a:blip r:embed="rId1"/>
          <a:stretch>
            <a:fillRect/>
          </a:stretch>
        </p:blipFill>
        <p:spPr>
          <a:xfrm>
            <a:off x="423863" y="1266825"/>
            <a:ext cx="2322512" cy="3579813"/>
          </a:xfrm>
          <a:prstGeom prst="rect">
            <a:avLst/>
          </a:prstGeom>
          <a:noFill/>
          <a:ln w="9525">
            <a:noFill/>
          </a:ln>
        </p:spPr>
      </p:pic>
      <p:sp>
        <p:nvSpPr>
          <p:cNvPr id="19459" name="文本框 2"/>
          <p:cNvSpPr txBox="1"/>
          <p:nvPr/>
        </p:nvSpPr>
        <p:spPr>
          <a:xfrm>
            <a:off x="214313" y="733425"/>
            <a:ext cx="8929687" cy="398463"/>
          </a:xfrm>
          <a:prstGeom prst="rect">
            <a:avLst/>
          </a:prstGeom>
          <a:noFill/>
          <a:ln w="9525">
            <a:noFill/>
          </a:ln>
        </p:spPr>
        <p:txBody>
          <a:bodyPr>
            <a:spAutoFit/>
          </a:bodyPr>
          <a:p>
            <a:pPr eaLnBrk="1" hangingPunct="1">
              <a:lnSpc>
                <a:spcPct val="150000"/>
              </a:lnSpc>
              <a:buFont typeface="Arial" panose="020B0604020202020204" pitchFamily="34" charset="0"/>
            </a:pPr>
            <a:r>
              <a:rPr lang="zh-CN" altLang="en-US" sz="1400" dirty="0">
                <a:latin typeface="微软雅黑" panose="020B0503020204020204" pitchFamily="34" charset="-122"/>
                <a:ea typeface="微软雅黑" panose="020B0503020204020204" pitchFamily="34" charset="-122"/>
              </a:rPr>
              <a:t>点击【我要预报名】或下方的【预报名】，家长认真阅读预报名流程及细则内容，点击下方的【已详细阅读】。 </a:t>
            </a:r>
            <a:endParaRPr lang="zh-CN" altLang="en-US" sz="1400" dirty="0">
              <a:latin typeface="微软雅黑" panose="020B0503020204020204" pitchFamily="34" charset="-122"/>
              <a:ea typeface="微软雅黑" panose="020B0503020204020204" pitchFamily="34" charset="-122"/>
            </a:endParaRPr>
          </a:p>
        </p:txBody>
      </p:sp>
      <p:sp>
        <p:nvSpPr>
          <p:cNvPr id="18444" name="自选图形 5"/>
          <p:cNvSpPr/>
          <p:nvPr/>
        </p:nvSpPr>
        <p:spPr>
          <a:xfrm>
            <a:off x="8547100" y="1492250"/>
            <a:ext cx="593725" cy="2303463"/>
          </a:xfrm>
          <a:prstGeom prst="wedgeRectCallout">
            <a:avLst>
              <a:gd name="adj1" fmla="val -73824"/>
              <a:gd name="adj2" fmla="val -23083"/>
            </a:avLst>
          </a:prstGeom>
          <a:noFill/>
          <a:ln w="38100" cap="flat" cmpd="sng">
            <a:solidFill>
              <a:srgbClr val="0070C0"/>
            </a:solidFill>
            <a:prstDash val="solid"/>
            <a:miter/>
            <a:headEnd type="none" w="med" len="med"/>
            <a:tailEnd type="none" w="med" len="med"/>
          </a:ln>
        </p:spPr>
        <p:txBody>
          <a:bodyPr anchor="ctr"/>
          <a:p>
            <a:pPr eaLnBrk="1" hangingPunct="1">
              <a:buFont typeface="Arial" panose="020B0604020202020204" pitchFamily="34" charset="0"/>
            </a:pPr>
            <a:r>
              <a:rPr lang="zh-CN" altLang="en-US" sz="1400" b="1" dirty="0">
                <a:latin typeface="微软雅黑" panose="020B0503020204020204" pitchFamily="34" charset="-122"/>
                <a:ea typeface="微软雅黑" panose="020B0503020204020204" pitchFamily="34" charset="-122"/>
              </a:rPr>
              <a:t>请家长认真阅读细则，确保预报名顺利进行。</a:t>
            </a:r>
            <a:endParaRPr lang="zh-CN" altLang="en-US" dirty="0">
              <a:latin typeface="Arial" panose="020B0604020202020204" pitchFamily="34" charset="0"/>
            </a:endParaRPr>
          </a:p>
        </p:txBody>
      </p:sp>
      <p:sp>
        <p:nvSpPr>
          <p:cNvPr id="20487" name="标题 1"/>
          <p:cNvSpPr txBox="1"/>
          <p:nvPr/>
        </p:nvSpPr>
        <p:spPr>
          <a:xfrm>
            <a:off x="925513" y="133350"/>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预报名操作步骤之二：</a:t>
            </a:r>
            <a:r>
              <a:rPr lang="zh-CN" altLang="en-US" sz="2000" b="1" dirty="0">
                <a:solidFill>
                  <a:srgbClr val="606060"/>
                </a:solidFill>
                <a:latin typeface="Arial" panose="020B0604020202020204" pitchFamily="34" charset="0"/>
                <a:ea typeface="微软雅黑" panose="020B0503020204020204" pitchFamily="34" charset="-122"/>
              </a:rPr>
              <a:t>点击“我要预报名”</a:t>
            </a:r>
            <a:endParaRPr lang="zh-CN" altLang="en-US" sz="2000" b="1" dirty="0">
              <a:solidFill>
                <a:srgbClr val="606060"/>
              </a:solidFill>
              <a:latin typeface="Arial" panose="020B0604020202020204" pitchFamily="34" charset="0"/>
              <a:ea typeface="微软雅黑" panose="020B0503020204020204" pitchFamily="34" charset="-122"/>
            </a:endParaRPr>
          </a:p>
        </p:txBody>
      </p:sp>
      <p:sp>
        <p:nvSpPr>
          <p:cNvPr id="3" name="椭圆 9"/>
          <p:cNvSpPr/>
          <p:nvPr/>
        </p:nvSpPr>
        <p:spPr>
          <a:xfrm>
            <a:off x="561975" y="3430588"/>
            <a:ext cx="1897063" cy="436562"/>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4" name="椭圆 8"/>
          <p:cNvSpPr/>
          <p:nvPr/>
        </p:nvSpPr>
        <p:spPr>
          <a:xfrm>
            <a:off x="1362075" y="4271963"/>
            <a:ext cx="473075" cy="387350"/>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pic>
        <p:nvPicPr>
          <p:cNvPr id="2" name="图片 1"/>
          <p:cNvPicPr>
            <a:picLocks noChangeAspect="1"/>
          </p:cNvPicPr>
          <p:nvPr/>
        </p:nvPicPr>
        <p:blipFill>
          <a:blip r:embed="rId2"/>
          <a:stretch>
            <a:fillRect/>
          </a:stretch>
        </p:blipFill>
        <p:spPr>
          <a:xfrm>
            <a:off x="3121025" y="1266825"/>
            <a:ext cx="2414905" cy="3580130"/>
          </a:xfrm>
          <a:prstGeom prst="rect">
            <a:avLst/>
          </a:prstGeom>
        </p:spPr>
      </p:pic>
      <p:pic>
        <p:nvPicPr>
          <p:cNvPr id="7" name="图片 6"/>
          <p:cNvPicPr>
            <a:picLocks noChangeAspect="1"/>
          </p:cNvPicPr>
          <p:nvPr/>
        </p:nvPicPr>
        <p:blipFill>
          <a:blip r:embed="rId3"/>
          <a:stretch>
            <a:fillRect/>
          </a:stretch>
        </p:blipFill>
        <p:spPr>
          <a:xfrm>
            <a:off x="5910580" y="1266190"/>
            <a:ext cx="2406650" cy="3580765"/>
          </a:xfrm>
          <a:prstGeom prst="rect">
            <a:avLst/>
          </a:prstGeom>
        </p:spPr>
      </p:pic>
      <p:sp>
        <p:nvSpPr>
          <p:cNvPr id="18" name="椭圆 9"/>
          <p:cNvSpPr/>
          <p:nvPr/>
        </p:nvSpPr>
        <p:spPr>
          <a:xfrm>
            <a:off x="6164898" y="3867150"/>
            <a:ext cx="1897062" cy="436563"/>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5" name="右箭头 4"/>
          <p:cNvSpPr/>
          <p:nvPr/>
        </p:nvSpPr>
        <p:spPr>
          <a:xfrm>
            <a:off x="5668963" y="3070225"/>
            <a:ext cx="360363" cy="269875"/>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右箭头 5"/>
          <p:cNvSpPr/>
          <p:nvPr/>
        </p:nvSpPr>
        <p:spPr>
          <a:xfrm>
            <a:off x="2854325" y="3071813"/>
            <a:ext cx="358775" cy="268288"/>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Tm="210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184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mph" presetSubtype="0" fill="hold" grpId="0" nodeType="clickEffect">
                                  <p:stCondLst>
                                    <p:cond delay="0"/>
                                  </p:stCondLst>
                                  <p:childTnLst>
                                    <p:animClr clrSpc="hsl" dir="cw">
                                      <p:cBhvr override="childStyle">
                                        <p:cTn id="25" dur="500" fill="hold"/>
                                        <p:tgtEl>
                                          <p:spTgt spid="18444"/>
                                        </p:tgtEl>
                                        <p:attrNameLst>
                                          <p:attrName>style.color</p:attrName>
                                        </p:attrNameLst>
                                      </p:cBhvr>
                                      <p:by>
                                        <p:hsl h="7199925" s="0" l="0"/>
                                      </p:by>
                                    </p:animClr>
                                    <p:animClr clrSpc="hsl" dir="cw">
                                      <p:cBhvr>
                                        <p:cTn id="26" dur="500" fill="hold"/>
                                        <p:tgtEl>
                                          <p:spTgt spid="18444"/>
                                        </p:tgtEl>
                                        <p:attrNameLst>
                                          <p:attrName>fillcolor</p:attrName>
                                        </p:attrNameLst>
                                      </p:cBhvr>
                                      <p:by>
                                        <p:hsl h="7199925" s="0" l="0"/>
                                      </p:by>
                                    </p:animClr>
                                    <p:animClr clrSpc="hsl" dir="cw">
                                      <p:cBhvr>
                                        <p:cTn id="27" dur="500" fill="hold"/>
                                        <p:tgtEl>
                                          <p:spTgt spid="18444"/>
                                        </p:tgtEl>
                                        <p:attrNameLst>
                                          <p:attrName>stroke.color</p:attrName>
                                        </p:attrNameLst>
                                      </p:cBhvr>
                                      <p:by>
                                        <p:hsl h="7199925" s="0" l="0"/>
                                      </p:by>
                                    </p:animClr>
                                    <p:set>
                                      <p:cBhvr>
                                        <p:cTn id="28" dur="500" fill="hold"/>
                                        <p:tgtEl>
                                          <p:spTgt spid="18444"/>
                                        </p:tgtEl>
                                        <p:attrNameLst>
                                          <p:attrName>fill.type</p:attrName>
                                        </p:attrNameLst>
                                      </p:cBhvr>
                                      <p:to>
                                        <p:strVal val="solid"/>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1000"/>
                                        <p:tgtEl>
                                          <p:spTgt spid="3"/>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1000"/>
                                        <p:tgtEl>
                                          <p:spTgt spid="4"/>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6" grpId="0" animBg="1"/>
      <p:bldP spid="5" grpId="0" bldLvl="0" animBg="1"/>
      <p:bldP spid="18444" grpId="0" animBg="1"/>
      <p:bldP spid="18444" grpId="1" animBg="1"/>
      <p:bldP spid="3" grpId="0" bldLvl="0" animBg="1"/>
      <p:bldP spid="4"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预报名操作步骤之三：公办校报名</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0483" name="自选图形 13"/>
          <p:cNvSpPr/>
          <p:nvPr/>
        </p:nvSpPr>
        <p:spPr>
          <a:xfrm>
            <a:off x="6174740" y="2932430"/>
            <a:ext cx="2559685" cy="1727200"/>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特别提醒：</a:t>
            </a:r>
            <a:endParaRPr lang="en-US" altLang="zh-CN" sz="1600"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1.适龄儿童只能进行一次预报名,不能重复预报名。</a:t>
            </a:r>
            <a:endParaRPr lang="en-US" altLang="zh-CN" sz="1600"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2.请家长根据孩子情况选择正确的学生类型。</a:t>
            </a:r>
            <a:endParaRPr lang="en-US" altLang="zh-CN" sz="1600"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600" dirty="0">
                <a:latin typeface="微软雅黑" panose="020B0503020204020204" pitchFamily="34" charset="-122"/>
                <a:ea typeface="微软雅黑" panose="020B0503020204020204" pitchFamily="34" charset="-122"/>
              </a:rPr>
              <a:t>（非常重要！！！）</a:t>
            </a:r>
            <a:endParaRPr lang="zh-CN" altLang="en-US" sz="1600" dirty="0">
              <a:latin typeface="微软雅黑" panose="020B0503020204020204" pitchFamily="34" charset="-122"/>
              <a:ea typeface="微软雅黑" panose="020B0503020204020204" pitchFamily="34" charset="-122"/>
            </a:endParaRPr>
          </a:p>
        </p:txBody>
      </p:sp>
      <p:pic>
        <p:nvPicPr>
          <p:cNvPr id="5" name="图片 4" descr="NN.png"/>
          <p:cNvPicPr>
            <a:picLocks noChangeAspect="1"/>
          </p:cNvPicPr>
          <p:nvPr>
            <p:custDataLst>
              <p:tags r:id="rId1"/>
            </p:custDataLst>
          </p:nvPr>
        </p:nvPicPr>
        <p:blipFill>
          <a:blip r:embed="rId2"/>
          <a:stretch>
            <a:fillRect/>
          </a:stretch>
        </p:blipFill>
        <p:spPr>
          <a:xfrm>
            <a:off x="6776720" y="958850"/>
            <a:ext cx="1727200" cy="149542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478790" y="784225"/>
            <a:ext cx="2582545" cy="4018915"/>
          </a:xfrm>
          <a:prstGeom prst="rect">
            <a:avLst/>
          </a:prstGeom>
        </p:spPr>
      </p:pic>
      <p:grpSp>
        <p:nvGrpSpPr>
          <p:cNvPr id="3" name="组 20"/>
          <p:cNvGrpSpPr/>
          <p:nvPr/>
        </p:nvGrpSpPr>
        <p:grpSpPr>
          <a:xfrm>
            <a:off x="534670" y="3384550"/>
            <a:ext cx="2526665" cy="171450"/>
            <a:chOff x="573088" y="2916871"/>
            <a:chExt cx="3276969" cy="180363"/>
          </a:xfrm>
        </p:grpSpPr>
        <p:cxnSp>
          <p:nvCxnSpPr>
            <p:cNvPr id="4" name="直接连接符 6"/>
            <p:cNvCxnSpPr/>
            <p:nvPr/>
          </p:nvCxnSpPr>
          <p:spPr>
            <a:xfrm flipV="1">
              <a:off x="591375" y="3082204"/>
              <a:ext cx="3258682" cy="150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7"/>
            <p:cNvCxnSpPr/>
            <p:nvPr/>
          </p:nvCxnSpPr>
          <p:spPr>
            <a:xfrm flipV="1">
              <a:off x="573088" y="2916871"/>
              <a:ext cx="3207480" cy="116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682625" y="1913255"/>
            <a:ext cx="915988" cy="288925"/>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19" name="椭圆 6"/>
          <p:cNvSpPr/>
          <p:nvPr/>
        </p:nvSpPr>
        <p:spPr>
          <a:xfrm>
            <a:off x="478790" y="2299335"/>
            <a:ext cx="915988" cy="288925"/>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pic>
        <p:nvPicPr>
          <p:cNvPr id="8" name="图片 7"/>
          <p:cNvPicPr>
            <a:picLocks noChangeAspect="1"/>
          </p:cNvPicPr>
          <p:nvPr/>
        </p:nvPicPr>
        <p:blipFill>
          <a:blip r:embed="rId5"/>
          <a:stretch>
            <a:fillRect/>
          </a:stretch>
        </p:blipFill>
        <p:spPr>
          <a:xfrm>
            <a:off x="3483610" y="784225"/>
            <a:ext cx="2472055" cy="4018280"/>
          </a:xfrm>
          <a:prstGeom prst="rect">
            <a:avLst/>
          </a:prstGeom>
        </p:spPr>
      </p:pic>
      <p:grpSp>
        <p:nvGrpSpPr>
          <p:cNvPr id="21" name="组 20"/>
          <p:cNvGrpSpPr/>
          <p:nvPr/>
        </p:nvGrpSpPr>
        <p:grpSpPr>
          <a:xfrm>
            <a:off x="3531235" y="1320165"/>
            <a:ext cx="2425065" cy="171450"/>
            <a:chOff x="573088" y="2916871"/>
            <a:chExt cx="3276969" cy="180363"/>
          </a:xfrm>
        </p:grpSpPr>
        <p:cxnSp>
          <p:nvCxnSpPr>
            <p:cNvPr id="22" name="直接连接符 6"/>
            <p:cNvCxnSpPr/>
            <p:nvPr/>
          </p:nvCxnSpPr>
          <p:spPr>
            <a:xfrm flipV="1">
              <a:off x="591375" y="3082204"/>
              <a:ext cx="3258682" cy="1503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 name="直接连接符 7"/>
            <p:cNvCxnSpPr/>
            <p:nvPr/>
          </p:nvCxnSpPr>
          <p:spPr>
            <a:xfrm flipV="1">
              <a:off x="573088" y="2916871"/>
              <a:ext cx="3207480" cy="1169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sp>
        <p:nvSpPr>
          <p:cNvPr id="20" name="椭圆 6"/>
          <p:cNvSpPr/>
          <p:nvPr/>
        </p:nvSpPr>
        <p:spPr>
          <a:xfrm>
            <a:off x="3363278" y="1617663"/>
            <a:ext cx="1427162" cy="358775"/>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24" name="椭圆 6"/>
          <p:cNvSpPr/>
          <p:nvPr/>
        </p:nvSpPr>
        <p:spPr>
          <a:xfrm>
            <a:off x="4097338" y="3794125"/>
            <a:ext cx="1427162" cy="361950"/>
          </a:xfrm>
          <a:prstGeom prst="ellipse">
            <a:avLst/>
          </a:prstGeom>
          <a:noFill/>
          <a:ln w="57150" cap="flat" cmpd="sng">
            <a:solidFill>
              <a:srgbClr val="0070C0"/>
            </a:solidFill>
            <a:prstDash val="solid"/>
            <a:headEnd type="none" w="med" len="med"/>
            <a:tailEnd type="none" w="med" len="med"/>
          </a:ln>
        </p:spPr>
        <p:txBody>
          <a:bodyPr/>
          <a:p>
            <a:pPr eaLnBrk="1" hangingPunct="1">
              <a:buFont typeface="Arial" panose="020B0604020202020204" pitchFamily="34" charset="0"/>
            </a:pPr>
            <a:endParaRPr lang="zh-CN" altLang="en-US" dirty="0">
              <a:latin typeface="Arial" panose="020B0604020202020204" pitchFamily="34" charset="0"/>
            </a:endParaRPr>
          </a:p>
        </p:txBody>
      </p:sp>
      <p:sp>
        <p:nvSpPr>
          <p:cNvPr id="9" name="右箭头 8"/>
          <p:cNvSpPr/>
          <p:nvPr/>
        </p:nvSpPr>
        <p:spPr>
          <a:xfrm>
            <a:off x="3124835" y="2658428"/>
            <a:ext cx="358775" cy="268288"/>
          </a:xfrm>
          <a:prstGeom prst="rightArrow">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p:tgtEl>
                                          <p:spTgt spid="21"/>
                                        </p:tgtEl>
                                        <p:attrNameLst>
                                          <p:attrName>ppt_y</p:attrName>
                                        </p:attrNameLst>
                                      </p:cBhvr>
                                      <p:tavLst>
                                        <p:tav tm="0">
                                          <p:val>
                                            <p:strVal val="#ppt_y+#ppt_h*1.125000"/>
                                          </p:val>
                                        </p:tav>
                                        <p:tav tm="100000">
                                          <p:val>
                                            <p:strVal val="#ppt_y"/>
                                          </p:val>
                                        </p:tav>
                                      </p:tavLst>
                                    </p:anim>
                                    <p:animEffect transition="in" filter="wipe(up)">
                                      <p:cBhvr>
                                        <p:cTn id="12" dur="1000"/>
                                        <p:tgtEl>
                                          <p:spTgt spid="21"/>
                                        </p:tgtEl>
                                      </p:cBhvr>
                                    </p:animEffect>
                                  </p:childTnLst>
                                </p:cTn>
                              </p:par>
                            </p:childTnLst>
                          </p:cTn>
                        </p:par>
                        <p:par>
                          <p:cTn id="13" fill="hold">
                            <p:stCondLst>
                              <p:cond delay="3000"/>
                            </p:stCondLst>
                            <p:childTnLst>
                              <p:par>
                                <p:cTn id="14" presetID="21"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1)">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000000"/>
                                          </p:val>
                                        </p:tav>
                                        <p:tav tm="100000">
                                          <p:val>
                                            <p:strVal val="#ppt_w"/>
                                          </p:val>
                                        </p:tav>
                                      </p:tavLst>
                                    </p:anim>
                                    <p:anim calcmode="lin" valueType="num">
                                      <p:cBhvr>
                                        <p:cTn id="27" dur="500" fill="hold"/>
                                        <p:tgtEl>
                                          <p:spTgt spid="5"/>
                                        </p:tgtEl>
                                        <p:attrNameLst>
                                          <p:attrName>ppt_h</p:attrName>
                                        </p:attrNameLst>
                                      </p:cBhvr>
                                      <p:tavLst>
                                        <p:tav tm="0">
                                          <p:val>
                                            <p:fltVal val="0.000000"/>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15" presetClass="entr" presetSubtype="0" fill="hold" grpId="0" nodeType="afterEffect">
                                  <p:stCondLst>
                                    <p:cond delay="0"/>
                                  </p:stCondLst>
                                  <p:childTnLst>
                                    <p:set>
                                      <p:cBhvr>
                                        <p:cTn id="31" dur="1" fill="hold">
                                          <p:stCondLst>
                                            <p:cond delay="0"/>
                                          </p:stCondLst>
                                        </p:cTn>
                                        <p:tgtEl>
                                          <p:spTgt spid="20483"/>
                                        </p:tgtEl>
                                        <p:attrNameLst>
                                          <p:attrName>style.visibility</p:attrName>
                                        </p:attrNameLst>
                                      </p:cBhvr>
                                      <p:to>
                                        <p:strVal val="visible"/>
                                      </p:to>
                                    </p:set>
                                    <p:anim calcmode="lin" valueType="num">
                                      <p:cBhvr>
                                        <p:cTn id="32" dur="1000" fill="hold"/>
                                        <p:tgtEl>
                                          <p:spTgt spid="20483"/>
                                        </p:tgtEl>
                                        <p:attrNameLst>
                                          <p:attrName>ppt_w</p:attrName>
                                        </p:attrNameLst>
                                      </p:cBhvr>
                                      <p:tavLst>
                                        <p:tav tm="0">
                                          <p:val>
                                            <p:fltVal val="0.000000"/>
                                          </p:val>
                                        </p:tav>
                                        <p:tav tm="100000">
                                          <p:val>
                                            <p:strVal val="#ppt_w"/>
                                          </p:val>
                                        </p:tav>
                                      </p:tavLst>
                                    </p:anim>
                                    <p:anim calcmode="lin" valueType="num">
                                      <p:cBhvr>
                                        <p:cTn id="33" dur="1000" fill="hold"/>
                                        <p:tgtEl>
                                          <p:spTgt spid="20483"/>
                                        </p:tgtEl>
                                        <p:attrNameLst>
                                          <p:attrName>ppt_h</p:attrName>
                                        </p:attrNameLst>
                                      </p:cBhvr>
                                      <p:tavLst>
                                        <p:tav tm="0">
                                          <p:val>
                                            <p:fltVal val="0.000000"/>
                                          </p:val>
                                        </p:tav>
                                        <p:tav tm="100000">
                                          <p:val>
                                            <p:strVal val="#ppt_h"/>
                                          </p:val>
                                        </p:tav>
                                      </p:tavLst>
                                    </p:anim>
                                    <p:anim calcmode="lin" valueType="num">
                                      <p:cBhvr>
                                        <p:cTn id="34" dur="1000" fill="hold"/>
                                        <p:tgtEl>
                                          <p:spTgt spid="20483"/>
                                        </p:tgtEl>
                                        <p:attrNameLst>
                                          <p:attrName>ppt_x</p:attrName>
                                        </p:attrNameLst>
                                      </p:cBhvr>
                                      <p:tavLst>
                                        <p:tav tm="0" fmla="#ppt_x+(cos(-2*pi*(1-$))*-#ppt_x-sin(-2*pi*(1-$))*(1-#ppt_y))*(1-$)">
                                          <p:val>
                                            <p:fltVal val="0.000000"/>
                                          </p:val>
                                        </p:tav>
                                        <p:tav tm="100000">
                                          <p:val>
                                            <p:fltVal val="1.000000"/>
                                          </p:val>
                                        </p:tav>
                                      </p:tavLst>
                                    </p:anim>
                                    <p:anim calcmode="lin" valueType="num">
                                      <p:cBhvr>
                                        <p:cTn id="35" dur="1000" fill="hold"/>
                                        <p:tgtEl>
                                          <p:spTgt spid="20483"/>
                                        </p:tgtEl>
                                        <p:attrNameLst>
                                          <p:attrName>ppt_y</p:attrName>
                                        </p:attrNameLst>
                                      </p:cBhvr>
                                      <p:tavLst>
                                        <p:tav tm="0" fmla="#ppt_y+(sin(-2*pi*(1-$))*-#ppt_x+cos(-2*pi*(1-$))*(1-#ppt_y))*(1-$)">
                                          <p:val>
                                            <p:fltVal val="0.000000"/>
                                          </p:val>
                                        </p:tav>
                                        <p:tav tm="100000">
                                          <p:val>
                                            <p:fltVal val="1.000000"/>
                                          </p:val>
                                        </p:tav>
                                      </p:tavLst>
                                    </p:anim>
                                  </p:childTnLst>
                                </p:cTn>
                              </p:par>
                            </p:childTnLst>
                          </p:cTn>
                        </p:par>
                        <p:par>
                          <p:cTn id="36" fill="hold">
                            <p:stCondLst>
                              <p:cond delay="1500"/>
                            </p:stCondLst>
                            <p:childTnLst>
                              <p:par>
                                <p:cTn id="37" presetID="1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p:tgtEl>
                                          <p:spTgt spid="3"/>
                                        </p:tgtEl>
                                        <p:attrNameLst>
                                          <p:attrName>ppt_y</p:attrName>
                                        </p:attrNameLst>
                                      </p:cBhvr>
                                      <p:tavLst>
                                        <p:tav tm="0">
                                          <p:val>
                                            <p:strVal val="#ppt_y+#ppt_h*1.125000"/>
                                          </p:val>
                                        </p:tav>
                                        <p:tav tm="100000">
                                          <p:val>
                                            <p:strVal val="#ppt_y"/>
                                          </p:val>
                                        </p:tav>
                                      </p:tavLst>
                                    </p:anim>
                                    <p:animEffect transition="in" filter="wipe(up)">
                                      <p:cBhvr>
                                        <p:cTn id="40" dur="1000"/>
                                        <p:tgtEl>
                                          <p:spTgt spid="3"/>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ppt_y</p:attrName>
                                        </p:attrNameLst>
                                      </p:cBhvr>
                                      <p:tavLst>
                                        <p:tav tm="0">
                                          <p:val>
                                            <p:strVal val="#ppt_y+#ppt_h*1.125000"/>
                                          </p:val>
                                        </p:tav>
                                        <p:tav tm="100000">
                                          <p:val>
                                            <p:strVal val="#ppt_y"/>
                                          </p:val>
                                        </p:tav>
                                      </p:tavLst>
                                    </p:anim>
                                    <p:animEffect transition="in" filter="wipe(up)">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P spid="19" grpId="0" bldLvl="0" animBg="1"/>
      <p:bldP spid="20" grpId="0" bldLvl="0" animBg="1"/>
      <p:bldP spid="24" grpId="0" bldLvl="0" animBg="1"/>
      <p:bldP spid="7" grpId="0" bldLvl="0" animBg="1"/>
      <p:bldP spid="9" grpId="0" bldLvl="0" animBg="1"/>
    </p:bldLst>
  </p:timing>
</p:sld>
</file>

<file path=ppt/tags/tag1.xml><?xml version="1.0" encoding="utf-8"?>
<p:tagLst xmlns:p="http://schemas.openxmlformats.org/presentationml/2006/main">
  <p:tag name="KSO_WM_UNIT_PLACING_PICTURE_USER_VIEWPORT" val="{&quot;height&quot;:2355,&quot;width&quot;:2720}"/>
</p:tagLst>
</file>

<file path=ppt/tags/tag2.xml><?xml version="1.0" encoding="utf-8"?>
<p:tagLst xmlns:p="http://schemas.openxmlformats.org/presentationml/2006/main">
  <p:tag name="KSO_WM_UNIT_PLACING_PICTURE_USER_VIEWPORT" val="{&quot;height&quot;:16008,&quot;width&quot;:9000}"/>
</p:tagLst>
</file>

<file path=ppt/tags/tag3.xml><?xml version="1.0" encoding="utf-8"?>
<p:tagLst xmlns:p="http://schemas.openxmlformats.org/presentationml/2006/main">
  <p:tag name="KSO_WM_DOC_GUID" val="{3226af40-4d4f-407c-b345-bd6cb075a018}"/>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4934</Words>
  <Application>WPS 演示</Application>
  <PresentationFormat>全屏显示(16:9)</PresentationFormat>
  <Paragraphs>352</Paragraphs>
  <Slides>26</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宋体</vt:lpstr>
      <vt:lpstr>Wingdings</vt:lpstr>
      <vt:lpstr>微软雅黑</vt:lpstr>
      <vt:lpstr>华文中宋</vt:lpstr>
      <vt:lpstr>Verdana</vt:lpstr>
      <vt:lpstr>Arial Unicode MS</vt:lpstr>
      <vt:lpstr>Calibri</vt:lpstr>
      <vt:lpstr>默认设计模板</vt:lpstr>
      <vt:lpstr>aiyou</vt:lpstr>
      <vt:lpstr>PowerPoint 演示文稿</vt:lpstr>
      <vt:lpstr>登录方式</vt:lpstr>
      <vt:lpstr>公办小学预报名操作步骤</vt:lpstr>
      <vt:lpstr>民办小学预报名操作步骤</vt:lpstr>
      <vt:lpstr>预报名操作步骤之一：注册账号</vt:lpstr>
      <vt:lpstr>预报名操作步骤之一：e福州注册账号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常见问题解答（Q&amp;A）</vt:lpstr>
      <vt:lpstr>常见问题解答（Q&amp;A）</vt:lpstr>
      <vt:lpstr>常见问题解答（Q&amp;A）</vt:lpstr>
      <vt:lpstr>常见问题解答（Q&amp;A）</vt:lpstr>
      <vt:lpstr>常见问题解答（Q&amp;A）</vt:lpstr>
      <vt:lpstr>常见问题解答（Q&amp;A）</vt:lpstr>
      <vt:lpstr>常见问题解答（Q&amp;A）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福州市小学招生预报名系统 家长操作指南</dc:title>
  <dc:creator>Thinkpad</dc:creator>
  <cp:lastModifiedBy> 庄晋</cp:lastModifiedBy>
  <cp:revision>366</cp:revision>
  <dcterms:created xsi:type="dcterms:W3CDTF">2017-06-06T04:46:00Z</dcterms:created>
  <dcterms:modified xsi:type="dcterms:W3CDTF">2020-06-13T07:14:34Z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