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91"/>
  </p:handoutMasterIdLst>
  <p:sldIdLst>
    <p:sldId id="345" r:id="rId3"/>
    <p:sldId id="343" r:id="rId5"/>
    <p:sldId id="285" r:id="rId6"/>
    <p:sldId id="288" r:id="rId7"/>
    <p:sldId id="795" r:id="rId8"/>
    <p:sldId id="571" r:id="rId9"/>
    <p:sldId id="547" r:id="rId10"/>
    <p:sldId id="347" r:id="rId11"/>
    <p:sldId id="348" r:id="rId12"/>
    <p:sldId id="349" r:id="rId13"/>
    <p:sldId id="350" r:id="rId14"/>
    <p:sldId id="351" r:id="rId15"/>
    <p:sldId id="796" r:id="rId16"/>
    <p:sldId id="353" r:id="rId17"/>
    <p:sldId id="355" r:id="rId18"/>
    <p:sldId id="357" r:id="rId19"/>
    <p:sldId id="582" r:id="rId20"/>
    <p:sldId id="361" r:id="rId21"/>
    <p:sldId id="548" r:id="rId22"/>
    <p:sldId id="362" r:id="rId23"/>
    <p:sldId id="363" r:id="rId24"/>
    <p:sldId id="588" r:id="rId25"/>
    <p:sldId id="365" r:id="rId26"/>
    <p:sldId id="366" r:id="rId27"/>
    <p:sldId id="367" r:id="rId28"/>
    <p:sldId id="368" r:id="rId29"/>
    <p:sldId id="369" r:id="rId30"/>
    <p:sldId id="370" r:id="rId31"/>
    <p:sldId id="595" r:id="rId32"/>
    <p:sldId id="596" r:id="rId33"/>
    <p:sldId id="597" r:id="rId34"/>
    <p:sldId id="598" r:id="rId35"/>
    <p:sldId id="599" r:id="rId36"/>
    <p:sldId id="376" r:id="rId37"/>
    <p:sldId id="377" r:id="rId38"/>
    <p:sldId id="378" r:id="rId39"/>
    <p:sldId id="379" r:id="rId40"/>
    <p:sldId id="380" r:id="rId41"/>
    <p:sldId id="381" r:id="rId42"/>
    <p:sldId id="382" r:id="rId43"/>
    <p:sldId id="607" r:id="rId44"/>
    <p:sldId id="384" r:id="rId45"/>
    <p:sldId id="797" r:id="rId46"/>
    <p:sldId id="385" r:id="rId47"/>
    <p:sldId id="386" r:id="rId48"/>
    <p:sldId id="387" r:id="rId49"/>
    <p:sldId id="388" r:id="rId50"/>
    <p:sldId id="389" r:id="rId51"/>
    <p:sldId id="390" r:id="rId52"/>
    <p:sldId id="391" r:id="rId53"/>
    <p:sldId id="392" r:id="rId54"/>
    <p:sldId id="393" r:id="rId55"/>
    <p:sldId id="394" r:id="rId56"/>
    <p:sldId id="549" r:id="rId57"/>
    <p:sldId id="559" r:id="rId58"/>
    <p:sldId id="291" r:id="rId59"/>
    <p:sldId id="541" r:id="rId60"/>
    <p:sldId id="551" r:id="rId61"/>
    <p:sldId id="552" r:id="rId62"/>
    <p:sldId id="798" r:id="rId63"/>
    <p:sldId id="553" r:id="rId64"/>
    <p:sldId id="546" r:id="rId65"/>
    <p:sldId id="556" r:id="rId66"/>
    <p:sldId id="799" r:id="rId67"/>
    <p:sldId id="396" r:id="rId68"/>
    <p:sldId id="417" r:id="rId69"/>
    <p:sldId id="418" r:id="rId70"/>
    <p:sldId id="419" r:id="rId71"/>
    <p:sldId id="554" r:id="rId72"/>
    <p:sldId id="421" r:id="rId73"/>
    <p:sldId id="398" r:id="rId74"/>
    <p:sldId id="299" r:id="rId75"/>
    <p:sldId id="401" r:id="rId76"/>
    <p:sldId id="400" r:id="rId77"/>
    <p:sldId id="402" r:id="rId78"/>
    <p:sldId id="403" r:id="rId79"/>
    <p:sldId id="405" r:id="rId80"/>
    <p:sldId id="406" r:id="rId81"/>
    <p:sldId id="407" r:id="rId82"/>
    <p:sldId id="408" r:id="rId83"/>
    <p:sldId id="409" r:id="rId84"/>
    <p:sldId id="410" r:id="rId85"/>
    <p:sldId id="411" r:id="rId86"/>
    <p:sldId id="412" r:id="rId87"/>
    <p:sldId id="414" r:id="rId88"/>
    <p:sldId id="415" r:id="rId89"/>
    <p:sldId id="304" r:id="rId90"/>
  </p:sldIdLst>
  <p:sldSz cx="12192000" cy="6858000"/>
  <p:notesSz cx="7103745" cy="10234295"/>
  <p:custDataLst>
    <p:tags r:id="rId9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8" userDrawn="1">
          <p15:clr>
            <a:srgbClr val="A4A3A4"/>
          </p15:clr>
        </p15:guide>
        <p15:guide id="3" pos="6972" userDrawn="1">
          <p15:clr>
            <a:srgbClr val="A4A3A4"/>
          </p15:clr>
        </p15:guide>
        <p15:guide id="4" pos="688" userDrawn="1">
          <p15:clr>
            <a:srgbClr val="A4A3A4"/>
          </p15:clr>
        </p15:guide>
        <p15:guide id="5" orient="horz" pos="2169"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 initials="a" lastIdx="2" clrIdx="0"/>
  <p:cmAuthor id="2" name="王 乐" initials="王"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DEEF"/>
    <a:srgbClr val="910000"/>
    <a:srgbClr val="C33736"/>
    <a:srgbClr val="E1E1E1"/>
    <a:srgbClr val="CF4B36"/>
    <a:srgbClr val="8A8A8A"/>
    <a:srgbClr val="F8C0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48" autoAdjust="0"/>
    <p:restoredTop sz="94080" autoAdjust="0"/>
  </p:normalViewPr>
  <p:slideViewPr>
    <p:cSldViewPr snapToGrid="0" showGuides="1">
      <p:cViewPr varScale="1">
        <p:scale>
          <a:sx n="75" d="100"/>
          <a:sy n="75" d="100"/>
        </p:scale>
        <p:origin x="195" y="42"/>
      </p:cViewPr>
      <p:guideLst>
        <p:guide pos="3838"/>
        <p:guide pos="6972"/>
        <p:guide pos="688"/>
        <p:guide orient="horz" pos="2169"/>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6" Type="http://schemas.openxmlformats.org/officeDocument/2006/relationships/tags" Target="tags/tag27.xml"/><Relationship Id="rId95" Type="http://schemas.openxmlformats.org/officeDocument/2006/relationships/commentAuthors" Target="commentAuthors.xml"/><Relationship Id="rId94" Type="http://schemas.openxmlformats.org/officeDocument/2006/relationships/tableStyles" Target="tableStyles.xml"/><Relationship Id="rId93" Type="http://schemas.openxmlformats.org/officeDocument/2006/relationships/viewProps" Target="viewProps.xml"/><Relationship Id="rId92" Type="http://schemas.openxmlformats.org/officeDocument/2006/relationships/presProps" Target="presProps.xml"/><Relationship Id="rId91" Type="http://schemas.openxmlformats.org/officeDocument/2006/relationships/handoutMaster" Target="handoutMasters/handoutMaster1.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188595" cy="574719"/>
          </a:xfrm>
          <a:prstGeom prst="rect">
            <a:avLst/>
          </a:prstGeom>
        </p:spPr>
        <p:txBody>
          <a:bodyPr vert="horz" lIns="91440" tIns="45720" rIns="91440" bIns="45720" rtlCol="0"/>
          <a:lstStyle>
            <a:lvl1pPr algn="l">
              <a:defRPr sz="1290"/>
            </a:lvl1pPr>
          </a:lstStyle>
          <a:p>
            <a:endParaRPr lang="zh-CN" altLang="en-US"/>
          </a:p>
        </p:txBody>
      </p:sp>
      <p:sp>
        <p:nvSpPr>
          <p:cNvPr id="3" name="日期占位符 2"/>
          <p:cNvSpPr>
            <a:spLocks noGrp="1"/>
          </p:cNvSpPr>
          <p:nvPr>
            <p:ph type="dt" sz="quarter" idx="1"/>
          </p:nvPr>
        </p:nvSpPr>
        <p:spPr>
          <a:xfrm>
            <a:off x="4167998" y="0"/>
            <a:ext cx="3188595" cy="574719"/>
          </a:xfrm>
          <a:prstGeom prst="rect">
            <a:avLst/>
          </a:prstGeom>
        </p:spPr>
        <p:txBody>
          <a:bodyPr vert="horz" lIns="91440" tIns="45720" rIns="91440" bIns="45720" rtlCol="0"/>
          <a:lstStyle>
            <a:lvl1pPr algn="r">
              <a:defRPr sz="129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10879875"/>
            <a:ext cx="3188595" cy="574718"/>
          </a:xfrm>
          <a:prstGeom prst="rect">
            <a:avLst/>
          </a:prstGeom>
        </p:spPr>
        <p:txBody>
          <a:bodyPr vert="horz" lIns="91440" tIns="45720" rIns="91440" bIns="45720" rtlCol="0" anchor="b"/>
          <a:lstStyle>
            <a:lvl1pPr algn="l">
              <a:defRPr sz="1290"/>
            </a:lvl1pPr>
          </a:lstStyle>
          <a:p>
            <a:endParaRPr lang="zh-CN" altLang="en-US"/>
          </a:p>
        </p:txBody>
      </p:sp>
      <p:sp>
        <p:nvSpPr>
          <p:cNvPr id="5" name="灯片编号占位符 4"/>
          <p:cNvSpPr>
            <a:spLocks noGrp="1"/>
          </p:cNvSpPr>
          <p:nvPr>
            <p:ph type="sldNum" sz="quarter" idx="3"/>
          </p:nvPr>
        </p:nvSpPr>
        <p:spPr>
          <a:xfrm>
            <a:off x="4167998" y="10879875"/>
            <a:ext cx="3188595" cy="574718"/>
          </a:xfrm>
          <a:prstGeom prst="rect">
            <a:avLst/>
          </a:prstGeom>
        </p:spPr>
        <p:txBody>
          <a:bodyPr vert="horz" lIns="91440" tIns="45720" rIns="91440" bIns="45720" rtlCol="0" anchor="b"/>
          <a:lstStyle>
            <a:lvl1pPr algn="r">
              <a:defRPr sz="129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atin typeface="微软雅黑" panose="020B0503020204020204" charset="-122"/>
              </a:defRPr>
            </a:lvl1pPr>
          </a:lstStyle>
          <a:p>
            <a:endParaRPr lang="zh-CN" altLang="en-US" dirty="0"/>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atin typeface="微软雅黑" panose="020B0503020204020204" charset="-122"/>
              </a:defRPr>
            </a:lvl1pPr>
          </a:lstStyle>
          <a:p>
            <a:fld id="{D2A48B96-639E-45A3-A0BA-2464DFDB1FAA}"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atin typeface="微软雅黑" panose="020B0503020204020204" charset="-122"/>
              </a:defRPr>
            </a:lvl1pPr>
          </a:lstStyle>
          <a:p>
            <a:endParaRPr lang="zh-CN" altLang="en-US" dirty="0"/>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atin typeface="微软雅黑" panose="020B0503020204020204" charset="-122"/>
              </a:defRPr>
            </a:lvl1pPr>
          </a:lstStyle>
          <a:p>
            <a:fld id="{A6837353-30EB-4A48-80EB-173D804AEFBD}"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微软雅黑" panose="020B0503020204020204" charset="-122"/>
        <a:ea typeface="+mn-ea"/>
        <a:cs typeface="+mn-cs"/>
      </a:defRPr>
    </a:lvl1pPr>
    <a:lvl2pPr marL="457200" algn="l" defTabSz="914400" rtl="0" eaLnBrk="1" latinLnBrk="0" hangingPunct="1">
      <a:defRPr sz="1200" kern="1200">
        <a:solidFill>
          <a:schemeClr val="tx1"/>
        </a:solidFill>
        <a:latin typeface="微软雅黑" panose="020B0503020204020204" charset="-122"/>
        <a:ea typeface="+mn-ea"/>
        <a:cs typeface="+mn-cs"/>
      </a:defRPr>
    </a:lvl2pPr>
    <a:lvl3pPr marL="914400" algn="l" defTabSz="914400" rtl="0" eaLnBrk="1" latinLnBrk="0" hangingPunct="1">
      <a:defRPr sz="1200" kern="1200">
        <a:solidFill>
          <a:schemeClr val="tx1"/>
        </a:solidFill>
        <a:latin typeface="微软雅黑" panose="020B0503020204020204" charset="-122"/>
        <a:ea typeface="+mn-ea"/>
        <a:cs typeface="+mn-cs"/>
      </a:defRPr>
    </a:lvl3pPr>
    <a:lvl4pPr marL="1371600" algn="l" defTabSz="914400" rtl="0" eaLnBrk="1" latinLnBrk="0" hangingPunct="1">
      <a:defRPr sz="1200" kern="1200">
        <a:solidFill>
          <a:schemeClr val="tx1"/>
        </a:solidFill>
        <a:latin typeface="微软雅黑" panose="020B0503020204020204" charset="-122"/>
        <a:ea typeface="+mn-ea"/>
        <a:cs typeface="+mn-cs"/>
      </a:defRPr>
    </a:lvl4pPr>
    <a:lvl5pPr marL="1828800" algn="l" defTabSz="914400" rtl="0" eaLnBrk="1" latinLnBrk="0" hangingPunct="1">
      <a:defRPr sz="1200" kern="1200">
        <a:solidFill>
          <a:schemeClr val="tx1"/>
        </a:solidFill>
        <a:latin typeface="微软雅黑" panose="020B0503020204020204" charset="-122"/>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r>
              <a:rPr lang="zh-CN" altLang="en-US" dirty="0"/>
              <a:t>培训手册</a:t>
            </a:r>
            <a:r>
              <a:rPr lang="en-US" altLang="zh-CN" dirty="0"/>
              <a:t>P8</a:t>
            </a:r>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r>
              <a:rPr lang="zh-CN" altLang="en-US" dirty="0"/>
              <a:t>培训手册</a:t>
            </a:r>
            <a:r>
              <a:rPr lang="en-US" altLang="zh-CN" dirty="0"/>
              <a:t>P11</a:t>
            </a:r>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r>
              <a:rPr lang="zh-CN" altLang="en-US" dirty="0"/>
              <a:t>培训手册</a:t>
            </a:r>
            <a:r>
              <a:rPr lang="en-US" altLang="zh-CN" dirty="0"/>
              <a:t>P12-14</a:t>
            </a:r>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r>
              <a:rPr lang="zh-CN" altLang="en-US" dirty="0"/>
              <a:t>培训手册</a:t>
            </a:r>
            <a:r>
              <a:rPr lang="en-US" altLang="zh-CN" dirty="0"/>
              <a:t>P15-17</a:t>
            </a:r>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r>
              <a:rPr lang="en-US" altLang="zh-CN" dirty="0"/>
              <a:t>P56-131</a:t>
            </a:r>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r>
              <a:rPr lang="en-US" altLang="zh-CN" dirty="0"/>
              <a:t>P56-131</a:t>
            </a:r>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r>
              <a:rPr lang="en-US" altLang="zh-CN" dirty="0"/>
              <a:t>P31-34</a:t>
            </a:r>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r>
              <a:rPr lang="en-US" altLang="zh-CN" dirty="0"/>
              <a:t>P44-121</a:t>
            </a:r>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r>
              <a:rPr lang="en-US" altLang="zh-CN" dirty="0"/>
              <a:t>P44-121</a:t>
            </a:r>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r>
              <a:rPr lang="en-US" altLang="zh-CN" dirty="0"/>
              <a:t>P44-121</a:t>
            </a:r>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r>
              <a:rPr lang="en-US" altLang="zh-CN" dirty="0"/>
              <a:t>P44-121</a:t>
            </a:r>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r>
              <a:rPr lang="en-US" altLang="zh-CN" dirty="0"/>
              <a:t>P44-121</a:t>
            </a:r>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r>
              <a:rPr lang="en-US" altLang="zh-CN" dirty="0"/>
              <a:t>P44-121</a:t>
            </a:r>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r>
              <a:rPr lang="zh-CN" altLang="en-US" dirty="0"/>
              <a:t>注意以下三点：</a:t>
            </a:r>
            <a:endParaRPr lang="zh-CN" altLang="en-US" dirty="0"/>
          </a:p>
          <a:p>
            <a:r>
              <a:rPr lang="zh-CN" altLang="en-US" dirty="0"/>
              <a:t>一是企业用户下载</a:t>
            </a:r>
            <a:r>
              <a:rPr lang="en-US" altLang="zh-CN" dirty="0"/>
              <a:t>《</a:t>
            </a:r>
            <a:r>
              <a:rPr lang="zh-CN" altLang="en-US" dirty="0"/>
              <a:t>企业从业人员工资报酬情况</a:t>
            </a:r>
            <a:r>
              <a:rPr lang="en-US" altLang="zh-CN" dirty="0"/>
              <a:t>》</a:t>
            </a:r>
            <a:r>
              <a:rPr lang="zh-CN" altLang="en-US" dirty="0"/>
              <a:t>模板后，需要用</a:t>
            </a:r>
            <a:r>
              <a:rPr lang="en-US" altLang="zh-CN" dirty="0"/>
              <a:t>WPS</a:t>
            </a:r>
            <a:r>
              <a:rPr lang="zh-CN" altLang="en-US" dirty="0"/>
              <a:t>表格（</a:t>
            </a:r>
            <a:r>
              <a:rPr lang="en-US" altLang="zh-CN" dirty="0"/>
              <a:t>Microsoft Office Excel</a:t>
            </a:r>
            <a:r>
              <a:rPr lang="zh-CN" altLang="en-US" dirty="0"/>
              <a:t>不支持）打开，方能使用职业模糊查询功能。</a:t>
            </a:r>
            <a:endParaRPr lang="zh-CN" altLang="en-US" dirty="0"/>
          </a:p>
          <a:p>
            <a:r>
              <a:rPr lang="zh-CN" altLang="en-US" dirty="0"/>
              <a:t>二是不要使用复制粘贴功能批量粘贴职工信息，否则会覆盖模板中已经设置的功能和校验条件，批量上传系统后如果逻辑条件审核不被通过，需要重新填写。</a:t>
            </a:r>
            <a:endParaRPr lang="zh-CN" altLang="en-US" dirty="0"/>
          </a:p>
          <a:p>
            <a:r>
              <a:rPr lang="zh-CN" altLang="en-US" dirty="0"/>
              <a:t>三是可以借助技能人才评价工作网查询：</a:t>
            </a:r>
            <a:r>
              <a:rPr lang="en-US" altLang="zh-CN" dirty="0"/>
              <a:t>http://www.osta.org.cn/  </a:t>
            </a:r>
            <a:r>
              <a:rPr lang="zh-CN" altLang="en-US" dirty="0"/>
              <a:t>点击进入职业分类系统，再按照职业大类、中类、小类、细类的顺序逐层向下，查看职业细类中包括的具体工种。</a:t>
            </a:r>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r>
              <a:rPr lang="zh-CN" altLang="en-US" dirty="0"/>
              <a:t>注意以下三点：</a:t>
            </a:r>
            <a:endParaRPr lang="zh-CN" altLang="en-US" dirty="0"/>
          </a:p>
          <a:p>
            <a:r>
              <a:rPr lang="zh-CN" altLang="en-US" dirty="0"/>
              <a:t>一是企业用户下载</a:t>
            </a:r>
            <a:r>
              <a:rPr lang="en-US" altLang="zh-CN" dirty="0"/>
              <a:t>《</a:t>
            </a:r>
            <a:r>
              <a:rPr lang="zh-CN" altLang="en-US" dirty="0"/>
              <a:t>企业从业人员工资报酬情况</a:t>
            </a:r>
            <a:r>
              <a:rPr lang="en-US" altLang="zh-CN" dirty="0"/>
              <a:t>》</a:t>
            </a:r>
            <a:r>
              <a:rPr lang="zh-CN" altLang="en-US" dirty="0"/>
              <a:t>模板后，需要用</a:t>
            </a:r>
            <a:r>
              <a:rPr lang="en-US" altLang="zh-CN" dirty="0"/>
              <a:t>WPS</a:t>
            </a:r>
            <a:r>
              <a:rPr lang="zh-CN" altLang="en-US" dirty="0"/>
              <a:t>表格（</a:t>
            </a:r>
            <a:r>
              <a:rPr lang="en-US" altLang="zh-CN" dirty="0"/>
              <a:t>Microsoft Office Excel</a:t>
            </a:r>
            <a:r>
              <a:rPr lang="zh-CN" altLang="en-US" dirty="0"/>
              <a:t>不支持）打开，方能使用职业模糊查询功能。</a:t>
            </a:r>
            <a:endParaRPr lang="zh-CN" altLang="en-US" dirty="0"/>
          </a:p>
          <a:p>
            <a:r>
              <a:rPr lang="zh-CN" altLang="en-US" dirty="0"/>
              <a:t>二是不要使用复制粘贴功能批量粘贴职工信息，否则会覆盖模板中已经设置的功能和校验条件，批量上传系统后如果逻辑条件审核不被通过，需要重新填写。</a:t>
            </a:r>
            <a:endParaRPr lang="zh-CN" altLang="en-US" dirty="0"/>
          </a:p>
          <a:p>
            <a:r>
              <a:rPr lang="zh-CN" altLang="en-US" dirty="0"/>
              <a:t>三是可以借助技能人才评价工作网查询：</a:t>
            </a:r>
            <a:r>
              <a:rPr lang="en-US" altLang="zh-CN" dirty="0"/>
              <a:t>http://www.osta.org.cn/  </a:t>
            </a:r>
            <a:r>
              <a:rPr lang="zh-CN" altLang="en-US" dirty="0"/>
              <a:t>点击进入职业分类系统，再按照职业大类、中类、小类、细类的顺序逐层向下，查看职业细类中包括的具体工种。</a:t>
            </a:r>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r>
              <a:rPr lang="en-US" altLang="zh-CN" dirty="0"/>
              <a:t>P44-121</a:t>
            </a:r>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r>
              <a:rPr lang="en-US" altLang="zh-CN" dirty="0"/>
              <a:t>P44-121</a:t>
            </a:r>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r>
              <a:rPr lang="en-US" altLang="zh-CN" dirty="0"/>
              <a:t>P44-121</a:t>
            </a:r>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r>
              <a:rPr lang="en-US" altLang="zh-CN" dirty="0"/>
              <a:t>P44-121</a:t>
            </a:r>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r>
              <a:rPr lang="en-US" altLang="zh-CN" dirty="0"/>
              <a:t>P44-121</a:t>
            </a:r>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r>
              <a:rPr lang="en-US" altLang="zh-CN" dirty="0"/>
              <a:t>P44-121</a:t>
            </a:r>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r>
              <a:rPr lang="en-US" altLang="zh-CN" dirty="0"/>
              <a:t>P44-121</a:t>
            </a:r>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pPr>
              <a:lnSpc>
                <a:spcPct val="150000"/>
              </a:lnSpc>
            </a:pPr>
            <a:endParaRPr lang="zh-CN" altLang="en-US" sz="1200"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81195B-83DD-40CD-B552-C649BE2EA051}"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p:transition spd="med" advTm="3000">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日期占位符 1"/>
          <p:cNvSpPr>
            <a:spLocks noGrp="1"/>
          </p:cNvSpPr>
          <p:nvPr>
            <p:ph type="dt" sz="half" idx="10"/>
          </p:nvPr>
        </p:nvSpPr>
        <p:spPr>
          <a:xfrm>
            <a:off x="838200" y="6356351"/>
            <a:ext cx="2743200" cy="365125"/>
          </a:xfrm>
          <a:prstGeom prst="rect">
            <a:avLst/>
          </a:prstGeom>
        </p:spPr>
        <p:txBody>
          <a:bodyPr anchor="ctr"/>
          <a:lstStyle>
            <a:lvl1pPr>
              <a:defRPr sz="1200">
                <a:latin typeface="微软雅黑" panose="020B0503020204020204" charset="-122"/>
                <a:ea typeface="微软雅黑" panose="020B0503020204020204" charset="-122"/>
              </a:defRPr>
            </a:lvl1pPr>
          </a:lstStyle>
          <a:p>
            <a:fld id="{F08EF99D-6574-4353-A8B0-DE2907A224A2}" type="datetime1">
              <a:rPr lang="zh-CN" altLang="en-US" smtClean="0"/>
            </a:fld>
            <a:endParaRPr lang="zh-CN" altLang="en-US"/>
          </a:p>
        </p:txBody>
      </p:sp>
      <p:sp>
        <p:nvSpPr>
          <p:cNvPr id="7" name="灯片编号占位符 3"/>
          <p:cNvSpPr>
            <a:spLocks noGrp="1"/>
          </p:cNvSpPr>
          <p:nvPr>
            <p:ph type="sldNum" sz="quarter" idx="12"/>
          </p:nvPr>
        </p:nvSpPr>
        <p:spPr>
          <a:xfrm>
            <a:off x="8610600" y="6356351"/>
            <a:ext cx="2743200" cy="365125"/>
          </a:xfrm>
          <a:prstGeom prst="rect">
            <a:avLst/>
          </a:prstGeom>
        </p:spPr>
        <p:txBody>
          <a:bodyPr anchor="ctr"/>
          <a:lstStyle>
            <a:lvl1pPr algn="r">
              <a:defRPr sz="1200">
                <a:latin typeface="微软雅黑" panose="020B0503020204020204" charset="-122"/>
                <a:ea typeface="微软雅黑" panose="020B0503020204020204" charset="-122"/>
              </a:defRPr>
            </a:lvl1pPr>
          </a:lstStyle>
          <a:p>
            <a:fld id="{244F14BB-5E8E-4CC8-BE8B-E1F7A3390155}" type="slidenum">
              <a:rPr lang="zh-CN" altLang="en-US" smtClean="0"/>
            </a:fld>
            <a:endParaRPr lang="zh-CN" altLang="en-US"/>
          </a:p>
        </p:txBody>
      </p:sp>
      <p:sp>
        <p:nvSpPr>
          <p:cNvPr id="8" name="内容占位符 7"/>
          <p:cNvSpPr>
            <a:spLocks noGrp="1"/>
          </p:cNvSpPr>
          <p:nvPr>
            <p:ph sz="quarter" idx="14"/>
          </p:nvPr>
        </p:nvSpPr>
        <p:spPr>
          <a:xfrm>
            <a:off x="838200" y="1139826"/>
            <a:ext cx="10515600" cy="4864009"/>
          </a:xfrm>
          <a:prstGeom prst="rect">
            <a:avLst/>
          </a:prstGeom>
        </p:spPr>
        <p:txBody>
          <a:bodyPr>
            <a:normAutofit/>
          </a:bodyPr>
          <a:lstStyle>
            <a:lvl1pPr marL="0" indent="0">
              <a:lnSpc>
                <a:spcPct val="125000"/>
              </a:lnSpc>
              <a:buNone/>
              <a:defRPr sz="1600">
                <a:solidFill>
                  <a:schemeClr val="tx1">
                    <a:lumMod val="85000"/>
                    <a:lumOff val="15000"/>
                  </a:schemeClr>
                </a:solidFill>
                <a:latin typeface="微软雅黑" panose="020B0503020204020204" charset="-122"/>
                <a:ea typeface="微软雅黑" panose="020B0503020204020204" charset="-122"/>
              </a:defRPr>
            </a:lvl1pPr>
            <a:lvl2pPr marL="457200" indent="0">
              <a:lnSpc>
                <a:spcPct val="125000"/>
              </a:lnSpc>
              <a:buNone/>
              <a:defRPr sz="2135"/>
            </a:lvl2pPr>
            <a:lvl3pPr marL="914400" indent="0">
              <a:lnSpc>
                <a:spcPct val="125000"/>
              </a:lnSpc>
              <a:buNone/>
              <a:defRPr sz="2135"/>
            </a:lvl3pPr>
            <a:lvl4pPr marL="1370965" indent="0">
              <a:lnSpc>
                <a:spcPct val="125000"/>
              </a:lnSpc>
              <a:buNone/>
              <a:defRPr sz="2135"/>
            </a:lvl4pPr>
            <a:lvl5pPr marL="1828165" indent="0">
              <a:lnSpc>
                <a:spcPct val="125000"/>
              </a:lnSpc>
              <a:buNone/>
              <a:defRPr sz="2135"/>
            </a:lvl5pPr>
          </a:lstStyle>
          <a:p>
            <a:pPr lvl="0"/>
            <a:r>
              <a:rPr lang="zh-CN" altLang="en-US" dirty="0"/>
              <a:t>单击此处编辑母版文本样式</a:t>
            </a:r>
            <a:endParaRPr lang="zh-CN" altLang="en-US" dirty="0"/>
          </a:p>
        </p:txBody>
      </p:sp>
    </p:spTree>
  </p:cSld>
  <p:clrMapOvr>
    <a:masterClrMapping/>
  </p:clrMapOvr>
  <p:transition spd="med" advTm="3000">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5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1"/>
            <a:ext cx="2743200" cy="365125"/>
          </a:xfrm>
          <a:prstGeom prst="rect">
            <a:avLst/>
          </a:prstGeom>
        </p:spPr>
        <p:txBody>
          <a:bodyPr anchor="ctr"/>
          <a:lstStyle>
            <a:lvl1pPr>
              <a:defRPr sz="1200">
                <a:latin typeface="微软雅黑" panose="020B0503020204020204" charset="-122"/>
                <a:ea typeface="微软雅黑" panose="020B0503020204020204" charset="-122"/>
              </a:defRPr>
            </a:lvl1pPr>
          </a:lstStyle>
          <a:p>
            <a:fld id="{F08EF99D-6574-4353-A8B0-DE2907A224A2}" type="datetime1">
              <a:rPr lang="zh-CN" altLang="en-US" smtClean="0"/>
            </a:fld>
            <a:endParaRPr lang="zh-CN" altLang="en-US"/>
          </a:p>
        </p:txBody>
      </p:sp>
      <p:sp>
        <p:nvSpPr>
          <p:cNvPr id="4" name="灯片编号占位符 3"/>
          <p:cNvSpPr>
            <a:spLocks noGrp="1"/>
          </p:cNvSpPr>
          <p:nvPr>
            <p:ph type="sldNum" sz="quarter" idx="12"/>
          </p:nvPr>
        </p:nvSpPr>
        <p:spPr>
          <a:xfrm>
            <a:off x="8610600" y="6356351"/>
            <a:ext cx="2743200" cy="365125"/>
          </a:xfrm>
          <a:prstGeom prst="rect">
            <a:avLst/>
          </a:prstGeom>
        </p:spPr>
        <p:txBody>
          <a:bodyPr anchor="ctr"/>
          <a:lstStyle>
            <a:lvl1pPr algn="r">
              <a:defRPr sz="1200">
                <a:latin typeface="微软雅黑" panose="020B0503020204020204" charset="-122"/>
                <a:ea typeface="微软雅黑" panose="020B0503020204020204" charset="-122"/>
              </a:defRPr>
            </a:lvl1pPr>
          </a:lstStyle>
          <a:p>
            <a:fld id="{244F14BB-5E8E-4CC8-BE8B-E1F7A3390155}" type="slidenum">
              <a:rPr lang="zh-CN" altLang="en-US" smtClean="0"/>
            </a:fld>
            <a:endParaRPr lang="zh-CN" altLang="en-US"/>
          </a:p>
        </p:txBody>
      </p:sp>
      <p:sp>
        <p:nvSpPr>
          <p:cNvPr id="7" name="矩形 6"/>
          <p:cNvSpPr/>
          <p:nvPr userDrawn="1"/>
        </p:nvSpPr>
        <p:spPr>
          <a:xfrm>
            <a:off x="0" y="405597"/>
            <a:ext cx="838200" cy="4319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9" rIns="91417" bIns="45709" rtlCol="0" anchor="ctr"/>
          <a:lstStyle/>
          <a:p>
            <a:pPr algn="ctr" defTabSz="914400"/>
            <a:endParaRPr lang="zh-CN" altLang="en-US" sz="1865" dirty="0">
              <a:solidFill>
                <a:srgbClr val="E7E6E6">
                  <a:lumMod val="50000"/>
                </a:srgbClr>
              </a:solidFill>
              <a:latin typeface="微软雅黑" panose="020B0503020204020204" charset="-122"/>
              <a:ea typeface="微软雅黑" panose="020B0503020204020204" charset="-122"/>
              <a:cs typeface="+mn-ea"/>
              <a:sym typeface="+mn-lt"/>
            </a:endParaRPr>
          </a:p>
        </p:txBody>
      </p:sp>
      <p:sp>
        <p:nvSpPr>
          <p:cNvPr id="6" name="文本占位符 5"/>
          <p:cNvSpPr>
            <a:spLocks noGrp="1"/>
          </p:cNvSpPr>
          <p:nvPr>
            <p:ph type="body" sz="quarter" idx="13"/>
          </p:nvPr>
        </p:nvSpPr>
        <p:spPr>
          <a:xfrm>
            <a:off x="838200" y="405645"/>
            <a:ext cx="5289029" cy="431867"/>
          </a:xfrm>
          <a:prstGeom prst="rect">
            <a:avLst/>
          </a:prstGeom>
        </p:spPr>
        <p:txBody>
          <a:bodyPr anchor="ctr">
            <a:normAutofit/>
          </a:bodyPr>
          <a:lstStyle>
            <a:lvl1pPr marL="0" indent="0">
              <a:lnSpc>
                <a:spcPct val="100000"/>
              </a:lnSpc>
              <a:buNone/>
              <a:defRPr sz="1800">
                <a:solidFill>
                  <a:schemeClr val="tx1">
                    <a:lumMod val="85000"/>
                    <a:lumOff val="15000"/>
                  </a:schemeClr>
                </a:solidFill>
                <a:latin typeface="微软雅黑" panose="020B0503020204020204" charset="-122"/>
                <a:ea typeface="微软雅黑" panose="020B0503020204020204" charset="-122"/>
              </a:defRPr>
            </a:lvl1pPr>
          </a:lstStyle>
          <a:p>
            <a:pPr lvl="0"/>
            <a:endParaRPr lang="zh-CN" altLang="en-US" dirty="0"/>
          </a:p>
        </p:txBody>
      </p:sp>
      <p:sp>
        <p:nvSpPr>
          <p:cNvPr id="8" name="内容占位符 7"/>
          <p:cNvSpPr>
            <a:spLocks noGrp="1"/>
          </p:cNvSpPr>
          <p:nvPr>
            <p:ph sz="quarter" idx="14"/>
          </p:nvPr>
        </p:nvSpPr>
        <p:spPr>
          <a:xfrm>
            <a:off x="838200" y="1139826"/>
            <a:ext cx="10515600" cy="4864009"/>
          </a:xfrm>
          <a:prstGeom prst="rect">
            <a:avLst/>
          </a:prstGeom>
        </p:spPr>
        <p:txBody>
          <a:bodyPr>
            <a:normAutofit/>
          </a:bodyPr>
          <a:lstStyle>
            <a:lvl1pPr marL="0" indent="0">
              <a:lnSpc>
                <a:spcPct val="125000"/>
              </a:lnSpc>
              <a:buNone/>
              <a:defRPr sz="1600">
                <a:solidFill>
                  <a:schemeClr val="tx1">
                    <a:lumMod val="85000"/>
                    <a:lumOff val="15000"/>
                  </a:schemeClr>
                </a:solidFill>
                <a:latin typeface="微软雅黑" panose="020B0503020204020204" charset="-122"/>
                <a:ea typeface="微软雅黑" panose="020B0503020204020204" charset="-122"/>
              </a:defRPr>
            </a:lvl1pPr>
            <a:lvl2pPr marL="457200" indent="0">
              <a:lnSpc>
                <a:spcPct val="125000"/>
              </a:lnSpc>
              <a:buNone/>
              <a:defRPr sz="2135"/>
            </a:lvl2pPr>
            <a:lvl3pPr marL="914400" indent="0">
              <a:lnSpc>
                <a:spcPct val="125000"/>
              </a:lnSpc>
              <a:buNone/>
              <a:defRPr sz="2135"/>
            </a:lvl3pPr>
            <a:lvl4pPr marL="1370965" indent="0">
              <a:lnSpc>
                <a:spcPct val="125000"/>
              </a:lnSpc>
              <a:buNone/>
              <a:defRPr sz="2135"/>
            </a:lvl4pPr>
            <a:lvl5pPr marL="1828165" indent="0">
              <a:lnSpc>
                <a:spcPct val="125000"/>
              </a:lnSpc>
              <a:buNone/>
              <a:defRPr sz="2135"/>
            </a:lvl5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800" advClick="0" advTm="3000">
        <p14:flythrough/>
      </p:transition>
    </mc:Choice>
    <mc:Fallback>
      <p:transition spd="slow" advClick="0" advTm="3000">
        <p:fade/>
      </p:transition>
    </mc:Fallback>
  </mc:AlternateContent>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8" name="文本框 7"/>
          <p:cNvSpPr txBox="1"/>
          <p:nvPr userDrawn="1"/>
        </p:nvSpPr>
        <p:spPr>
          <a:xfrm>
            <a:off x="4318000" y="2971800"/>
            <a:ext cx="3556000" cy="229870"/>
          </a:xfrm>
          <a:prstGeom prst="rect">
            <a:avLst/>
          </a:prstGeom>
          <a:noFill/>
        </p:spPr>
        <p:txBody>
          <a:bodyPr wrap="square" rtlCol="0">
            <a:spAutoFit/>
          </a:bodyPr>
          <a:lstStyle/>
          <a:p>
            <a:r>
              <a:rPr lang="zh-CN" altLang="en-US" sz="300" dirty="0">
                <a:solidFill>
                  <a:schemeClr val="bg1">
                    <a:lumMod val="95000"/>
                  </a:schemeClr>
                </a:solidFill>
                <a:latin typeface="微软雅黑" panose="020B0503020204020204" charset="-122"/>
                <a:ea typeface="微软雅黑" panose="020B0503020204020204" charset="-122"/>
                <a:sym typeface="+mn-ea"/>
              </a:rPr>
              <a:t>感谢您下载包图网平台上提供的</a:t>
            </a:r>
            <a:r>
              <a:rPr lang="en-US" altLang="zh-CN" sz="300" dirty="0">
                <a:solidFill>
                  <a:schemeClr val="bg1">
                    <a:lumMod val="95000"/>
                  </a:schemeClr>
                </a:solidFill>
                <a:latin typeface="微软雅黑" panose="020B0503020204020204" charset="-122"/>
                <a:ea typeface="微软雅黑" panose="020B0503020204020204" charset="-122"/>
                <a:sym typeface="+mn-ea"/>
              </a:rPr>
              <a:t>PPT</a:t>
            </a:r>
            <a:r>
              <a:rPr lang="zh-CN" altLang="en-US" sz="300" dirty="0">
                <a:solidFill>
                  <a:schemeClr val="bg1">
                    <a:lumMod val="95000"/>
                  </a:schemeClr>
                </a:solidFill>
                <a:latin typeface="微软雅黑" panose="020B0503020204020204" charset="-122"/>
                <a:ea typeface="微软雅黑" panose="020B0503020204020204" charset="-122"/>
                <a:sym typeface="+mn-ea"/>
              </a:rPr>
              <a:t>作品，为了您和包图网以及原创作者的利益，请勿复制、传播、销售，否则将承担法律责任！包图网将对作品进行维权，按照传播下载次数进行十倍的索取赔偿！</a:t>
            </a:r>
            <a:endParaRPr lang="zh-CN" altLang="en-US" sz="300" dirty="0">
              <a:solidFill>
                <a:schemeClr val="bg1">
                  <a:lumMod val="95000"/>
                </a:schemeClr>
              </a:solidFill>
              <a:latin typeface="微软雅黑" panose="020B0503020204020204" charset="-122"/>
              <a:ea typeface="微软雅黑" panose="020B0503020204020204" charset="-122"/>
              <a:sym typeface="+mn-ea"/>
            </a:endParaRPr>
          </a:p>
          <a:p>
            <a:r>
              <a:rPr lang="en-US" altLang="zh-CN" sz="600" dirty="0">
                <a:solidFill>
                  <a:schemeClr val="bg1">
                    <a:lumMod val="95000"/>
                  </a:schemeClr>
                </a:solidFill>
                <a:latin typeface="微软雅黑" panose="020B0503020204020204" charset="-122"/>
                <a:ea typeface="微软雅黑" panose="020B0503020204020204" charset="-122"/>
                <a:sym typeface="+mn-ea"/>
              </a:rPr>
              <a:t>ibaotu.com</a:t>
            </a:r>
            <a:endParaRPr lang="en-US" altLang="zh-CN" sz="600" dirty="0">
              <a:solidFill>
                <a:schemeClr val="bg1">
                  <a:lumMod val="95000"/>
                </a:schemeClr>
              </a:solidFill>
              <a:latin typeface="微软雅黑" panose="020B0503020204020204" charset="-122"/>
              <a:ea typeface="微软雅黑" panose="020B0503020204020204" charset="-122"/>
              <a:sym typeface="+mn-ea"/>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ransition spd="med" advTm="3000">
    <p:pull/>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3.xml"/><Relationship Id="rId2" Type="http://schemas.openxmlformats.org/officeDocument/2006/relationships/tags" Target="../tags/tag22.xml"/><Relationship Id="rId1" Type="http://schemas.openxmlformats.org/officeDocument/2006/relationships/image" Target="../media/image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23.xml"/></Relationships>
</file>

<file path=ppt/slides/_rels/slide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slide" Target="slide1.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5" Type="http://schemas.openxmlformats.org/officeDocument/2006/relationships/slideLayout" Target="../slideLayouts/slideLayout2.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 Target="slide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xml"/><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tags" Target="../tags/tag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xml"/><Relationship Id="rId1" Type="http://schemas.openxmlformats.org/officeDocument/2006/relationships/tags" Target="../tags/tag2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xml"/><Relationship Id="rId2" Type="http://schemas.openxmlformats.org/officeDocument/2006/relationships/tags" Target="../tags/tag15.xml"/><Relationship Id="rId1" Type="http://schemas.openxmlformats.org/officeDocument/2006/relationships/tags" Target="../tags/tag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3.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2.xml"/><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xml"/><Relationship Id="rId1" Type="http://schemas.openxmlformats.org/officeDocument/2006/relationships/tags" Target="../tags/tag2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4" Type="http://schemas.openxmlformats.org/officeDocument/2006/relationships/notesSlide" Target="../notesSlides/notesSlide55.xml"/><Relationship Id="rId3" Type="http://schemas.openxmlformats.org/officeDocument/2006/relationships/slideLayout" Target="../slideLayouts/slideLayout1.xml"/><Relationship Id="rId2" Type="http://schemas.openxmlformats.org/officeDocument/2006/relationships/image" Target="../media/image6.jpeg"/><Relationship Id="rId1" Type="http://schemas.openxmlformats.org/officeDocument/2006/relationships/image" Target="../media/image5.jpe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2.xml"/><Relationship Id="rId2" Type="http://schemas.openxmlformats.org/officeDocument/2006/relationships/tags" Target="../tags/tag20.xml"/><Relationship Id="rId1" Type="http://schemas.openxmlformats.org/officeDocument/2006/relationships/tags" Target="../tags/tag19.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3.xml"/><Relationship Id="rId1" Type="http://schemas.openxmlformats.org/officeDocument/2006/relationships/tags" Target="../tags/tag26.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3.xml"/><Relationship Id="rId1" Type="http://schemas.openxmlformats.org/officeDocument/2006/relationships/image" Target="../media/image7.png"/></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3.xml"/><Relationship Id="rId1" Type="http://schemas.openxmlformats.org/officeDocument/2006/relationships/image" Target="../media/image7.png"/></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3.xml"/><Relationship Id="rId1" Type="http://schemas.openxmlformats.org/officeDocument/2006/relationships/image" Target="../media/image7.png"/></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2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4" Type="http://schemas.openxmlformats.org/officeDocument/2006/relationships/notesSlide" Target="../notesSlides/notesSlide71.xml"/><Relationship Id="rId3" Type="http://schemas.openxmlformats.org/officeDocument/2006/relationships/slideLayout" Target="../slideLayouts/slideLayout1.xml"/><Relationship Id="rId2" Type="http://schemas.openxmlformats.org/officeDocument/2006/relationships/image" Target="../media/image9.jpeg"/><Relationship Id="rId1" Type="http://schemas.openxmlformats.org/officeDocument/2006/relationships/image" Target="../media/image8.jpeg"/></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72.xml"/><Relationship Id="rId2" Type="http://schemas.openxmlformats.org/officeDocument/2006/relationships/slideLayout" Target="../slideLayouts/slideLayout3.xml"/><Relationship Id="rId1" Type="http://schemas.openxmlformats.org/officeDocument/2006/relationships/image" Target="../media/image10.png"/></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73.xml"/><Relationship Id="rId2" Type="http://schemas.openxmlformats.org/officeDocument/2006/relationships/slideLayout" Target="../slideLayouts/slideLayout3.xml"/><Relationship Id="rId1" Type="http://schemas.openxmlformats.org/officeDocument/2006/relationships/image" Target="../media/image11.png"/></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3.xml"/><Relationship Id="rId1" Type="http://schemas.openxmlformats.org/officeDocument/2006/relationships/image" Target="../media/image12.png"/></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75.xml"/><Relationship Id="rId2" Type="http://schemas.openxmlformats.org/officeDocument/2006/relationships/slideLayout" Target="../slideLayouts/slideLayout3.xml"/><Relationship Id="rId1" Type="http://schemas.openxmlformats.org/officeDocument/2006/relationships/image" Target="../media/image13.png"/></Relationships>
</file>

<file path=ppt/slides/_rels/slide77.xml.rels><?xml version="1.0" encoding="UTF-8" standalone="yes"?>
<Relationships xmlns="http://schemas.openxmlformats.org/package/2006/relationships"><Relationship Id="rId3" Type="http://schemas.openxmlformats.org/officeDocument/2006/relationships/notesSlide" Target="../notesSlides/notesSlide76.xml"/><Relationship Id="rId2" Type="http://schemas.openxmlformats.org/officeDocument/2006/relationships/slideLayout" Target="../slideLayouts/slideLayout3.xml"/><Relationship Id="rId1" Type="http://schemas.openxmlformats.org/officeDocument/2006/relationships/image" Target="../media/image14.png"/></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77.xml"/><Relationship Id="rId2" Type="http://schemas.openxmlformats.org/officeDocument/2006/relationships/slideLayout" Target="../slideLayouts/slideLayout3.xml"/><Relationship Id="rId1" Type="http://schemas.openxmlformats.org/officeDocument/2006/relationships/image" Target="../media/image15.png"/></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79.xml"/><Relationship Id="rId2" Type="http://schemas.openxmlformats.org/officeDocument/2006/relationships/slideLayout" Target="../slideLayouts/slideLayout3.xml"/><Relationship Id="rId1" Type="http://schemas.openxmlformats.org/officeDocument/2006/relationships/image" Target="../media/image16.png"/></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80.xml"/><Relationship Id="rId2" Type="http://schemas.openxmlformats.org/officeDocument/2006/relationships/slideLayout" Target="../slideLayouts/slideLayout3.xml"/><Relationship Id="rId1" Type="http://schemas.openxmlformats.org/officeDocument/2006/relationships/image" Target="../media/image17.png"/></Relationships>
</file>

<file path=ppt/slides/_rels/slide82.xml.rels><?xml version="1.0" encoding="UTF-8" standalone="yes"?>
<Relationships xmlns="http://schemas.openxmlformats.org/package/2006/relationships"><Relationship Id="rId3" Type="http://schemas.openxmlformats.org/officeDocument/2006/relationships/notesSlide" Target="../notesSlides/notesSlide81.xml"/><Relationship Id="rId2" Type="http://schemas.openxmlformats.org/officeDocument/2006/relationships/slideLayout" Target="../slideLayouts/slideLayout3.xml"/><Relationship Id="rId1" Type="http://schemas.openxmlformats.org/officeDocument/2006/relationships/image" Target="../media/image18.png"/></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82.xml"/><Relationship Id="rId2" Type="http://schemas.openxmlformats.org/officeDocument/2006/relationships/slideLayout" Target="../slideLayouts/slideLayout3.xml"/><Relationship Id="rId1" Type="http://schemas.openxmlformats.org/officeDocument/2006/relationships/image" Target="../media/image19.png"/></Relationships>
</file>

<file path=ppt/slides/_rels/slide84.xml.rels><?xml version="1.0" encoding="UTF-8" standalone="yes"?>
<Relationships xmlns="http://schemas.openxmlformats.org/package/2006/relationships"><Relationship Id="rId3" Type="http://schemas.openxmlformats.org/officeDocument/2006/relationships/notesSlide" Target="../notesSlides/notesSlide83.xml"/><Relationship Id="rId2" Type="http://schemas.openxmlformats.org/officeDocument/2006/relationships/slideLayout" Target="../slideLayouts/slideLayout3.xml"/><Relationship Id="rId1" Type="http://schemas.openxmlformats.org/officeDocument/2006/relationships/image" Target="../media/image20.png"/></Relationships>
</file>

<file path=ppt/slides/_rels/slide85.xml.rels><?xml version="1.0" encoding="UTF-8" standalone="yes"?>
<Relationships xmlns="http://schemas.openxmlformats.org/package/2006/relationships"><Relationship Id="rId3" Type="http://schemas.openxmlformats.org/officeDocument/2006/relationships/notesSlide" Target="../notesSlides/notesSlide84.xml"/><Relationship Id="rId2" Type="http://schemas.openxmlformats.org/officeDocument/2006/relationships/slideLayout" Target="../slideLayouts/slideLayout3.xml"/><Relationship Id="rId1" Type="http://schemas.openxmlformats.org/officeDocument/2006/relationships/image" Target="../media/image21.png"/></Relationships>
</file>

<file path=ppt/slides/_rels/slide86.xml.rels><?xml version="1.0" encoding="UTF-8" standalone="yes"?>
<Relationships xmlns="http://schemas.openxmlformats.org/package/2006/relationships"><Relationship Id="rId3" Type="http://schemas.openxmlformats.org/officeDocument/2006/relationships/notesSlide" Target="../notesSlides/notesSlide85.xml"/><Relationship Id="rId2" Type="http://schemas.openxmlformats.org/officeDocument/2006/relationships/slideLayout" Target="../slideLayouts/slideLayout3.xml"/><Relationship Id="rId1" Type="http://schemas.openxmlformats.org/officeDocument/2006/relationships/image" Target="../media/image22.png"/></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225012" y="5242765"/>
            <a:ext cx="3154680" cy="922020"/>
          </a:xfrm>
          <a:prstGeom prst="rect">
            <a:avLst/>
          </a:prstGeom>
        </p:spPr>
        <p:txBody>
          <a:bodyPr wrap="none">
            <a:spAutoFit/>
          </a:bodyPr>
          <a:lstStyle/>
          <a:p>
            <a:pPr algn="ctr">
              <a:lnSpc>
                <a:spcPct val="150000"/>
              </a:lnSpc>
            </a:pPr>
            <a:r>
              <a:rPr lang="zh-CN" altLang="en-US" dirty="0">
                <a:solidFill>
                  <a:schemeClr val="tx1">
                    <a:lumMod val="75000"/>
                    <a:lumOff val="25000"/>
                  </a:schemeClr>
                </a:solidFill>
                <a:latin typeface="+mn-ea"/>
              </a:rPr>
              <a:t>福建省人力资源和社会保障厅</a:t>
            </a:r>
            <a:endParaRPr lang="zh-CN" altLang="en-US" dirty="0">
              <a:solidFill>
                <a:schemeClr val="tx1">
                  <a:lumMod val="75000"/>
                  <a:lumOff val="25000"/>
                </a:schemeClr>
              </a:solidFill>
              <a:latin typeface="+mn-ea"/>
            </a:endParaRPr>
          </a:p>
          <a:p>
            <a:pPr algn="ctr">
              <a:lnSpc>
                <a:spcPct val="150000"/>
              </a:lnSpc>
            </a:pPr>
            <a:r>
              <a:rPr lang="en-US" altLang="zh-CN" dirty="0">
                <a:solidFill>
                  <a:schemeClr val="tx1">
                    <a:lumMod val="75000"/>
                    <a:lumOff val="25000"/>
                  </a:schemeClr>
                </a:solidFill>
                <a:latin typeface="+mn-ea"/>
              </a:rPr>
              <a:t>2025</a:t>
            </a:r>
            <a:r>
              <a:rPr lang="zh-CN" altLang="en-US" dirty="0">
                <a:solidFill>
                  <a:schemeClr val="tx1">
                    <a:lumMod val="75000"/>
                    <a:lumOff val="25000"/>
                  </a:schemeClr>
                </a:solidFill>
                <a:latin typeface="+mn-ea"/>
              </a:rPr>
              <a:t>年</a:t>
            </a:r>
            <a:r>
              <a:rPr lang="en-US" altLang="zh-CN" dirty="0">
                <a:solidFill>
                  <a:schemeClr val="tx1">
                    <a:lumMod val="75000"/>
                    <a:lumOff val="25000"/>
                  </a:schemeClr>
                </a:solidFill>
                <a:latin typeface="+mn-ea"/>
              </a:rPr>
              <a:t>3</a:t>
            </a:r>
            <a:r>
              <a:rPr lang="zh-CN" altLang="en-US" dirty="0">
                <a:solidFill>
                  <a:schemeClr val="tx1">
                    <a:lumMod val="75000"/>
                    <a:lumOff val="25000"/>
                  </a:schemeClr>
                </a:solidFill>
                <a:latin typeface="+mn-ea"/>
              </a:rPr>
              <a:t>月</a:t>
            </a:r>
            <a:endParaRPr lang="zh-CN" altLang="en-US" dirty="0">
              <a:solidFill>
                <a:schemeClr val="tx1">
                  <a:lumMod val="75000"/>
                  <a:lumOff val="25000"/>
                </a:schemeClr>
              </a:solidFill>
              <a:latin typeface="+mn-ea"/>
            </a:endParaRPr>
          </a:p>
        </p:txBody>
      </p:sp>
      <p:sp>
        <p:nvSpPr>
          <p:cNvPr id="12" name="Freeform 5"/>
          <p:cNvSpPr/>
          <p:nvPr/>
        </p:nvSpPr>
        <p:spPr bwMode="auto">
          <a:xfrm>
            <a:off x="3339877" y="1283080"/>
            <a:ext cx="8924948" cy="1889257"/>
          </a:xfrm>
          <a:custGeom>
            <a:avLst/>
            <a:gdLst>
              <a:gd name="T0" fmla="*/ 11567 w 11567"/>
              <a:gd name="T1" fmla="*/ 2441 h 2441"/>
              <a:gd name="T2" fmla="*/ 0 w 11567"/>
              <a:gd name="T3" fmla="*/ 2441 h 2441"/>
              <a:gd name="T4" fmla="*/ 1542 w 11567"/>
              <a:gd name="T5" fmla="*/ 0 h 2441"/>
              <a:gd name="T6" fmla="*/ 11567 w 11567"/>
              <a:gd name="T7" fmla="*/ 0 h 2441"/>
              <a:gd name="T8" fmla="*/ 11567 w 11567"/>
              <a:gd name="T9" fmla="*/ 2441 h 2441"/>
            </a:gdLst>
            <a:ahLst/>
            <a:cxnLst>
              <a:cxn ang="0">
                <a:pos x="T0" y="T1"/>
              </a:cxn>
              <a:cxn ang="0">
                <a:pos x="T2" y="T3"/>
              </a:cxn>
              <a:cxn ang="0">
                <a:pos x="T4" y="T5"/>
              </a:cxn>
              <a:cxn ang="0">
                <a:pos x="T6" y="T7"/>
              </a:cxn>
              <a:cxn ang="0">
                <a:pos x="T8" y="T9"/>
              </a:cxn>
            </a:cxnLst>
            <a:rect l="0" t="0" r="r" b="b"/>
            <a:pathLst>
              <a:path w="11567" h="2441">
                <a:moveTo>
                  <a:pt x="11567" y="2441"/>
                </a:moveTo>
                <a:lnTo>
                  <a:pt x="0" y="2441"/>
                </a:lnTo>
                <a:lnTo>
                  <a:pt x="1542" y="0"/>
                </a:lnTo>
                <a:lnTo>
                  <a:pt x="11567" y="0"/>
                </a:lnTo>
                <a:lnTo>
                  <a:pt x="11567" y="2441"/>
                </a:lnTo>
                <a:close/>
              </a:path>
            </a:pathLst>
          </a:custGeom>
          <a:solidFill>
            <a:srgbClr val="E1E1E1"/>
          </a:solidFill>
          <a:ln>
            <a:noFill/>
          </a:ln>
        </p:spPr>
        <p:txBody>
          <a:bodyPr/>
          <a:lstStyle/>
          <a:p>
            <a:endParaRPr lang="zh-CN" altLang="en-US" sz="2400"/>
          </a:p>
        </p:txBody>
      </p:sp>
      <p:sp>
        <p:nvSpPr>
          <p:cNvPr id="16" name="Freeform 6"/>
          <p:cNvSpPr/>
          <p:nvPr/>
        </p:nvSpPr>
        <p:spPr bwMode="auto">
          <a:xfrm>
            <a:off x="-101599" y="3974275"/>
            <a:ext cx="5720385" cy="1720260"/>
          </a:xfrm>
          <a:custGeom>
            <a:avLst/>
            <a:gdLst>
              <a:gd name="T0" fmla="*/ 0 w 7413"/>
              <a:gd name="T1" fmla="*/ 0 h 2222"/>
              <a:gd name="T2" fmla="*/ 7413 w 7413"/>
              <a:gd name="T3" fmla="*/ 0 h 2222"/>
              <a:gd name="T4" fmla="*/ 6010 w 7413"/>
              <a:gd name="T5" fmla="*/ 2222 h 2222"/>
              <a:gd name="T6" fmla="*/ 0 w 7413"/>
              <a:gd name="T7" fmla="*/ 2222 h 2222"/>
              <a:gd name="T8" fmla="*/ 0 w 7413"/>
              <a:gd name="T9" fmla="*/ 0 h 2222"/>
            </a:gdLst>
            <a:ahLst/>
            <a:cxnLst>
              <a:cxn ang="0">
                <a:pos x="T0" y="T1"/>
              </a:cxn>
              <a:cxn ang="0">
                <a:pos x="T2" y="T3"/>
              </a:cxn>
              <a:cxn ang="0">
                <a:pos x="T4" y="T5"/>
              </a:cxn>
              <a:cxn ang="0">
                <a:pos x="T6" y="T7"/>
              </a:cxn>
              <a:cxn ang="0">
                <a:pos x="T8" y="T9"/>
              </a:cxn>
            </a:cxnLst>
            <a:rect l="0" t="0" r="r" b="b"/>
            <a:pathLst>
              <a:path w="7413" h="2222">
                <a:moveTo>
                  <a:pt x="0" y="0"/>
                </a:moveTo>
                <a:lnTo>
                  <a:pt x="7413" y="0"/>
                </a:lnTo>
                <a:lnTo>
                  <a:pt x="6010" y="2222"/>
                </a:lnTo>
                <a:lnTo>
                  <a:pt x="0" y="2222"/>
                </a:lnTo>
                <a:lnTo>
                  <a:pt x="0" y="0"/>
                </a:lnTo>
                <a:close/>
              </a:path>
            </a:pathLst>
          </a:custGeom>
          <a:solidFill>
            <a:srgbClr val="E1E1E1"/>
          </a:solidFill>
          <a:ln>
            <a:noFill/>
          </a:ln>
        </p:spPr>
        <p:txBody>
          <a:bodyPr/>
          <a:lstStyle/>
          <a:p>
            <a:endParaRPr lang="zh-CN" altLang="en-US" sz="2400"/>
          </a:p>
        </p:txBody>
      </p:sp>
      <p:sp>
        <p:nvSpPr>
          <p:cNvPr id="17" name="Freeform 7"/>
          <p:cNvSpPr/>
          <p:nvPr/>
        </p:nvSpPr>
        <p:spPr bwMode="auto">
          <a:xfrm>
            <a:off x="-101600" y="1943123"/>
            <a:ext cx="12366423" cy="2994115"/>
          </a:xfrm>
          <a:prstGeom prst="rect">
            <a:avLst/>
          </a:prstGeom>
          <a:solidFill>
            <a:schemeClr val="accent1"/>
          </a:solidFill>
          <a:ln>
            <a:noFill/>
          </a:ln>
        </p:spPr>
        <p:txBody>
          <a:bodyPr/>
          <a:lstStyle/>
          <a:p>
            <a:endParaRPr lang="zh-CN" altLang="en-US" sz="2400"/>
          </a:p>
        </p:txBody>
      </p:sp>
      <p:sp>
        <p:nvSpPr>
          <p:cNvPr id="19" name="Freeform 9"/>
          <p:cNvSpPr/>
          <p:nvPr/>
        </p:nvSpPr>
        <p:spPr bwMode="auto">
          <a:xfrm>
            <a:off x="10652976" y="6046496"/>
            <a:ext cx="1611848" cy="811504"/>
          </a:xfrm>
          <a:custGeom>
            <a:avLst/>
            <a:gdLst>
              <a:gd name="T0" fmla="*/ 2088 w 2088"/>
              <a:gd name="T1" fmla="*/ 0 h 1048"/>
              <a:gd name="T2" fmla="*/ 2088 w 2088"/>
              <a:gd name="T3" fmla="*/ 1048 h 1048"/>
              <a:gd name="T4" fmla="*/ 0 w 2088"/>
              <a:gd name="T5" fmla="*/ 1048 h 1048"/>
              <a:gd name="T6" fmla="*/ 662 w 2088"/>
              <a:gd name="T7" fmla="*/ 0 h 1048"/>
              <a:gd name="T8" fmla="*/ 2088 w 2088"/>
              <a:gd name="T9" fmla="*/ 0 h 1048"/>
            </a:gdLst>
            <a:ahLst/>
            <a:cxnLst>
              <a:cxn ang="0">
                <a:pos x="T0" y="T1"/>
              </a:cxn>
              <a:cxn ang="0">
                <a:pos x="T2" y="T3"/>
              </a:cxn>
              <a:cxn ang="0">
                <a:pos x="T4" y="T5"/>
              </a:cxn>
              <a:cxn ang="0">
                <a:pos x="T6" y="T7"/>
              </a:cxn>
              <a:cxn ang="0">
                <a:pos x="T8" y="T9"/>
              </a:cxn>
            </a:cxnLst>
            <a:rect l="0" t="0" r="r" b="b"/>
            <a:pathLst>
              <a:path w="2088" h="1048">
                <a:moveTo>
                  <a:pt x="2088" y="0"/>
                </a:moveTo>
                <a:lnTo>
                  <a:pt x="2088" y="1048"/>
                </a:lnTo>
                <a:lnTo>
                  <a:pt x="0" y="1048"/>
                </a:lnTo>
                <a:lnTo>
                  <a:pt x="662" y="0"/>
                </a:lnTo>
                <a:lnTo>
                  <a:pt x="2088" y="0"/>
                </a:lnTo>
                <a:close/>
              </a:path>
            </a:pathLst>
          </a:custGeom>
          <a:solidFill>
            <a:srgbClr val="E1E1E1"/>
          </a:solidFill>
          <a:ln>
            <a:noFill/>
          </a:ln>
        </p:spPr>
        <p:txBody>
          <a:bodyPr/>
          <a:lstStyle/>
          <a:p>
            <a:endParaRPr lang="zh-CN" altLang="en-US" sz="2400"/>
          </a:p>
        </p:txBody>
      </p:sp>
      <p:sp>
        <p:nvSpPr>
          <p:cNvPr id="20" name="Freeform 10"/>
          <p:cNvSpPr/>
          <p:nvPr/>
        </p:nvSpPr>
        <p:spPr bwMode="auto">
          <a:xfrm>
            <a:off x="10361218" y="6205928"/>
            <a:ext cx="1903607" cy="652072"/>
          </a:xfrm>
          <a:custGeom>
            <a:avLst/>
            <a:gdLst>
              <a:gd name="T0" fmla="*/ 2467 w 2467"/>
              <a:gd name="T1" fmla="*/ 0 h 843"/>
              <a:gd name="T2" fmla="*/ 2467 w 2467"/>
              <a:gd name="T3" fmla="*/ 843 h 843"/>
              <a:gd name="T4" fmla="*/ 0 w 2467"/>
              <a:gd name="T5" fmla="*/ 843 h 843"/>
              <a:gd name="T6" fmla="*/ 533 w 2467"/>
              <a:gd name="T7" fmla="*/ 0 h 843"/>
              <a:gd name="T8" fmla="*/ 2467 w 2467"/>
              <a:gd name="T9" fmla="*/ 0 h 843"/>
            </a:gdLst>
            <a:ahLst/>
            <a:cxnLst>
              <a:cxn ang="0">
                <a:pos x="T0" y="T1"/>
              </a:cxn>
              <a:cxn ang="0">
                <a:pos x="T2" y="T3"/>
              </a:cxn>
              <a:cxn ang="0">
                <a:pos x="T4" y="T5"/>
              </a:cxn>
              <a:cxn ang="0">
                <a:pos x="T6" y="T7"/>
              </a:cxn>
              <a:cxn ang="0">
                <a:pos x="T8" y="T9"/>
              </a:cxn>
            </a:cxnLst>
            <a:rect l="0" t="0" r="r" b="b"/>
            <a:pathLst>
              <a:path w="2467" h="843">
                <a:moveTo>
                  <a:pt x="2467" y="0"/>
                </a:moveTo>
                <a:lnTo>
                  <a:pt x="2467" y="843"/>
                </a:lnTo>
                <a:lnTo>
                  <a:pt x="0" y="843"/>
                </a:lnTo>
                <a:lnTo>
                  <a:pt x="533" y="0"/>
                </a:lnTo>
                <a:lnTo>
                  <a:pt x="2467" y="0"/>
                </a:lnTo>
                <a:close/>
              </a:path>
            </a:pathLst>
          </a:custGeom>
          <a:solidFill>
            <a:schemeClr val="accent1"/>
          </a:solidFill>
          <a:ln>
            <a:noFill/>
          </a:ln>
        </p:spPr>
        <p:txBody>
          <a:bodyPr/>
          <a:lstStyle/>
          <a:p>
            <a:endParaRPr lang="zh-CN" altLang="en-US" sz="2400"/>
          </a:p>
        </p:txBody>
      </p:sp>
      <p:sp>
        <p:nvSpPr>
          <p:cNvPr id="21" name="TextBox 15"/>
          <p:cNvSpPr txBox="1"/>
          <p:nvPr/>
        </p:nvSpPr>
        <p:spPr>
          <a:xfrm>
            <a:off x="1092199" y="2367835"/>
            <a:ext cx="10044113" cy="2152015"/>
          </a:xfrm>
          <a:prstGeom prst="rect">
            <a:avLst/>
          </a:prstGeom>
          <a:noFill/>
        </p:spPr>
        <p:txBody>
          <a:bodyPr wrap="square" lIns="121893" tIns="60945" rIns="121893" bIns="60945" rtlCol="0">
            <a:spAutoFit/>
          </a:bodyPr>
          <a:lstStyle/>
          <a:p>
            <a:pPr algn="ctr">
              <a:lnSpc>
                <a:spcPct val="150000"/>
              </a:lnSpc>
            </a:pPr>
            <a:r>
              <a:rPr lang="zh-CN" altLang="en-US" sz="4400" b="1" dirty="0">
                <a:solidFill>
                  <a:schemeClr val="bg1"/>
                </a:solidFill>
                <a:latin typeface="+mj-lt"/>
                <a:ea typeface="+mj-lt"/>
                <a:cs typeface="+mj-lt"/>
              </a:rPr>
              <a:t>福建省</a:t>
            </a:r>
            <a:r>
              <a:rPr lang="en-US" altLang="zh-CN" sz="4400" b="1" dirty="0">
                <a:solidFill>
                  <a:schemeClr val="bg1"/>
                </a:solidFill>
                <a:latin typeface="+mj-lt"/>
                <a:ea typeface="+mj-lt"/>
                <a:cs typeface="+mj-lt"/>
              </a:rPr>
              <a:t>2025</a:t>
            </a:r>
            <a:r>
              <a:rPr lang="zh-CN" altLang="en-US" sz="4400" b="1" dirty="0">
                <a:solidFill>
                  <a:schemeClr val="bg1"/>
                </a:solidFill>
                <a:latin typeface="+mj-lt"/>
                <a:ea typeface="+mj-lt"/>
                <a:cs typeface="+mj-lt"/>
              </a:rPr>
              <a:t>年企业薪酬调查培训</a:t>
            </a:r>
            <a:endParaRPr lang="zh-CN" altLang="en-US" sz="4400" b="1" dirty="0">
              <a:solidFill>
                <a:schemeClr val="bg1"/>
              </a:solidFill>
              <a:latin typeface="+mj-lt"/>
              <a:ea typeface="+mj-lt"/>
              <a:cs typeface="+mj-lt"/>
            </a:endParaRPr>
          </a:p>
          <a:p>
            <a:pPr algn="ctr">
              <a:lnSpc>
                <a:spcPct val="150000"/>
              </a:lnSpc>
            </a:pPr>
            <a:r>
              <a:rPr lang="zh-CN" altLang="en-US" sz="4400" b="1" dirty="0">
                <a:solidFill>
                  <a:schemeClr val="bg1"/>
                </a:solidFill>
                <a:latin typeface="+mj-lt"/>
                <a:ea typeface="+mj-lt"/>
                <a:cs typeface="+mj-lt"/>
              </a:rPr>
              <a:t>（企业版</a:t>
            </a:r>
            <a:r>
              <a:rPr lang="en-US" altLang="zh-CN" sz="4400" b="1" dirty="0">
                <a:solidFill>
                  <a:schemeClr val="bg1"/>
                </a:solidFill>
                <a:latin typeface="+mj-lt"/>
                <a:ea typeface="+mj-lt"/>
                <a:cs typeface="+mj-lt"/>
              </a:rPr>
              <a:t>-</a:t>
            </a:r>
            <a:r>
              <a:rPr lang="zh-CN" altLang="en-US" sz="4400" b="1" dirty="0">
                <a:solidFill>
                  <a:schemeClr val="bg1"/>
                </a:solidFill>
                <a:latin typeface="+mj-lt"/>
                <a:ea typeface="+mj-lt"/>
                <a:cs typeface="+mj-lt"/>
              </a:rPr>
              <a:t>填报指导）</a:t>
            </a:r>
            <a:endParaRPr lang="en-US" altLang="zh-CN" sz="4400" b="1" dirty="0">
              <a:solidFill>
                <a:schemeClr val="bg1"/>
              </a:solidFill>
              <a:latin typeface="+mj-lt"/>
              <a:ea typeface="+mj-lt"/>
              <a:cs typeface="+mj-lt"/>
            </a:endParaRPr>
          </a:p>
        </p:txBody>
      </p:sp>
    </p:spTree>
  </p:cSld>
  <p:clrMapOvr>
    <a:masterClrMapping/>
  </p:clrMapOvr>
  <mc:AlternateContent xmlns:mc="http://schemas.openxmlformats.org/markup-compatibility/2006">
    <mc:Choice xmlns:p14="http://schemas.microsoft.com/office/powerpoint/2010/main" Requires="p14">
      <p:transition p14:dur="0" advTm="17713"/>
    </mc:Choice>
    <mc:Fallback>
      <p:transition advTm="177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1+#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0-#ppt_w/2"/>
                                          </p:val>
                                        </p:tav>
                                        <p:tav tm="100000">
                                          <p:val>
                                            <p:strVal val="#ppt_x"/>
                                          </p:val>
                                        </p:tav>
                                      </p:tavLst>
                                    </p:anim>
                                    <p:anim calcmode="lin" valueType="num">
                                      <p:cBhvr additive="base">
                                        <p:cTn id="16" dur="500" fill="hold"/>
                                        <p:tgtEl>
                                          <p:spTgt spid="16"/>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1+#ppt_w/2"/>
                                          </p:val>
                                        </p:tav>
                                        <p:tav tm="100000">
                                          <p:val>
                                            <p:strVal val="#ppt_x"/>
                                          </p:val>
                                        </p:tav>
                                      </p:tavLst>
                                    </p:anim>
                                    <p:anim calcmode="lin" valueType="num">
                                      <p:cBhvr additive="base">
                                        <p:cTn id="20" dur="5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1+#ppt_w/2"/>
                                          </p:val>
                                        </p:tav>
                                        <p:tav tm="100000">
                                          <p:val>
                                            <p:strVal val="#ppt_x"/>
                                          </p:val>
                                        </p:tav>
                                      </p:tavLst>
                                    </p:anim>
                                    <p:anim calcmode="lin" valueType="num">
                                      <p:cBhvr additive="base">
                                        <p:cTn id="24" dur="500" fill="hold"/>
                                        <p:tgtEl>
                                          <p:spTgt spid="20"/>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8"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500" fill="hold"/>
                                        <p:tgtEl>
                                          <p:spTgt spid="21"/>
                                        </p:tgtEl>
                                        <p:attrNameLst>
                                          <p:attrName>ppt_x</p:attrName>
                                        </p:attrNameLst>
                                      </p:cBhvr>
                                      <p:tavLst>
                                        <p:tav tm="0">
                                          <p:val>
                                            <p:strVal val="0-#ppt_w/2"/>
                                          </p:val>
                                        </p:tav>
                                        <p:tav tm="100000">
                                          <p:val>
                                            <p:strVal val="#ppt_x"/>
                                          </p:val>
                                        </p:tav>
                                      </p:tavLst>
                                    </p:anim>
                                    <p:anim calcmode="lin" valueType="num">
                                      <p:cBhvr additive="base">
                                        <p:cTn id="29"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P spid="17" grpId="0" animBg="1"/>
      <p:bldP spid="19" grpId="0" animBg="1"/>
      <p:bldP spid="20" grpId="0" animBg="1"/>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企业基本情况</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298909"/>
            <a:ext cx="3069273" cy="1169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法定代表人（单位负责人）是指依照法律或者法人组织章程规定，代表法人行使职权的负责人。</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203659"/>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660733"/>
            <a:ext cx="2778399" cy="370816"/>
            <a:chOff x="1280174" y="1426015"/>
            <a:chExt cx="2464720" cy="262407"/>
          </a:xfrm>
        </p:grpSpPr>
        <p:sp>
          <p:nvSpPr>
            <p:cNvPr id="16" name="Rounded Rectangle 43"/>
            <p:cNvSpPr/>
            <p:nvPr/>
          </p:nvSpPr>
          <p:spPr>
            <a:xfrm>
              <a:off x="1280174" y="1426015"/>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en-US" altLang="zh-CN" sz="1600" noProof="1">
                  <a:ea typeface="微软雅黑" panose="020B0503020204020204" charset="-122"/>
                </a:rPr>
                <a:t>3</a:t>
              </a:r>
              <a:endParaRPr lang="id-ID" sz="1600" noProof="1">
                <a:ea typeface="微软雅黑" panose="020B0503020204020204" charset="-122"/>
              </a:endParaRPr>
            </a:p>
          </p:txBody>
        </p:sp>
        <p:sp>
          <p:nvSpPr>
            <p:cNvPr id="17" name="TextBox 135"/>
            <p:cNvSpPr txBox="1">
              <a:spLocks noChangeArrowheads="1"/>
            </p:cNvSpPr>
            <p:nvPr/>
          </p:nvSpPr>
          <p:spPr bwMode="auto">
            <a:xfrm>
              <a:off x="1642499" y="1448845"/>
              <a:ext cx="2102395"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法定代表人</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18" name="矩形 30"/>
          <p:cNvSpPr>
            <a:spLocks noChangeArrowheads="1"/>
          </p:cNvSpPr>
          <p:nvPr/>
        </p:nvSpPr>
        <p:spPr bwMode="auto">
          <a:xfrm>
            <a:off x="6094413" y="2806992"/>
            <a:ext cx="5041900" cy="157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必填，不得为数字。</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信息来源：</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营业执照</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（证书）</a:t>
            </a:r>
            <a:endParaRPr lang="en-US" altLang="zh-CN" sz="1600" b="1" dirty="0">
              <a:solidFill>
                <a:srgbClr val="FF0000"/>
              </a:solidFill>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按《企业法人营业执照》（或新版《营业执照》）或《个人独资或合伙企业营业执照》填写。</a:t>
            </a:r>
            <a:endParaRPr lang="zh-CN" altLang="en-US"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12130">
        <p14:gallery dir="l"/>
      </p:transition>
    </mc:Choice>
    <mc:Fallback>
      <p:transition spd="slow" advTm="1213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企业基本情况</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435350"/>
            <a:ext cx="3069273" cy="800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联系方式包括固定电话、移动电话。</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340100"/>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797174"/>
            <a:ext cx="2778399" cy="370816"/>
            <a:chOff x="1280174" y="1426015"/>
            <a:chExt cx="2464720" cy="262407"/>
          </a:xfrm>
        </p:grpSpPr>
        <p:sp>
          <p:nvSpPr>
            <p:cNvPr id="16" name="Rounded Rectangle 43"/>
            <p:cNvSpPr/>
            <p:nvPr/>
          </p:nvSpPr>
          <p:spPr>
            <a:xfrm>
              <a:off x="1280174" y="1426015"/>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en-US" altLang="zh-CN" sz="1600" noProof="1">
                  <a:ea typeface="微软雅黑" panose="020B0503020204020204" charset="-122"/>
                </a:rPr>
                <a:t>4</a:t>
              </a:r>
              <a:endParaRPr lang="id-ID" sz="1600" noProof="1">
                <a:ea typeface="微软雅黑" panose="020B0503020204020204" charset="-122"/>
              </a:endParaRPr>
            </a:p>
          </p:txBody>
        </p:sp>
        <p:sp>
          <p:nvSpPr>
            <p:cNvPr id="17" name="TextBox 135"/>
            <p:cNvSpPr txBox="1">
              <a:spLocks noChangeArrowheads="1"/>
            </p:cNvSpPr>
            <p:nvPr/>
          </p:nvSpPr>
          <p:spPr bwMode="auto">
            <a:xfrm>
              <a:off x="1642499" y="1448845"/>
              <a:ext cx="2102395"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联系方式</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18" name="矩形 30"/>
          <p:cNvSpPr>
            <a:spLocks noChangeArrowheads="1"/>
          </p:cNvSpPr>
          <p:nvPr/>
        </p:nvSpPr>
        <p:spPr bwMode="auto">
          <a:xfrm>
            <a:off x="6094413" y="2276158"/>
            <a:ext cx="5041900" cy="2318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：两者选填其一，数字型。</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固定电话：需要写区号，如</a:t>
            </a:r>
            <a:r>
              <a:rPr lang="en-US" altLang="zh-CN" sz="1600" dirty="0">
                <a:latin typeface="微软雅黑" panose="020B0503020204020204" charset="-122"/>
                <a:ea typeface="微软雅黑" panose="020B0503020204020204" charset="-122"/>
              </a:rPr>
              <a:t>020-83634503</a:t>
            </a:r>
            <a:r>
              <a:rPr lang="zh-CN" altLang="en-US" sz="1600" dirty="0">
                <a:latin typeface="微软雅黑" panose="020B0503020204020204" charset="-122"/>
                <a:ea typeface="微软雅黑" panose="020B0503020204020204" charset="-122"/>
              </a:rPr>
              <a:t>。</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移动电话：是企业</a:t>
            </a:r>
            <a:r>
              <a:rPr lang="zh-CN" altLang="en-US" sz="1600" b="1" dirty="0">
                <a:solidFill>
                  <a:srgbClr val="FF0000"/>
                </a:solidFill>
                <a:latin typeface="微软雅黑" panose="020B0503020204020204" charset="-122"/>
                <a:ea typeface="微软雅黑" panose="020B0503020204020204" charset="-122"/>
              </a:rPr>
              <a:t>修改</a:t>
            </a:r>
            <a:r>
              <a:rPr lang="zh-CN" altLang="en-US" sz="1600" b="1" dirty="0">
                <a:solidFill>
                  <a:srgbClr val="FF0000"/>
                </a:solidFill>
                <a:latin typeface="微软雅黑" panose="020B0503020204020204" charset="-122"/>
                <a:ea typeface="微软雅黑" panose="020B0503020204020204" charset="-122"/>
              </a:rPr>
              <a:t>填报系统密码</a:t>
            </a:r>
            <a:r>
              <a:rPr lang="zh-CN" altLang="en-US" sz="1600" dirty="0">
                <a:latin typeface="微软雅黑" panose="020B0503020204020204" charset="-122"/>
                <a:ea typeface="微软雅黑" panose="020B0503020204020204" charset="-122"/>
              </a:rPr>
              <a:t>的</a:t>
            </a:r>
            <a:r>
              <a:rPr lang="zh-CN" altLang="en-US" sz="1600" b="1" dirty="0">
                <a:solidFill>
                  <a:srgbClr val="FF0000"/>
                </a:solidFill>
                <a:latin typeface="微软雅黑" panose="020B0503020204020204" charset="-122"/>
                <a:ea typeface="微软雅黑" panose="020B0503020204020204" charset="-122"/>
              </a:rPr>
              <a:t>验证标识</a:t>
            </a:r>
            <a:r>
              <a:rPr lang="zh-CN" altLang="en-US" sz="1600" dirty="0">
                <a:latin typeface="微软雅黑" panose="020B0503020204020204" charset="-122"/>
                <a:ea typeface="微软雅黑" panose="020B0503020204020204" charset="-122"/>
              </a:rPr>
              <a:t>，有修改密码需求的企业必须用登记的电话号码联系人社部门联系人，核对无误后人社部门联系人可帮助企业修改密码。</a:t>
            </a:r>
            <a:endParaRPr lang="zh-CN" altLang="en-US"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45181">
        <p14:gallery dir="l"/>
      </p:transition>
    </mc:Choice>
    <mc:Fallback>
      <p:transition spd="slow" advTm="45181">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企业基本情况</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331281"/>
            <a:ext cx="3069273" cy="1169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企业所在地行政区划代码指企业单位所在地区的行政区划代码，共有</a:t>
            </a:r>
            <a:r>
              <a:rPr lang="en-US" altLang="zh-CN" sz="1600" dirty="0">
                <a:latin typeface="微软雅黑" panose="020B0503020204020204" charset="-122"/>
                <a:ea typeface="微软雅黑" panose="020B0503020204020204" charset="-122"/>
              </a:rPr>
              <a:t>6</a:t>
            </a:r>
            <a:r>
              <a:rPr lang="zh-CN" altLang="en-US" sz="1600" dirty="0">
                <a:latin typeface="微软雅黑" panose="020B0503020204020204" charset="-122"/>
                <a:ea typeface="微软雅黑" panose="020B0503020204020204" charset="-122"/>
              </a:rPr>
              <a:t>位数字组成。</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236031"/>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693105"/>
            <a:ext cx="2880000" cy="370816"/>
            <a:chOff x="1280174" y="1426015"/>
            <a:chExt cx="2554850" cy="262407"/>
          </a:xfrm>
        </p:grpSpPr>
        <p:sp>
          <p:nvSpPr>
            <p:cNvPr id="16" name="Rounded Rectangle 43"/>
            <p:cNvSpPr/>
            <p:nvPr/>
          </p:nvSpPr>
          <p:spPr>
            <a:xfrm>
              <a:off x="1280174" y="1426015"/>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en-US" altLang="zh-CN" sz="1600" noProof="1">
                  <a:ea typeface="微软雅黑" panose="020B0503020204020204" charset="-122"/>
                </a:rPr>
                <a:t>5</a:t>
              </a:r>
              <a:endParaRPr lang="id-ID" sz="1600" noProof="1">
                <a:ea typeface="微软雅黑" panose="020B0503020204020204" charset="-122"/>
              </a:endParaRPr>
            </a:p>
          </p:txBody>
        </p:sp>
        <p:sp>
          <p:nvSpPr>
            <p:cNvPr id="17" name="TextBox 135"/>
            <p:cNvSpPr txBox="1">
              <a:spLocks noChangeArrowheads="1"/>
            </p:cNvSpPr>
            <p:nvPr/>
          </p:nvSpPr>
          <p:spPr bwMode="auto">
            <a:xfrm>
              <a:off x="1642498" y="1448845"/>
              <a:ext cx="2192526"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企业所在地行政区划代码</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18" name="矩形 30"/>
          <p:cNvSpPr>
            <a:spLocks noChangeArrowheads="1"/>
          </p:cNvSpPr>
          <p:nvPr/>
        </p:nvSpPr>
        <p:spPr bwMode="auto">
          <a:xfrm>
            <a:off x="6094413" y="2276158"/>
            <a:ext cx="5041900" cy="2318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：必填。系统自动设置或由人社部门工作人员修改。</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企业首次参与调查的，在薪酬调查系统下发的企业名录中自动附带其行政区划代码。后期根据实际情况需要对参加调查企业进行调配调整的，由人社部门在系统中修改、确认。</a:t>
            </a:r>
            <a:endParaRPr lang="zh-CN" altLang="en-US"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4082">
        <p14:gallery dir="l"/>
      </p:transition>
    </mc:Choice>
    <mc:Fallback>
      <p:transition spd="slow" advTm="24082">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企业基本情况</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2386214"/>
            <a:ext cx="3069273" cy="3426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b="1" dirty="0">
                <a:latin typeface="微软雅黑" panose="020B0503020204020204" charset="-122"/>
                <a:ea typeface="微软雅黑" panose="020B0503020204020204" charset="-122"/>
              </a:rPr>
              <a:t>国有企业</a:t>
            </a:r>
            <a:r>
              <a:rPr lang="zh-CN" altLang="en-US" sz="1600" dirty="0">
                <a:latin typeface="微软雅黑" panose="020B0503020204020204" charset="-122"/>
                <a:ea typeface="微软雅黑" panose="020B0503020204020204" charset="-122"/>
              </a:rPr>
              <a:t>，是指国家出资的</a:t>
            </a:r>
            <a:r>
              <a:rPr lang="zh-CN" altLang="en-US" sz="1600" b="1" dirty="0">
                <a:latin typeface="微软雅黑" panose="020B0503020204020204" charset="-122"/>
                <a:ea typeface="微软雅黑" panose="020B0503020204020204" charset="-122"/>
              </a:rPr>
              <a:t>国有独资及国有控股企业</a:t>
            </a:r>
            <a:r>
              <a:rPr lang="zh-CN" altLang="en-US" sz="1600" dirty="0">
                <a:latin typeface="微软雅黑" panose="020B0503020204020204" charset="-122"/>
                <a:ea typeface="微软雅黑" panose="020B0503020204020204" charset="-122"/>
              </a:rPr>
              <a:t>、</a:t>
            </a:r>
            <a:r>
              <a:rPr lang="zh-CN" altLang="en-US" sz="1600" b="1" dirty="0">
                <a:latin typeface="微软雅黑" panose="020B0503020204020204" charset="-122"/>
                <a:ea typeface="微软雅黑" panose="020B0503020204020204" charset="-122"/>
              </a:rPr>
              <a:t>国有资本控股企业</a:t>
            </a:r>
            <a:r>
              <a:rPr lang="zh-CN" altLang="en-US" sz="1600" dirty="0">
                <a:latin typeface="微软雅黑" panose="020B0503020204020204" charset="-122"/>
                <a:ea typeface="微软雅黑" panose="020B0503020204020204" charset="-122"/>
              </a:rPr>
              <a:t>、中央和地方有关部门或机构</a:t>
            </a:r>
            <a:r>
              <a:rPr lang="zh-CN" altLang="en-US" sz="1600" b="1" dirty="0">
                <a:latin typeface="微软雅黑" panose="020B0503020204020204" charset="-122"/>
                <a:ea typeface="微软雅黑" panose="020B0503020204020204" charset="-122"/>
              </a:rPr>
              <a:t>作为实际控制人的企业</a:t>
            </a:r>
            <a:r>
              <a:rPr lang="zh-CN" altLang="en-US" sz="1600" dirty="0">
                <a:latin typeface="微软雅黑" panose="020B0503020204020204" charset="-122"/>
                <a:ea typeface="微软雅黑" panose="020B0503020204020204" charset="-122"/>
              </a:rPr>
              <a:t>；不符合前述条件的企业为非国有企业。</a:t>
            </a:r>
            <a:endParaRPr lang="zh-CN" altLang="en-US" sz="1600" dirty="0">
              <a:latin typeface="微软雅黑" panose="020B0503020204020204" charset="-122"/>
              <a:ea typeface="微软雅黑" panose="020B0503020204020204" charset="-122"/>
            </a:endParaRPr>
          </a:p>
          <a:p>
            <a:pPr algn="just">
              <a:lnSpc>
                <a:spcPct val="150000"/>
              </a:lnSpc>
            </a:pPr>
            <a:r>
              <a:rPr lang="zh-CN" altLang="en-US" sz="1600" b="1" dirty="0">
                <a:latin typeface="微软雅黑" panose="020B0503020204020204" charset="-122"/>
                <a:ea typeface="微软雅黑" panose="020B0503020204020204" charset="-122"/>
              </a:rPr>
              <a:t>单位隶属关系</a:t>
            </a:r>
            <a:r>
              <a:rPr lang="zh-CN" altLang="en-US" sz="1600" dirty="0">
                <a:latin typeface="微软雅黑" panose="020B0503020204020204" charset="-122"/>
                <a:ea typeface="微软雅黑" panose="020B0503020204020204" charset="-122"/>
              </a:rPr>
              <a:t>，指作为国有企业，本单位隶属于哪一级行政管理单位。</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2290964"/>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1636155"/>
            <a:ext cx="2880000" cy="583565"/>
            <a:chOff x="1280174" y="1346841"/>
            <a:chExt cx="2554850" cy="412958"/>
          </a:xfrm>
        </p:grpSpPr>
        <p:sp>
          <p:nvSpPr>
            <p:cNvPr id="16" name="Rounded Rectangle 43"/>
            <p:cNvSpPr/>
            <p:nvPr/>
          </p:nvSpPr>
          <p:spPr>
            <a:xfrm>
              <a:off x="1280174" y="1426015"/>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en-US" altLang="zh-CN" sz="1600" noProof="1">
                  <a:ea typeface="微软雅黑" panose="020B0503020204020204" charset="-122"/>
                </a:rPr>
                <a:t>6</a:t>
              </a:r>
              <a:endParaRPr lang="id-ID" sz="1600" noProof="1">
                <a:ea typeface="微软雅黑" panose="020B0503020204020204" charset="-122"/>
              </a:endParaRPr>
            </a:p>
          </p:txBody>
        </p:sp>
        <p:sp>
          <p:nvSpPr>
            <p:cNvPr id="17" name="TextBox 135"/>
            <p:cNvSpPr txBox="1">
              <a:spLocks noChangeArrowheads="1"/>
            </p:cNvSpPr>
            <p:nvPr/>
          </p:nvSpPr>
          <p:spPr bwMode="auto">
            <a:xfrm>
              <a:off x="1642498" y="1346841"/>
              <a:ext cx="2192526" cy="412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是否为国有企业及</a:t>
              </a:r>
              <a:endParaRPr lang="zh-CN" altLang="en-US" sz="1600" b="1" dirty="0">
                <a:solidFill>
                  <a:schemeClr val="accent1"/>
                </a:solidFill>
                <a:latin typeface="微软雅黑" panose="020B0503020204020204" charset="-122"/>
                <a:ea typeface="微软雅黑" panose="020B0503020204020204" charset="-122"/>
              </a:endParaRPr>
            </a:p>
            <a:p>
              <a:r>
                <a:rPr lang="zh-CN" altLang="en-US" sz="1600" b="1" dirty="0">
                  <a:solidFill>
                    <a:schemeClr val="accent1"/>
                  </a:solidFill>
                  <a:latin typeface="微软雅黑" panose="020B0503020204020204" charset="-122"/>
                  <a:ea typeface="微软雅黑" panose="020B0503020204020204" charset="-122"/>
                </a:rPr>
                <a:t>单位隶属关系</a:t>
              </a:r>
              <a:endParaRPr lang="zh-CN" altLang="en-US" sz="1600" b="1" dirty="0">
                <a:solidFill>
                  <a:schemeClr val="accent1"/>
                </a:solidFill>
                <a:latin typeface="微软雅黑" panose="020B0503020204020204" charset="-122"/>
                <a:ea typeface="微软雅黑" panose="020B0503020204020204" charset="-122"/>
              </a:endParaRPr>
            </a:p>
          </p:txBody>
        </p:sp>
      </p:grpSp>
      <p:graphicFrame>
        <p:nvGraphicFramePr>
          <p:cNvPr id="19" name="表格 18"/>
          <p:cNvGraphicFramePr>
            <a:graphicFrameLocks noGrp="1"/>
          </p:cNvGraphicFramePr>
          <p:nvPr/>
        </p:nvGraphicFramePr>
        <p:xfrm>
          <a:off x="5405121" y="1522445"/>
          <a:ext cx="5731192" cy="4140000"/>
        </p:xfrm>
        <a:graphic>
          <a:graphicData uri="http://schemas.openxmlformats.org/drawingml/2006/table">
            <a:tbl>
              <a:tblPr/>
              <a:tblGrid>
                <a:gridCol w="526346"/>
                <a:gridCol w="1579039"/>
                <a:gridCol w="3625807"/>
              </a:tblGrid>
              <a:tr h="432000">
                <a:tc>
                  <a:txBody>
                    <a:bodyPr/>
                    <a:lstStyle/>
                    <a:p>
                      <a:pPr marL="0" marR="0" lvl="0" indent="17780" algn="ctr" defTabSz="914400" rtl="0" eaLnBrk="1" fontAlgn="base" latinLnBrk="0" hangingPunct="1">
                        <a:lnSpc>
                          <a:spcPct val="125000"/>
                        </a:lnSpc>
                        <a:spcBef>
                          <a:spcPct val="0"/>
                        </a:spcBef>
                        <a:spcAft>
                          <a:spcPct val="0"/>
                        </a:spcAft>
                        <a:buClrTx/>
                        <a:buSzTx/>
                        <a:buFontTx/>
                        <a:buNone/>
                      </a:pPr>
                      <a:r>
                        <a:rPr kumimoji="0" lang="zh-CN" sz="1400" b="1" i="0" u="none" strike="noStrike" cap="none" normalizeH="0" baseline="0" dirty="0">
                          <a:ln>
                            <a:noFill/>
                          </a:ln>
                          <a:solidFill>
                            <a:schemeClr val="tx1">
                              <a:lumMod val="85000"/>
                              <a:lumOff val="15000"/>
                            </a:schemeClr>
                          </a:solidFill>
                          <a:effectLst/>
                          <a:latin typeface="+mn-ea"/>
                          <a:ea typeface="+mn-ea"/>
                          <a:cs typeface="Times New Roman" panose="02020603050405020304" pitchFamily="18" charset="0"/>
                        </a:rPr>
                        <a:t>代码</a:t>
                      </a:r>
                      <a:endParaRPr kumimoji="0" lang="zh-CN" sz="1400" b="1" i="0" u="none" strike="noStrike" cap="none" normalizeH="0" baseline="0" dirty="0">
                        <a:ln>
                          <a:noFill/>
                        </a:ln>
                        <a:solidFill>
                          <a:schemeClr val="tx1">
                            <a:lumMod val="85000"/>
                            <a:lumOff val="15000"/>
                          </a:schemeClr>
                        </a:solidFill>
                        <a:effectLst/>
                        <a:latin typeface="+mn-ea"/>
                        <a:ea typeface="+mn-ea"/>
                        <a:cs typeface="Times New Roman" panose="02020603050405020304" pitchFamily="18" charset="0"/>
                      </a:endParaRPr>
                    </a:p>
                  </a:txBody>
                  <a:tcPr marL="51432" marR="51432" marT="0" marB="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pPr>
                      <a:r>
                        <a:rPr kumimoji="0" lang="zh-CN" sz="1400" b="1" i="0" u="none" strike="noStrike" cap="none" normalizeH="0" baseline="0" dirty="0">
                          <a:ln>
                            <a:noFill/>
                          </a:ln>
                          <a:solidFill>
                            <a:schemeClr val="tx1">
                              <a:lumMod val="85000"/>
                              <a:lumOff val="15000"/>
                            </a:schemeClr>
                          </a:solidFill>
                          <a:effectLst/>
                          <a:latin typeface="+mn-ea"/>
                          <a:ea typeface="+mn-ea"/>
                          <a:cs typeface="Times New Roman" panose="02020603050405020304" pitchFamily="18" charset="0"/>
                        </a:rPr>
                        <a:t>隶属关系名称</a:t>
                      </a:r>
                      <a:endParaRPr kumimoji="0" lang="zh-CN" sz="1400" b="1" i="0" u="none" strike="noStrike" cap="none" normalizeH="0" baseline="0" dirty="0">
                        <a:ln>
                          <a:noFill/>
                        </a:ln>
                        <a:solidFill>
                          <a:schemeClr val="tx1">
                            <a:lumMod val="85000"/>
                            <a:lumOff val="15000"/>
                          </a:schemeClr>
                        </a:solidFill>
                        <a:effectLst/>
                        <a:latin typeface="+mn-ea"/>
                        <a:ea typeface="+mn-ea"/>
                        <a:cs typeface="Times New Roman" panose="02020603050405020304" pitchFamily="18" charset="0"/>
                      </a:endParaRPr>
                    </a:p>
                  </a:txBody>
                  <a:tcPr marL="51432" marR="51432" marT="0" marB="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9525" algn="ctr" defTabSz="914400" rtl="0" eaLnBrk="1" fontAlgn="base" latinLnBrk="0" hangingPunct="1">
                        <a:lnSpc>
                          <a:spcPct val="125000"/>
                        </a:lnSpc>
                        <a:spcBef>
                          <a:spcPct val="0"/>
                        </a:spcBef>
                        <a:spcAft>
                          <a:spcPct val="0"/>
                        </a:spcAft>
                        <a:buClrTx/>
                        <a:buSzTx/>
                        <a:buFontTx/>
                        <a:buNone/>
                      </a:pPr>
                      <a:r>
                        <a:rPr kumimoji="0" lang="zh-CN" sz="1400" b="1" i="0" u="none" strike="noStrike" cap="none" normalizeH="0" baseline="0" dirty="0">
                          <a:ln>
                            <a:noFill/>
                          </a:ln>
                          <a:solidFill>
                            <a:schemeClr val="tx1">
                              <a:lumMod val="85000"/>
                              <a:lumOff val="15000"/>
                            </a:schemeClr>
                          </a:solidFill>
                          <a:effectLst/>
                          <a:latin typeface="+mn-ea"/>
                          <a:ea typeface="+mn-ea"/>
                          <a:cs typeface="Times New Roman" panose="02020603050405020304" pitchFamily="18" charset="0"/>
                        </a:rPr>
                        <a:t>说明</a:t>
                      </a:r>
                      <a:endParaRPr kumimoji="0" lang="zh-CN" sz="1400" b="1" i="0" u="none" strike="noStrike" cap="none" normalizeH="0" baseline="0" dirty="0">
                        <a:ln>
                          <a:noFill/>
                        </a:ln>
                        <a:solidFill>
                          <a:schemeClr val="tx1">
                            <a:lumMod val="85000"/>
                            <a:lumOff val="15000"/>
                          </a:schemeClr>
                        </a:solidFill>
                        <a:effectLst/>
                        <a:latin typeface="+mn-ea"/>
                        <a:ea typeface="+mn-ea"/>
                        <a:cs typeface="Times New Roman" panose="02020603050405020304" pitchFamily="18" charset="0"/>
                      </a:endParaRPr>
                    </a:p>
                  </a:txBody>
                  <a:tcPr marL="51432" marR="51432" marT="0" marB="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r h="900000">
                <a:tc>
                  <a:txBody>
                    <a:bodyPr/>
                    <a:lstStyle/>
                    <a:p>
                      <a:pPr marL="0" marR="0" lvl="0" indent="17780" algn="ctr" defTabSz="914400" rtl="0" eaLnBrk="1" fontAlgn="base" latinLnBrk="0" hangingPunct="1">
                        <a:lnSpc>
                          <a:spcPct val="125000"/>
                        </a:lnSpc>
                        <a:spcBef>
                          <a:spcPct val="0"/>
                        </a:spcBef>
                        <a:spcAft>
                          <a:spcPct val="0"/>
                        </a:spcAft>
                        <a:buClrTx/>
                        <a:buSzTx/>
                        <a:buFontTx/>
                        <a:buNone/>
                      </a:pPr>
                      <a:r>
                        <a:rPr kumimoji="0" lang="en-US" altLang="zh-CN" sz="1400" b="0" i="0" u="none" strike="noStrike" cap="none" normalizeH="0" baseline="0" dirty="0">
                          <a:ln>
                            <a:noFill/>
                          </a:ln>
                          <a:solidFill>
                            <a:schemeClr val="tx1">
                              <a:lumMod val="85000"/>
                              <a:lumOff val="15000"/>
                            </a:schemeClr>
                          </a:solidFill>
                          <a:effectLst/>
                          <a:latin typeface="+mn-ea"/>
                          <a:ea typeface="+mn-ea"/>
                          <a:cs typeface="Times New Roman" panose="02020603050405020304" pitchFamily="18" charset="0"/>
                        </a:rPr>
                        <a:t>10</a:t>
                      </a:r>
                      <a:endParaRPr kumimoji="0" lang="zh-CN" altLang="zh-CN" sz="1400" b="0" i="0" u="none" strike="noStrike" cap="none" normalizeH="0" baseline="0" dirty="0">
                        <a:ln>
                          <a:noFill/>
                        </a:ln>
                        <a:solidFill>
                          <a:schemeClr val="tx1">
                            <a:lumMod val="85000"/>
                            <a:lumOff val="15000"/>
                          </a:schemeClr>
                        </a:solidFill>
                        <a:effectLst/>
                        <a:latin typeface="+mn-ea"/>
                        <a:ea typeface="+mn-ea"/>
                        <a:cs typeface="Times New Roman" panose="02020603050405020304" pitchFamily="18" charset="0"/>
                      </a:endParaRPr>
                    </a:p>
                  </a:txBody>
                  <a:tcPr marL="51432" marR="51432" marT="0" marB="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pPr>
                      <a:r>
                        <a:rPr kumimoji="0" lang="zh-CN" sz="1400" b="0" i="0" u="none" strike="noStrike" cap="none" normalizeH="0" baseline="0" dirty="0">
                          <a:ln>
                            <a:noFill/>
                          </a:ln>
                          <a:solidFill>
                            <a:schemeClr val="tx1">
                              <a:lumMod val="85000"/>
                              <a:lumOff val="15000"/>
                            </a:schemeClr>
                          </a:solidFill>
                          <a:effectLst/>
                          <a:latin typeface="+mn-ea"/>
                          <a:ea typeface="+mn-ea"/>
                          <a:cs typeface="Times New Roman" panose="02020603050405020304" pitchFamily="18" charset="0"/>
                        </a:rPr>
                        <a:t>中央</a:t>
                      </a:r>
                      <a:endParaRPr kumimoji="0" lang="zh-CN" sz="1400" b="0" i="0" u="none" strike="noStrike" cap="none" normalizeH="0" baseline="0" dirty="0">
                        <a:ln>
                          <a:noFill/>
                        </a:ln>
                        <a:solidFill>
                          <a:schemeClr val="tx1">
                            <a:lumMod val="85000"/>
                            <a:lumOff val="15000"/>
                          </a:schemeClr>
                        </a:solidFill>
                        <a:effectLst/>
                        <a:latin typeface="+mn-ea"/>
                        <a:ea typeface="+mn-ea"/>
                        <a:cs typeface="Times New Roman" panose="02020603050405020304" pitchFamily="18" charset="0"/>
                      </a:endParaRPr>
                    </a:p>
                  </a:txBody>
                  <a:tcPr marL="51432" marR="51432" marT="0" marB="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25000"/>
                        </a:lnSpc>
                        <a:spcBef>
                          <a:spcPct val="0"/>
                        </a:spcBef>
                        <a:spcAft>
                          <a:spcPct val="0"/>
                        </a:spcAft>
                        <a:buClrTx/>
                        <a:buSzTx/>
                        <a:buFontTx/>
                        <a:buNone/>
                      </a:pPr>
                      <a:r>
                        <a:rPr kumimoji="0" lang="zh-CN" altLang="en-US" sz="1400" b="0" i="0" u="none" strike="noStrike" cap="none" normalizeH="0" baseline="0" dirty="0">
                          <a:ln>
                            <a:noFill/>
                          </a:ln>
                          <a:solidFill>
                            <a:schemeClr val="tx1">
                              <a:lumMod val="85000"/>
                              <a:lumOff val="15000"/>
                            </a:schemeClr>
                          </a:solidFill>
                          <a:effectLst/>
                          <a:latin typeface="+mn-ea"/>
                          <a:ea typeface="+mn-ea"/>
                          <a:cs typeface="Times New Roman" panose="02020603050405020304" pitchFamily="18" charset="0"/>
                        </a:rPr>
                        <a:t>包括全国人大常委会，中共中央，国务院各部委及其所属机构、国务院各直属机构、办事机构及其所属机构</a:t>
                      </a:r>
                      <a:endParaRPr kumimoji="0" lang="zh-CN" altLang="en-US" sz="1400" b="0" i="0" u="none" strike="noStrike" cap="none" normalizeH="0" baseline="0" dirty="0">
                        <a:ln>
                          <a:noFill/>
                        </a:ln>
                        <a:solidFill>
                          <a:schemeClr val="tx1">
                            <a:lumMod val="85000"/>
                            <a:lumOff val="15000"/>
                          </a:schemeClr>
                        </a:solidFill>
                        <a:effectLst/>
                        <a:latin typeface="+mn-ea"/>
                        <a:ea typeface="+mn-ea"/>
                        <a:cs typeface="Times New Roman" panose="02020603050405020304" pitchFamily="18" charset="0"/>
                      </a:endParaRPr>
                    </a:p>
                  </a:txBody>
                  <a:tcPr marL="51432" marR="51432" marT="0" marB="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r h="432000">
                <a:tc>
                  <a:txBody>
                    <a:bodyPr/>
                    <a:lstStyle/>
                    <a:p>
                      <a:pPr marL="0" marR="0" lvl="0" indent="17780" algn="ctr" defTabSz="914400" rtl="0" eaLnBrk="1" fontAlgn="base" latinLnBrk="0" hangingPunct="1">
                        <a:lnSpc>
                          <a:spcPct val="125000"/>
                        </a:lnSpc>
                        <a:spcBef>
                          <a:spcPct val="0"/>
                        </a:spcBef>
                        <a:spcAft>
                          <a:spcPct val="0"/>
                        </a:spcAft>
                        <a:buClrTx/>
                        <a:buSzTx/>
                        <a:buFontTx/>
                        <a:buNone/>
                      </a:pPr>
                      <a:r>
                        <a:rPr kumimoji="0" lang="en-US" altLang="zh-CN" sz="1400" b="0" i="0" u="none" strike="noStrike" cap="none" normalizeH="0" baseline="0">
                          <a:ln>
                            <a:noFill/>
                          </a:ln>
                          <a:solidFill>
                            <a:schemeClr val="tx1">
                              <a:lumMod val="85000"/>
                              <a:lumOff val="15000"/>
                            </a:schemeClr>
                          </a:solidFill>
                          <a:effectLst/>
                          <a:latin typeface="+mn-ea"/>
                          <a:ea typeface="+mn-ea"/>
                          <a:cs typeface="Times New Roman" panose="02020603050405020304" pitchFamily="18" charset="0"/>
                        </a:rPr>
                        <a:t>20</a:t>
                      </a:r>
                      <a:endParaRPr kumimoji="0" lang="zh-CN" altLang="zh-CN" sz="1400" b="0" i="0" u="none" strike="noStrike" cap="none" normalizeH="0" baseline="0">
                        <a:ln>
                          <a:noFill/>
                        </a:ln>
                        <a:solidFill>
                          <a:schemeClr val="tx1">
                            <a:lumMod val="85000"/>
                            <a:lumOff val="15000"/>
                          </a:schemeClr>
                        </a:solidFill>
                        <a:effectLst/>
                        <a:latin typeface="+mn-ea"/>
                        <a:ea typeface="+mn-ea"/>
                        <a:cs typeface="Times New Roman" panose="02020603050405020304" pitchFamily="18" charset="0"/>
                      </a:endParaRPr>
                    </a:p>
                  </a:txBody>
                  <a:tcPr marL="51432" marR="51432" marT="0" marB="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pPr>
                      <a:r>
                        <a:rPr kumimoji="0" lang="zh-CN" sz="1400" b="0" i="0" u="none" strike="noStrike" cap="none" normalizeH="0" baseline="0" dirty="0">
                          <a:ln>
                            <a:noFill/>
                          </a:ln>
                          <a:solidFill>
                            <a:schemeClr val="tx1">
                              <a:lumMod val="85000"/>
                              <a:lumOff val="15000"/>
                            </a:schemeClr>
                          </a:solidFill>
                          <a:effectLst/>
                          <a:latin typeface="+mn-ea"/>
                          <a:ea typeface="+mn-ea"/>
                          <a:cs typeface="Times New Roman" panose="02020603050405020304" pitchFamily="18" charset="0"/>
                        </a:rPr>
                        <a:t>省</a:t>
                      </a:r>
                      <a:endParaRPr kumimoji="0" lang="zh-CN" sz="1400" b="0" i="0" u="none" strike="noStrike" cap="none" normalizeH="0" baseline="0" dirty="0">
                        <a:ln>
                          <a:noFill/>
                        </a:ln>
                        <a:solidFill>
                          <a:schemeClr val="tx1">
                            <a:lumMod val="85000"/>
                            <a:lumOff val="15000"/>
                          </a:schemeClr>
                        </a:solidFill>
                        <a:effectLst/>
                        <a:latin typeface="+mn-ea"/>
                        <a:ea typeface="+mn-ea"/>
                        <a:cs typeface="Times New Roman" panose="02020603050405020304" pitchFamily="18" charset="0"/>
                      </a:endParaRPr>
                    </a:p>
                  </a:txBody>
                  <a:tcPr marL="51432" marR="51432" marT="0" marB="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25000"/>
                        </a:lnSpc>
                        <a:spcBef>
                          <a:spcPct val="0"/>
                        </a:spcBef>
                        <a:spcAft>
                          <a:spcPct val="0"/>
                        </a:spcAft>
                        <a:buClrTx/>
                        <a:buSzTx/>
                        <a:buFontTx/>
                        <a:buNone/>
                      </a:pPr>
                      <a:r>
                        <a:rPr kumimoji="0" lang="zh-CN" sz="1400" b="0" i="0" u="none" strike="noStrike" kern="1200" cap="none" normalizeH="0" baseline="0" dirty="0">
                          <a:ln>
                            <a:noFill/>
                          </a:ln>
                          <a:solidFill>
                            <a:schemeClr val="tx1">
                              <a:lumMod val="85000"/>
                              <a:lumOff val="15000"/>
                            </a:schemeClr>
                          </a:solidFill>
                          <a:effectLst/>
                          <a:latin typeface="+mn-ea"/>
                          <a:ea typeface="+mn-ea"/>
                          <a:cs typeface="Times New Roman" panose="02020603050405020304" pitchFamily="18" charset="0"/>
                        </a:rPr>
                        <a:t>包括自治区、直辖市</a:t>
                      </a:r>
                      <a:endParaRPr kumimoji="0" lang="zh-CN" sz="1400" b="0" i="0" u="none" strike="noStrike" kern="1200" cap="none" normalizeH="0" baseline="0" dirty="0">
                        <a:ln>
                          <a:noFill/>
                        </a:ln>
                        <a:solidFill>
                          <a:schemeClr val="tx1">
                            <a:lumMod val="85000"/>
                            <a:lumOff val="15000"/>
                          </a:schemeClr>
                        </a:solidFill>
                        <a:effectLst/>
                        <a:latin typeface="+mn-ea"/>
                        <a:ea typeface="+mn-ea"/>
                        <a:cs typeface="Times New Roman" panose="02020603050405020304" pitchFamily="18" charset="0"/>
                      </a:endParaRPr>
                    </a:p>
                  </a:txBody>
                  <a:tcPr marL="51432" marR="51432" marT="0" marB="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r h="432000">
                <a:tc>
                  <a:txBody>
                    <a:bodyPr/>
                    <a:lstStyle/>
                    <a:p>
                      <a:pPr marL="0" marR="0" lvl="0" indent="17780" algn="ctr" defTabSz="914400" rtl="0" eaLnBrk="1" fontAlgn="base" latinLnBrk="0" hangingPunct="1">
                        <a:lnSpc>
                          <a:spcPct val="125000"/>
                        </a:lnSpc>
                        <a:spcBef>
                          <a:spcPct val="0"/>
                        </a:spcBef>
                        <a:spcAft>
                          <a:spcPct val="0"/>
                        </a:spcAft>
                        <a:buClrTx/>
                        <a:buSzTx/>
                        <a:buFontTx/>
                        <a:buNone/>
                      </a:pPr>
                      <a:r>
                        <a:rPr kumimoji="0" lang="en-US" altLang="zh-CN" sz="1400" b="0" i="0" u="none" strike="noStrike" cap="none" normalizeH="0" baseline="0">
                          <a:ln>
                            <a:noFill/>
                          </a:ln>
                          <a:solidFill>
                            <a:schemeClr val="tx1">
                              <a:lumMod val="85000"/>
                              <a:lumOff val="15000"/>
                            </a:schemeClr>
                          </a:solidFill>
                          <a:effectLst/>
                          <a:latin typeface="+mn-ea"/>
                          <a:ea typeface="+mn-ea"/>
                          <a:cs typeface="Times New Roman" panose="02020603050405020304" pitchFamily="18" charset="0"/>
                        </a:rPr>
                        <a:t>40</a:t>
                      </a:r>
                      <a:endParaRPr kumimoji="0" lang="zh-CN" altLang="zh-CN" sz="1400" b="0" i="0" u="none" strike="noStrike" cap="none" normalizeH="0" baseline="0">
                        <a:ln>
                          <a:noFill/>
                        </a:ln>
                        <a:solidFill>
                          <a:schemeClr val="tx1">
                            <a:lumMod val="85000"/>
                            <a:lumOff val="15000"/>
                          </a:schemeClr>
                        </a:solidFill>
                        <a:effectLst/>
                        <a:latin typeface="+mn-ea"/>
                        <a:ea typeface="+mn-ea"/>
                        <a:cs typeface="Times New Roman" panose="02020603050405020304" pitchFamily="18" charset="0"/>
                      </a:endParaRPr>
                    </a:p>
                  </a:txBody>
                  <a:tcPr marL="51432" marR="51432" marT="0" marB="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pPr>
                      <a:r>
                        <a:rPr kumimoji="0" lang="zh-CN" sz="1400" b="0" i="0" u="none" strike="noStrike" cap="none" normalizeH="0" baseline="0" dirty="0">
                          <a:ln>
                            <a:noFill/>
                          </a:ln>
                          <a:solidFill>
                            <a:schemeClr val="tx1">
                              <a:lumMod val="85000"/>
                              <a:lumOff val="15000"/>
                            </a:schemeClr>
                          </a:solidFill>
                          <a:effectLst/>
                          <a:latin typeface="+mn-ea"/>
                          <a:ea typeface="+mn-ea"/>
                          <a:cs typeface="Times New Roman" panose="02020603050405020304" pitchFamily="18" charset="0"/>
                        </a:rPr>
                        <a:t>市、地区</a:t>
                      </a:r>
                      <a:endParaRPr kumimoji="0" lang="zh-CN" sz="1400" b="0" i="0" u="none" strike="noStrike" cap="none" normalizeH="0" baseline="0" dirty="0">
                        <a:ln>
                          <a:noFill/>
                        </a:ln>
                        <a:solidFill>
                          <a:schemeClr val="tx1">
                            <a:lumMod val="85000"/>
                            <a:lumOff val="15000"/>
                          </a:schemeClr>
                        </a:solidFill>
                        <a:effectLst/>
                        <a:latin typeface="+mn-ea"/>
                        <a:ea typeface="+mn-ea"/>
                        <a:cs typeface="Times New Roman" panose="02020603050405020304" pitchFamily="18" charset="0"/>
                      </a:endParaRPr>
                    </a:p>
                  </a:txBody>
                  <a:tcPr marL="51432" marR="51432" marT="0" marB="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25000"/>
                        </a:lnSpc>
                        <a:spcBef>
                          <a:spcPct val="0"/>
                        </a:spcBef>
                        <a:spcAft>
                          <a:spcPct val="0"/>
                        </a:spcAft>
                        <a:buClrTx/>
                        <a:buSzTx/>
                        <a:buFontTx/>
                        <a:buNone/>
                      </a:pPr>
                      <a:r>
                        <a:rPr kumimoji="0" lang="zh-CN" sz="1400" b="0" i="0" u="none" strike="noStrike" kern="1200" cap="none" normalizeH="0" baseline="0" dirty="0">
                          <a:ln>
                            <a:noFill/>
                          </a:ln>
                          <a:solidFill>
                            <a:schemeClr val="tx1">
                              <a:lumMod val="85000"/>
                              <a:lumOff val="15000"/>
                            </a:schemeClr>
                          </a:solidFill>
                          <a:effectLst/>
                          <a:latin typeface="+mn-ea"/>
                          <a:ea typeface="+mn-ea"/>
                          <a:cs typeface="Times New Roman" panose="02020603050405020304" pitchFamily="18" charset="0"/>
                        </a:rPr>
                        <a:t>包括自治州、盟、省辖市、直辖市辖区</a:t>
                      </a:r>
                      <a:r>
                        <a:rPr kumimoji="0" lang="en-US" altLang="zh-CN" sz="1400" b="0" i="0" u="none" strike="noStrike" kern="1200" cap="none" normalizeH="0" baseline="0" dirty="0">
                          <a:ln>
                            <a:noFill/>
                          </a:ln>
                          <a:solidFill>
                            <a:schemeClr val="tx1">
                              <a:lumMod val="85000"/>
                              <a:lumOff val="15000"/>
                            </a:schemeClr>
                          </a:solidFill>
                          <a:effectLst/>
                          <a:latin typeface="+mn-ea"/>
                          <a:ea typeface="+mn-ea"/>
                          <a:cs typeface="Times New Roman" panose="02020603050405020304" pitchFamily="18" charset="0"/>
                        </a:rPr>
                        <a:t>(</a:t>
                      </a:r>
                      <a:r>
                        <a:rPr kumimoji="0" lang="zh-CN" sz="1400" b="0" i="0" u="none" strike="noStrike" kern="1200" cap="none" normalizeH="0" baseline="0" dirty="0">
                          <a:ln>
                            <a:noFill/>
                          </a:ln>
                          <a:solidFill>
                            <a:schemeClr val="tx1">
                              <a:lumMod val="85000"/>
                              <a:lumOff val="15000"/>
                            </a:schemeClr>
                          </a:solidFill>
                          <a:effectLst/>
                          <a:latin typeface="+mn-ea"/>
                          <a:ea typeface="+mn-ea"/>
                          <a:cs typeface="Times New Roman" panose="02020603050405020304" pitchFamily="18" charset="0"/>
                        </a:rPr>
                        <a:t>县</a:t>
                      </a:r>
                      <a:r>
                        <a:rPr kumimoji="0" lang="en-US" altLang="zh-CN" sz="1400" b="0" i="0" u="none" strike="noStrike" kern="1200" cap="none" normalizeH="0" baseline="0" dirty="0">
                          <a:ln>
                            <a:noFill/>
                          </a:ln>
                          <a:solidFill>
                            <a:schemeClr val="tx1">
                              <a:lumMod val="85000"/>
                              <a:lumOff val="15000"/>
                            </a:schemeClr>
                          </a:solidFill>
                          <a:effectLst/>
                          <a:latin typeface="+mn-ea"/>
                          <a:ea typeface="+mn-ea"/>
                          <a:cs typeface="Times New Roman" panose="02020603050405020304" pitchFamily="18" charset="0"/>
                        </a:rPr>
                        <a:t>)</a:t>
                      </a:r>
                      <a:endParaRPr kumimoji="0" lang="zh-CN" altLang="zh-CN" sz="1400" b="0" i="0" u="none" strike="noStrike" kern="1200" cap="none" normalizeH="0" baseline="0" dirty="0">
                        <a:ln>
                          <a:noFill/>
                        </a:ln>
                        <a:solidFill>
                          <a:schemeClr val="tx1">
                            <a:lumMod val="85000"/>
                            <a:lumOff val="15000"/>
                          </a:schemeClr>
                        </a:solidFill>
                        <a:effectLst/>
                        <a:latin typeface="+mn-ea"/>
                        <a:ea typeface="+mn-ea"/>
                        <a:cs typeface="Times New Roman" panose="02020603050405020304" pitchFamily="18" charset="0"/>
                      </a:endParaRPr>
                    </a:p>
                  </a:txBody>
                  <a:tcPr marL="51432" marR="51432" marT="0" marB="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r h="648000">
                <a:tc>
                  <a:txBody>
                    <a:bodyPr/>
                    <a:lstStyle/>
                    <a:p>
                      <a:pPr marL="0" marR="0" lvl="0" indent="17780" algn="ctr" defTabSz="914400" rtl="0" eaLnBrk="1" fontAlgn="base" latinLnBrk="0" hangingPunct="1">
                        <a:lnSpc>
                          <a:spcPct val="125000"/>
                        </a:lnSpc>
                        <a:spcBef>
                          <a:spcPct val="0"/>
                        </a:spcBef>
                        <a:spcAft>
                          <a:spcPct val="0"/>
                        </a:spcAft>
                        <a:buClrTx/>
                        <a:buSzTx/>
                        <a:buFontTx/>
                        <a:buNone/>
                      </a:pPr>
                      <a:r>
                        <a:rPr kumimoji="0" lang="en-US" altLang="zh-CN" sz="1400" b="0" i="0" u="none" strike="noStrike" cap="none" normalizeH="0" baseline="0">
                          <a:ln>
                            <a:noFill/>
                          </a:ln>
                          <a:solidFill>
                            <a:schemeClr val="tx1">
                              <a:lumMod val="85000"/>
                              <a:lumOff val="15000"/>
                            </a:schemeClr>
                          </a:solidFill>
                          <a:effectLst/>
                          <a:latin typeface="+mn-ea"/>
                          <a:ea typeface="+mn-ea"/>
                          <a:cs typeface="Times New Roman" panose="02020603050405020304" pitchFamily="18" charset="0"/>
                        </a:rPr>
                        <a:t>50</a:t>
                      </a:r>
                      <a:endParaRPr kumimoji="0" lang="zh-CN" altLang="zh-CN" sz="1400" b="0" i="0" u="none" strike="noStrike" cap="none" normalizeH="0" baseline="0">
                        <a:ln>
                          <a:noFill/>
                        </a:ln>
                        <a:solidFill>
                          <a:schemeClr val="tx1">
                            <a:lumMod val="85000"/>
                            <a:lumOff val="15000"/>
                          </a:schemeClr>
                        </a:solidFill>
                        <a:effectLst/>
                        <a:latin typeface="+mn-ea"/>
                        <a:ea typeface="+mn-ea"/>
                        <a:cs typeface="Times New Roman" panose="02020603050405020304" pitchFamily="18" charset="0"/>
                      </a:endParaRPr>
                    </a:p>
                  </a:txBody>
                  <a:tcPr marL="51432" marR="51432" marT="0" marB="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pPr>
                      <a:r>
                        <a:rPr kumimoji="0" lang="zh-CN" sz="1400" b="0" i="0" u="none" strike="noStrike" cap="none" normalizeH="0" baseline="0" dirty="0">
                          <a:ln>
                            <a:noFill/>
                          </a:ln>
                          <a:solidFill>
                            <a:schemeClr val="tx1">
                              <a:lumMod val="85000"/>
                              <a:lumOff val="15000"/>
                            </a:schemeClr>
                          </a:solidFill>
                          <a:effectLst/>
                          <a:latin typeface="+mn-ea"/>
                          <a:ea typeface="+mn-ea"/>
                          <a:cs typeface="Times New Roman" panose="02020603050405020304" pitchFamily="18" charset="0"/>
                        </a:rPr>
                        <a:t>县</a:t>
                      </a:r>
                      <a:endParaRPr kumimoji="0" lang="zh-CN" sz="1400" b="0" i="0" u="none" strike="noStrike" cap="none" normalizeH="0" baseline="0" dirty="0">
                        <a:ln>
                          <a:noFill/>
                        </a:ln>
                        <a:solidFill>
                          <a:schemeClr val="tx1">
                            <a:lumMod val="85000"/>
                            <a:lumOff val="15000"/>
                          </a:schemeClr>
                        </a:solidFill>
                        <a:effectLst/>
                        <a:latin typeface="+mn-ea"/>
                        <a:ea typeface="+mn-ea"/>
                        <a:cs typeface="Times New Roman" panose="02020603050405020304" pitchFamily="18" charset="0"/>
                      </a:endParaRPr>
                    </a:p>
                  </a:txBody>
                  <a:tcPr marL="51432" marR="51432" marT="0" marB="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25000"/>
                        </a:lnSpc>
                        <a:spcBef>
                          <a:spcPct val="0"/>
                        </a:spcBef>
                        <a:spcAft>
                          <a:spcPct val="0"/>
                        </a:spcAft>
                        <a:buClrTx/>
                        <a:buSzTx/>
                        <a:buFontTx/>
                        <a:buNone/>
                      </a:pPr>
                      <a:r>
                        <a:rPr kumimoji="0" lang="zh-CN" altLang="en-US" sz="1400" b="0" i="0" u="none" strike="noStrike" kern="1200" cap="none" normalizeH="0" baseline="0" dirty="0">
                          <a:ln>
                            <a:noFill/>
                          </a:ln>
                          <a:solidFill>
                            <a:schemeClr val="tx1">
                              <a:lumMod val="85000"/>
                              <a:lumOff val="15000"/>
                            </a:schemeClr>
                          </a:solidFill>
                          <a:effectLst/>
                          <a:latin typeface="+mn-ea"/>
                          <a:ea typeface="+mn-ea"/>
                          <a:cs typeface="Times New Roman" panose="02020603050405020304" pitchFamily="18" charset="0"/>
                        </a:rPr>
                        <a:t>包括地</a:t>
                      </a:r>
                      <a:r>
                        <a:rPr kumimoji="0" lang="en-US" altLang="zh-CN" sz="1400" b="0" i="0" u="none" strike="noStrike" kern="1200" cap="none" normalizeH="0" baseline="0" dirty="0">
                          <a:ln>
                            <a:noFill/>
                          </a:ln>
                          <a:solidFill>
                            <a:schemeClr val="tx1">
                              <a:lumMod val="85000"/>
                              <a:lumOff val="15000"/>
                            </a:schemeClr>
                          </a:solidFill>
                          <a:effectLst/>
                          <a:latin typeface="+mn-ea"/>
                          <a:ea typeface="+mn-ea"/>
                          <a:cs typeface="Times New Roman" panose="02020603050405020304" pitchFamily="18" charset="0"/>
                        </a:rPr>
                        <a:t>(</a:t>
                      </a:r>
                      <a:r>
                        <a:rPr kumimoji="0" lang="zh-CN" altLang="en-US" sz="1400" b="0" i="0" u="none" strike="noStrike" kern="1200" cap="none" normalizeH="0" baseline="0" dirty="0">
                          <a:ln>
                            <a:noFill/>
                          </a:ln>
                          <a:solidFill>
                            <a:schemeClr val="tx1">
                              <a:lumMod val="85000"/>
                              <a:lumOff val="15000"/>
                            </a:schemeClr>
                          </a:solidFill>
                          <a:effectLst/>
                          <a:latin typeface="+mn-ea"/>
                          <a:ea typeface="+mn-ea"/>
                          <a:cs typeface="Times New Roman" panose="02020603050405020304" pitchFamily="18" charset="0"/>
                        </a:rPr>
                        <a:t>州、盟</a:t>
                      </a:r>
                      <a:r>
                        <a:rPr kumimoji="0" lang="en-US" altLang="zh-CN" sz="1400" b="0" i="0" u="none" strike="noStrike" kern="1200" cap="none" normalizeH="0" baseline="0" dirty="0">
                          <a:ln>
                            <a:noFill/>
                          </a:ln>
                          <a:solidFill>
                            <a:schemeClr val="tx1">
                              <a:lumMod val="85000"/>
                              <a:lumOff val="15000"/>
                            </a:schemeClr>
                          </a:solidFill>
                          <a:effectLst/>
                          <a:latin typeface="+mn-ea"/>
                          <a:ea typeface="+mn-ea"/>
                          <a:cs typeface="Times New Roman" panose="02020603050405020304" pitchFamily="18" charset="0"/>
                        </a:rPr>
                        <a:t>)</a:t>
                      </a:r>
                      <a:r>
                        <a:rPr kumimoji="0" lang="zh-CN" altLang="en-US" sz="1400" b="0" i="0" u="none" strike="noStrike" kern="1200" cap="none" normalizeH="0" baseline="0" dirty="0">
                          <a:ln>
                            <a:noFill/>
                          </a:ln>
                          <a:solidFill>
                            <a:schemeClr val="tx1">
                              <a:lumMod val="85000"/>
                              <a:lumOff val="15000"/>
                            </a:schemeClr>
                          </a:solidFill>
                          <a:effectLst/>
                          <a:latin typeface="+mn-ea"/>
                          <a:ea typeface="+mn-ea"/>
                          <a:cs typeface="Times New Roman" panose="02020603050405020304" pitchFamily="18" charset="0"/>
                        </a:rPr>
                        <a:t>辖市、省辖市辖区、自治县</a:t>
                      </a:r>
                      <a:r>
                        <a:rPr kumimoji="0" lang="en-US" altLang="zh-CN" sz="1400" b="0" i="0" u="none" strike="noStrike" kern="1200" cap="none" normalizeH="0" baseline="0" dirty="0">
                          <a:ln>
                            <a:noFill/>
                          </a:ln>
                          <a:solidFill>
                            <a:schemeClr val="tx1">
                              <a:lumMod val="85000"/>
                              <a:lumOff val="15000"/>
                            </a:schemeClr>
                          </a:solidFill>
                          <a:effectLst/>
                          <a:latin typeface="+mn-ea"/>
                          <a:ea typeface="+mn-ea"/>
                          <a:cs typeface="Times New Roman" panose="02020603050405020304" pitchFamily="18" charset="0"/>
                        </a:rPr>
                        <a:t>(</a:t>
                      </a:r>
                      <a:r>
                        <a:rPr kumimoji="0" lang="zh-CN" altLang="en-US" sz="1400" b="0" i="0" u="none" strike="noStrike" kern="1200" cap="none" normalizeH="0" baseline="0" dirty="0">
                          <a:ln>
                            <a:noFill/>
                          </a:ln>
                          <a:solidFill>
                            <a:schemeClr val="tx1">
                              <a:lumMod val="85000"/>
                              <a:lumOff val="15000"/>
                            </a:schemeClr>
                          </a:solidFill>
                          <a:effectLst/>
                          <a:latin typeface="+mn-ea"/>
                          <a:ea typeface="+mn-ea"/>
                          <a:cs typeface="Times New Roman" panose="02020603050405020304" pitchFamily="18" charset="0"/>
                        </a:rPr>
                        <a:t>旗</a:t>
                      </a:r>
                      <a:r>
                        <a:rPr kumimoji="0" lang="en-US" altLang="zh-CN" sz="1400" b="0" i="0" u="none" strike="noStrike" kern="1200" cap="none" normalizeH="0" baseline="0" dirty="0">
                          <a:ln>
                            <a:noFill/>
                          </a:ln>
                          <a:solidFill>
                            <a:schemeClr val="tx1">
                              <a:lumMod val="85000"/>
                              <a:lumOff val="15000"/>
                            </a:schemeClr>
                          </a:solidFill>
                          <a:effectLst/>
                          <a:latin typeface="+mn-ea"/>
                          <a:ea typeface="+mn-ea"/>
                          <a:cs typeface="Times New Roman" panose="02020603050405020304" pitchFamily="18" charset="0"/>
                        </a:rPr>
                        <a:t>)</a:t>
                      </a:r>
                      <a:r>
                        <a:rPr kumimoji="0" lang="zh-CN" altLang="en-US" sz="1400" b="0" i="0" u="none" strike="noStrike" kern="1200" cap="none" normalizeH="0" baseline="0" dirty="0">
                          <a:ln>
                            <a:noFill/>
                          </a:ln>
                          <a:solidFill>
                            <a:schemeClr val="tx1">
                              <a:lumMod val="85000"/>
                              <a:lumOff val="15000"/>
                            </a:schemeClr>
                          </a:solidFill>
                          <a:effectLst/>
                          <a:latin typeface="+mn-ea"/>
                          <a:ea typeface="+mn-ea"/>
                          <a:cs typeface="Times New Roman" panose="02020603050405020304" pitchFamily="18" charset="0"/>
                        </a:rPr>
                        <a:t>、旗、县级市</a:t>
                      </a:r>
                      <a:endParaRPr kumimoji="0" lang="zh-CN" altLang="en-US" sz="1400" b="0" i="0" u="none" strike="noStrike" kern="1200" cap="none" normalizeH="0" baseline="0" dirty="0">
                        <a:ln>
                          <a:noFill/>
                        </a:ln>
                        <a:solidFill>
                          <a:schemeClr val="tx1">
                            <a:lumMod val="85000"/>
                            <a:lumOff val="15000"/>
                          </a:schemeClr>
                        </a:solidFill>
                        <a:effectLst/>
                        <a:latin typeface="+mn-ea"/>
                        <a:ea typeface="+mn-ea"/>
                        <a:cs typeface="Times New Roman" panose="02020603050405020304" pitchFamily="18" charset="0"/>
                      </a:endParaRPr>
                    </a:p>
                  </a:txBody>
                  <a:tcPr marL="51432" marR="51432" marT="0" marB="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r h="432000">
                <a:tc>
                  <a:txBody>
                    <a:bodyPr/>
                    <a:lstStyle/>
                    <a:p>
                      <a:pPr marL="0" marR="0" lvl="0" indent="17780" algn="ctr" defTabSz="914400" rtl="0" eaLnBrk="1" fontAlgn="base" latinLnBrk="0" hangingPunct="1">
                        <a:lnSpc>
                          <a:spcPct val="125000"/>
                        </a:lnSpc>
                        <a:spcBef>
                          <a:spcPct val="0"/>
                        </a:spcBef>
                        <a:spcAft>
                          <a:spcPct val="0"/>
                        </a:spcAft>
                        <a:buClrTx/>
                        <a:buSzTx/>
                        <a:buFontTx/>
                        <a:buNone/>
                      </a:pPr>
                      <a:r>
                        <a:rPr kumimoji="0" lang="en-US" altLang="zh-CN" sz="1400" b="0" i="0" u="none" strike="noStrike" cap="none" normalizeH="0" baseline="0">
                          <a:ln>
                            <a:noFill/>
                          </a:ln>
                          <a:solidFill>
                            <a:schemeClr val="tx1">
                              <a:lumMod val="85000"/>
                              <a:lumOff val="15000"/>
                            </a:schemeClr>
                          </a:solidFill>
                          <a:effectLst/>
                          <a:latin typeface="+mn-ea"/>
                          <a:ea typeface="+mn-ea"/>
                          <a:cs typeface="Times New Roman" panose="02020603050405020304" pitchFamily="18" charset="0"/>
                        </a:rPr>
                        <a:t>60</a:t>
                      </a:r>
                      <a:endParaRPr kumimoji="0" lang="zh-CN" altLang="zh-CN" sz="1400" b="0" i="0" u="none" strike="noStrike" cap="none" normalizeH="0" baseline="0">
                        <a:ln>
                          <a:noFill/>
                        </a:ln>
                        <a:solidFill>
                          <a:schemeClr val="tx1">
                            <a:lumMod val="85000"/>
                            <a:lumOff val="15000"/>
                          </a:schemeClr>
                        </a:solidFill>
                        <a:effectLst/>
                        <a:latin typeface="+mn-ea"/>
                        <a:ea typeface="+mn-ea"/>
                        <a:cs typeface="Times New Roman" panose="02020603050405020304" pitchFamily="18" charset="0"/>
                      </a:endParaRPr>
                    </a:p>
                  </a:txBody>
                  <a:tcPr marL="51432" marR="51432" marT="0" marB="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pPr>
                      <a:r>
                        <a:rPr kumimoji="0" lang="zh-CN" sz="1400" b="0" i="0" u="none" strike="noStrike" cap="none" normalizeH="0" baseline="0" dirty="0">
                          <a:ln>
                            <a:noFill/>
                          </a:ln>
                          <a:solidFill>
                            <a:schemeClr val="tx1">
                              <a:lumMod val="85000"/>
                              <a:lumOff val="15000"/>
                            </a:schemeClr>
                          </a:solidFill>
                          <a:effectLst/>
                          <a:latin typeface="+mn-ea"/>
                          <a:ea typeface="+mn-ea"/>
                          <a:cs typeface="Times New Roman" panose="02020603050405020304" pitchFamily="18" charset="0"/>
                        </a:rPr>
                        <a:t>街道、镇、乡</a:t>
                      </a:r>
                      <a:endParaRPr kumimoji="0" lang="zh-CN" sz="1400" b="0" i="0" u="none" strike="noStrike" cap="none" normalizeH="0" baseline="0" dirty="0">
                        <a:ln>
                          <a:noFill/>
                        </a:ln>
                        <a:solidFill>
                          <a:schemeClr val="tx1">
                            <a:lumMod val="85000"/>
                            <a:lumOff val="15000"/>
                          </a:schemeClr>
                        </a:solidFill>
                        <a:effectLst/>
                        <a:latin typeface="+mn-ea"/>
                        <a:ea typeface="+mn-ea"/>
                        <a:cs typeface="Times New Roman" panose="02020603050405020304" pitchFamily="18" charset="0"/>
                      </a:endParaRPr>
                    </a:p>
                  </a:txBody>
                  <a:tcPr marL="51432" marR="51432" marT="0" marB="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25000"/>
                        </a:lnSpc>
                        <a:spcBef>
                          <a:spcPct val="0"/>
                        </a:spcBef>
                        <a:spcAft>
                          <a:spcPct val="0"/>
                        </a:spcAft>
                        <a:buClrTx/>
                        <a:buSzTx/>
                        <a:buFontTx/>
                        <a:buNone/>
                      </a:pPr>
                      <a:endParaRPr kumimoji="0" lang="en-US" altLang="zh-CN" sz="1400" b="0" i="0" u="none" strike="noStrike" kern="1200" cap="none" normalizeH="0" baseline="0" dirty="0">
                        <a:ln>
                          <a:noFill/>
                        </a:ln>
                        <a:solidFill>
                          <a:schemeClr val="tx1">
                            <a:lumMod val="85000"/>
                            <a:lumOff val="15000"/>
                          </a:schemeClr>
                        </a:solidFill>
                        <a:effectLst/>
                        <a:latin typeface="+mn-ea"/>
                        <a:ea typeface="+mn-ea"/>
                        <a:cs typeface="Times New Roman" panose="02020603050405020304" pitchFamily="18" charset="0"/>
                      </a:endParaRPr>
                    </a:p>
                  </a:txBody>
                  <a:tcPr marL="51432" marR="51432" marT="0" marB="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r h="432000">
                <a:tc>
                  <a:txBody>
                    <a:bodyPr/>
                    <a:lstStyle/>
                    <a:p>
                      <a:pPr marL="0" marR="0" lvl="0" indent="17780" algn="ctr" defTabSz="914400" rtl="0" eaLnBrk="1" fontAlgn="base" latinLnBrk="0" hangingPunct="1">
                        <a:lnSpc>
                          <a:spcPct val="125000"/>
                        </a:lnSpc>
                        <a:spcBef>
                          <a:spcPct val="0"/>
                        </a:spcBef>
                        <a:spcAft>
                          <a:spcPct val="0"/>
                        </a:spcAft>
                        <a:buClrTx/>
                        <a:buSzTx/>
                        <a:buFontTx/>
                        <a:buNone/>
                      </a:pPr>
                      <a:r>
                        <a:rPr kumimoji="0" lang="en-US" altLang="zh-CN" sz="1400" b="0" i="0" u="none" strike="noStrike" cap="none" normalizeH="0" baseline="0">
                          <a:ln>
                            <a:noFill/>
                          </a:ln>
                          <a:solidFill>
                            <a:schemeClr val="tx1">
                              <a:lumMod val="85000"/>
                              <a:lumOff val="15000"/>
                            </a:schemeClr>
                          </a:solidFill>
                          <a:effectLst/>
                          <a:latin typeface="+mn-ea"/>
                          <a:ea typeface="+mn-ea"/>
                          <a:cs typeface="Times New Roman" panose="02020603050405020304" pitchFamily="18" charset="0"/>
                        </a:rPr>
                        <a:t>70</a:t>
                      </a:r>
                      <a:endParaRPr kumimoji="0" lang="zh-CN" altLang="zh-CN" sz="1400" b="0" i="0" u="none" strike="noStrike" cap="none" normalizeH="0" baseline="0">
                        <a:ln>
                          <a:noFill/>
                        </a:ln>
                        <a:solidFill>
                          <a:schemeClr val="tx1">
                            <a:lumMod val="85000"/>
                            <a:lumOff val="15000"/>
                          </a:schemeClr>
                        </a:solidFill>
                        <a:effectLst/>
                        <a:latin typeface="+mn-ea"/>
                        <a:ea typeface="+mn-ea"/>
                        <a:cs typeface="Times New Roman" panose="02020603050405020304" pitchFamily="18" charset="0"/>
                      </a:endParaRPr>
                    </a:p>
                  </a:txBody>
                  <a:tcPr marL="51432" marR="51432" marT="0" marB="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pPr>
                      <a:r>
                        <a:rPr kumimoji="0" lang="zh-CN" sz="1400" b="0" i="0" u="none" strike="noStrike" cap="none" normalizeH="0" baseline="0" dirty="0">
                          <a:ln>
                            <a:noFill/>
                          </a:ln>
                          <a:solidFill>
                            <a:schemeClr val="tx1">
                              <a:lumMod val="85000"/>
                              <a:lumOff val="15000"/>
                            </a:schemeClr>
                          </a:solidFill>
                          <a:effectLst/>
                          <a:latin typeface="+mn-ea"/>
                          <a:ea typeface="+mn-ea"/>
                          <a:cs typeface="Times New Roman" panose="02020603050405020304" pitchFamily="18" charset="0"/>
                        </a:rPr>
                        <a:t>居民、村民委员会</a:t>
                      </a:r>
                      <a:endParaRPr kumimoji="0" lang="zh-CN" sz="1400" b="0" i="0" u="none" strike="noStrike" cap="none" normalizeH="0" baseline="0" dirty="0">
                        <a:ln>
                          <a:noFill/>
                        </a:ln>
                        <a:solidFill>
                          <a:schemeClr val="tx1">
                            <a:lumMod val="85000"/>
                            <a:lumOff val="15000"/>
                          </a:schemeClr>
                        </a:solidFill>
                        <a:effectLst/>
                        <a:latin typeface="+mn-ea"/>
                        <a:ea typeface="+mn-ea"/>
                        <a:cs typeface="Times New Roman" panose="02020603050405020304" pitchFamily="18" charset="0"/>
                      </a:endParaRPr>
                    </a:p>
                  </a:txBody>
                  <a:tcPr marL="51432" marR="51432" marT="0" marB="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25000"/>
                        </a:lnSpc>
                        <a:spcBef>
                          <a:spcPct val="0"/>
                        </a:spcBef>
                        <a:spcAft>
                          <a:spcPct val="0"/>
                        </a:spcAft>
                        <a:buClrTx/>
                        <a:buSzTx/>
                        <a:buFontTx/>
                        <a:buNone/>
                      </a:pPr>
                      <a:endParaRPr kumimoji="0" lang="en-US" altLang="zh-CN" sz="1400" b="0" i="0" u="none" strike="noStrike" kern="1200" cap="none" normalizeH="0" baseline="0" dirty="0">
                        <a:ln>
                          <a:noFill/>
                        </a:ln>
                        <a:solidFill>
                          <a:schemeClr val="tx1">
                            <a:lumMod val="85000"/>
                            <a:lumOff val="15000"/>
                          </a:schemeClr>
                        </a:solidFill>
                        <a:effectLst/>
                        <a:latin typeface="+mn-ea"/>
                        <a:ea typeface="+mn-ea"/>
                        <a:cs typeface="Times New Roman" panose="02020603050405020304" pitchFamily="18" charset="0"/>
                      </a:endParaRPr>
                    </a:p>
                  </a:txBody>
                  <a:tcPr marL="51432" marR="51432" marT="0" marB="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r h="432000">
                <a:tc>
                  <a:txBody>
                    <a:bodyPr/>
                    <a:lstStyle/>
                    <a:p>
                      <a:pPr marL="0" marR="0" lvl="0" indent="17780" algn="ctr" defTabSz="914400" rtl="0" eaLnBrk="1" fontAlgn="base" latinLnBrk="0" hangingPunct="1">
                        <a:lnSpc>
                          <a:spcPct val="125000"/>
                        </a:lnSpc>
                        <a:spcBef>
                          <a:spcPct val="0"/>
                        </a:spcBef>
                        <a:spcAft>
                          <a:spcPct val="0"/>
                        </a:spcAft>
                        <a:buClrTx/>
                        <a:buSzTx/>
                        <a:buFontTx/>
                        <a:buNone/>
                      </a:pPr>
                      <a:r>
                        <a:rPr kumimoji="0" lang="en-US" altLang="zh-CN" sz="1400" b="0" i="0" u="none" strike="noStrike" cap="none" normalizeH="0" baseline="0">
                          <a:ln>
                            <a:noFill/>
                          </a:ln>
                          <a:solidFill>
                            <a:schemeClr val="tx1">
                              <a:lumMod val="85000"/>
                              <a:lumOff val="15000"/>
                            </a:schemeClr>
                          </a:solidFill>
                          <a:effectLst/>
                          <a:latin typeface="+mn-ea"/>
                          <a:ea typeface="+mn-ea"/>
                          <a:cs typeface="Times New Roman" panose="02020603050405020304" pitchFamily="18" charset="0"/>
                        </a:rPr>
                        <a:t>90</a:t>
                      </a:r>
                      <a:endParaRPr kumimoji="0" lang="zh-CN" altLang="zh-CN" sz="1400" b="0" i="0" u="none" strike="noStrike" cap="none" normalizeH="0" baseline="0">
                        <a:ln>
                          <a:noFill/>
                        </a:ln>
                        <a:solidFill>
                          <a:schemeClr val="tx1">
                            <a:lumMod val="85000"/>
                            <a:lumOff val="15000"/>
                          </a:schemeClr>
                        </a:solidFill>
                        <a:effectLst/>
                        <a:latin typeface="+mn-ea"/>
                        <a:ea typeface="+mn-ea"/>
                        <a:cs typeface="Times New Roman" panose="02020603050405020304" pitchFamily="18" charset="0"/>
                      </a:endParaRPr>
                    </a:p>
                  </a:txBody>
                  <a:tcPr marL="51432" marR="51432" marT="0" marB="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25000"/>
                        </a:lnSpc>
                        <a:spcBef>
                          <a:spcPct val="0"/>
                        </a:spcBef>
                        <a:spcAft>
                          <a:spcPct val="0"/>
                        </a:spcAft>
                        <a:buClrTx/>
                        <a:buSzTx/>
                        <a:buFontTx/>
                        <a:buNone/>
                      </a:pPr>
                      <a:r>
                        <a:rPr kumimoji="0" lang="zh-CN" sz="1400" b="0" i="0" u="none" strike="noStrike" cap="none" normalizeH="0" baseline="0" dirty="0">
                          <a:ln>
                            <a:noFill/>
                          </a:ln>
                          <a:solidFill>
                            <a:schemeClr val="tx1">
                              <a:lumMod val="85000"/>
                              <a:lumOff val="15000"/>
                            </a:schemeClr>
                          </a:solidFill>
                          <a:effectLst/>
                          <a:latin typeface="+mn-ea"/>
                          <a:ea typeface="+mn-ea"/>
                          <a:cs typeface="Times New Roman" panose="02020603050405020304" pitchFamily="18" charset="0"/>
                        </a:rPr>
                        <a:t>其他</a:t>
                      </a:r>
                      <a:r>
                        <a:rPr kumimoji="0" lang="zh-CN" altLang="en-US" sz="1400" b="0" i="0" u="none" strike="noStrike" cap="none" normalizeH="0" baseline="0" dirty="0">
                          <a:ln>
                            <a:noFill/>
                          </a:ln>
                          <a:solidFill>
                            <a:schemeClr val="tx1">
                              <a:lumMod val="85000"/>
                              <a:lumOff val="15000"/>
                            </a:schemeClr>
                          </a:solidFill>
                          <a:effectLst/>
                          <a:latin typeface="+mn-ea"/>
                          <a:ea typeface="+mn-ea"/>
                          <a:cs typeface="Times New Roman" panose="02020603050405020304" pitchFamily="18" charset="0"/>
                        </a:rPr>
                        <a:t>（国有企业）</a:t>
                      </a:r>
                      <a:endParaRPr kumimoji="0" lang="zh-CN" altLang="en-US" sz="1400" b="0" i="0" u="none" strike="noStrike" cap="none" normalizeH="0" baseline="0" dirty="0">
                        <a:ln>
                          <a:noFill/>
                        </a:ln>
                        <a:solidFill>
                          <a:schemeClr val="tx1">
                            <a:lumMod val="85000"/>
                            <a:lumOff val="15000"/>
                          </a:schemeClr>
                        </a:solidFill>
                        <a:effectLst/>
                        <a:latin typeface="+mn-ea"/>
                        <a:ea typeface="+mn-ea"/>
                        <a:cs typeface="Times New Roman" panose="02020603050405020304" pitchFamily="18" charset="0"/>
                      </a:endParaRPr>
                    </a:p>
                  </a:txBody>
                  <a:tcPr marL="51432" marR="51432" marT="0" marB="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9525" algn="just" defTabSz="914400" rtl="0" eaLnBrk="1" fontAlgn="base" latinLnBrk="0" hangingPunct="1">
                        <a:lnSpc>
                          <a:spcPct val="125000"/>
                        </a:lnSpc>
                        <a:spcBef>
                          <a:spcPct val="0"/>
                        </a:spcBef>
                        <a:spcAft>
                          <a:spcPct val="0"/>
                        </a:spcAft>
                        <a:buClrTx/>
                        <a:buSzTx/>
                        <a:buFontTx/>
                        <a:buNone/>
                      </a:pPr>
                      <a:endParaRPr kumimoji="0" lang="en-US" altLang="zh-CN" sz="1400" b="0" i="0" u="none" strike="noStrike" cap="none" normalizeH="0" baseline="0" dirty="0">
                        <a:ln>
                          <a:noFill/>
                        </a:ln>
                        <a:solidFill>
                          <a:schemeClr val="tx1">
                            <a:lumMod val="85000"/>
                            <a:lumOff val="15000"/>
                          </a:schemeClr>
                        </a:solidFill>
                        <a:effectLst/>
                        <a:latin typeface="+mn-ea"/>
                        <a:ea typeface="+mn-ea"/>
                        <a:cs typeface="Times New Roman" panose="02020603050405020304" pitchFamily="18" charset="0"/>
                      </a:endParaRPr>
                    </a:p>
                  </a:txBody>
                  <a:tcPr marL="51432" marR="51432" marT="0" marB="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500" advTm="22124">
        <p14:gallery dir="l"/>
      </p:transition>
    </mc:Choice>
    <mc:Fallback>
      <p:transition spd="slow" advTm="22124">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企业基本情况</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8" name="矩形 30"/>
          <p:cNvSpPr>
            <a:spLocks noChangeArrowheads="1"/>
          </p:cNvSpPr>
          <p:nvPr/>
        </p:nvSpPr>
        <p:spPr bwMode="auto">
          <a:xfrm>
            <a:off x="6094413" y="1537335"/>
            <a:ext cx="5041900" cy="3796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国有企业必填</a:t>
            </a:r>
            <a:r>
              <a:rPr lang="zh-CN" altLang="en-US" sz="1600" dirty="0">
                <a:latin typeface="微软雅黑" panose="020B0503020204020204" charset="-122"/>
                <a:ea typeface="微软雅黑" panose="020B0503020204020204" charset="-122"/>
              </a:rPr>
              <a:t>，在系统中勾选。</a:t>
            </a:r>
            <a:r>
              <a:rPr lang="zh-CN" altLang="en-US" sz="1600" b="1" dirty="0">
                <a:solidFill>
                  <a:srgbClr val="FF0000"/>
                </a:solidFill>
                <a:latin typeface="微软雅黑" panose="020B0503020204020204" charset="-122"/>
                <a:ea typeface="微软雅黑" panose="020B0503020204020204" charset="-122"/>
              </a:rPr>
              <a:t>非国有企业勾选</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其他（非国有企业）</a:t>
            </a:r>
            <a:r>
              <a:rPr lang="en-US" altLang="zh-CN" sz="1600" b="1" dirty="0">
                <a:solidFill>
                  <a:srgbClr val="FF0000"/>
                </a:solidFill>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中央与地方双重领导的单位，以领导为主的一方来划分。</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隶属于</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中央</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的单位兴办的集体企业，隶属关系填</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其他（国有企业）</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省属以下企业办的企业，其隶属与企业本身隶属关系一致。</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无主管部门的单位、本省在外省的办事机构所开办的第三产业单位填</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其他（国有企业）</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a:t>
            </a:r>
            <a:endParaRPr lang="zh-CN" altLang="en-US" sz="1600" dirty="0">
              <a:latin typeface="微软雅黑" panose="020B0503020204020204" charset="-122"/>
              <a:ea typeface="微软雅黑" panose="020B0503020204020204" charset="-122"/>
            </a:endParaRPr>
          </a:p>
        </p:txBody>
      </p:sp>
      <p:sp>
        <p:nvSpPr>
          <p:cNvPr id="2" name="矩形 30"/>
          <p:cNvSpPr>
            <a:spLocks noChangeArrowheads="1"/>
          </p:cNvSpPr>
          <p:nvPr/>
        </p:nvSpPr>
        <p:spPr bwMode="auto">
          <a:xfrm>
            <a:off x="1604326" y="2386214"/>
            <a:ext cx="3069273" cy="3426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b="1" dirty="0">
                <a:latin typeface="微软雅黑" panose="020B0503020204020204" charset="-122"/>
                <a:ea typeface="微软雅黑" panose="020B0503020204020204" charset="-122"/>
              </a:rPr>
              <a:t>国有企业</a:t>
            </a:r>
            <a:r>
              <a:rPr lang="zh-CN" altLang="en-US" sz="1600" dirty="0">
                <a:latin typeface="微软雅黑" panose="020B0503020204020204" charset="-122"/>
                <a:ea typeface="微软雅黑" panose="020B0503020204020204" charset="-122"/>
              </a:rPr>
              <a:t>，是指国家出资的</a:t>
            </a:r>
            <a:r>
              <a:rPr lang="zh-CN" altLang="en-US" sz="1600" b="1" dirty="0">
                <a:latin typeface="微软雅黑" panose="020B0503020204020204" charset="-122"/>
                <a:ea typeface="微软雅黑" panose="020B0503020204020204" charset="-122"/>
              </a:rPr>
              <a:t>国有独资及国有控股企业</a:t>
            </a:r>
            <a:r>
              <a:rPr lang="zh-CN" altLang="en-US" sz="1600" dirty="0">
                <a:latin typeface="微软雅黑" panose="020B0503020204020204" charset="-122"/>
                <a:ea typeface="微软雅黑" panose="020B0503020204020204" charset="-122"/>
              </a:rPr>
              <a:t>、</a:t>
            </a:r>
            <a:r>
              <a:rPr lang="zh-CN" altLang="en-US" sz="1600" b="1" dirty="0">
                <a:latin typeface="微软雅黑" panose="020B0503020204020204" charset="-122"/>
                <a:ea typeface="微软雅黑" panose="020B0503020204020204" charset="-122"/>
              </a:rPr>
              <a:t>国有资本控股企业</a:t>
            </a:r>
            <a:r>
              <a:rPr lang="zh-CN" altLang="en-US" sz="1600" dirty="0">
                <a:latin typeface="微软雅黑" panose="020B0503020204020204" charset="-122"/>
                <a:ea typeface="微软雅黑" panose="020B0503020204020204" charset="-122"/>
              </a:rPr>
              <a:t>、中央和地方有关部门或机构</a:t>
            </a:r>
            <a:r>
              <a:rPr lang="zh-CN" altLang="en-US" sz="1600" b="1" dirty="0">
                <a:latin typeface="微软雅黑" panose="020B0503020204020204" charset="-122"/>
                <a:ea typeface="微软雅黑" panose="020B0503020204020204" charset="-122"/>
              </a:rPr>
              <a:t>作为实际控制人的企业</a:t>
            </a:r>
            <a:r>
              <a:rPr lang="zh-CN" altLang="en-US" sz="1600" dirty="0">
                <a:latin typeface="微软雅黑" panose="020B0503020204020204" charset="-122"/>
                <a:ea typeface="微软雅黑" panose="020B0503020204020204" charset="-122"/>
              </a:rPr>
              <a:t>；不符合前述条件的企业为非国有企业。</a:t>
            </a:r>
            <a:endParaRPr lang="zh-CN" altLang="en-US" sz="1600" dirty="0">
              <a:latin typeface="微软雅黑" panose="020B0503020204020204" charset="-122"/>
              <a:ea typeface="微软雅黑" panose="020B0503020204020204" charset="-122"/>
            </a:endParaRPr>
          </a:p>
          <a:p>
            <a:pPr algn="just">
              <a:lnSpc>
                <a:spcPct val="150000"/>
              </a:lnSpc>
            </a:pPr>
            <a:r>
              <a:rPr lang="zh-CN" altLang="en-US" sz="1600" b="1" dirty="0">
                <a:latin typeface="微软雅黑" panose="020B0503020204020204" charset="-122"/>
                <a:ea typeface="微软雅黑" panose="020B0503020204020204" charset="-122"/>
              </a:rPr>
              <a:t>单位隶属关系</a:t>
            </a:r>
            <a:r>
              <a:rPr lang="zh-CN" altLang="en-US" sz="1600" dirty="0">
                <a:latin typeface="微软雅黑" panose="020B0503020204020204" charset="-122"/>
                <a:ea typeface="微软雅黑" panose="020B0503020204020204" charset="-122"/>
              </a:rPr>
              <a:t>，指作为国有企业，本单位隶属于哪一级行政管理单位。</a:t>
            </a:r>
            <a:endParaRPr lang="zh-CN" altLang="en-US" sz="1600" dirty="0">
              <a:latin typeface="微软雅黑" panose="020B0503020204020204" charset="-122"/>
              <a:ea typeface="微软雅黑" panose="020B0503020204020204" charset="-122"/>
            </a:endParaRPr>
          </a:p>
        </p:txBody>
      </p:sp>
      <p:cxnSp>
        <p:nvCxnSpPr>
          <p:cNvPr id="3" name="Straight Connector 38"/>
          <p:cNvCxnSpPr/>
          <p:nvPr/>
        </p:nvCxnSpPr>
        <p:spPr bwMode="auto">
          <a:xfrm flipV="1">
            <a:off x="1705927" y="2290964"/>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4" name="组合 132"/>
          <p:cNvGrpSpPr/>
          <p:nvPr/>
        </p:nvGrpSpPr>
        <p:grpSpPr bwMode="auto">
          <a:xfrm>
            <a:off x="1705927" y="1636155"/>
            <a:ext cx="2880000" cy="583565"/>
            <a:chOff x="1280174" y="1346841"/>
            <a:chExt cx="2554850" cy="412958"/>
          </a:xfrm>
        </p:grpSpPr>
        <p:sp>
          <p:nvSpPr>
            <p:cNvPr id="5" name="Rounded Rectangle 43"/>
            <p:cNvSpPr/>
            <p:nvPr/>
          </p:nvSpPr>
          <p:spPr>
            <a:xfrm>
              <a:off x="1280174" y="1426015"/>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en-US" altLang="zh-CN" sz="1600" noProof="1">
                  <a:ea typeface="微软雅黑" panose="020B0503020204020204" charset="-122"/>
                </a:rPr>
                <a:t>6</a:t>
              </a:r>
              <a:endParaRPr lang="id-ID" sz="1600" noProof="1">
                <a:ea typeface="微软雅黑" panose="020B0503020204020204" charset="-122"/>
              </a:endParaRPr>
            </a:p>
          </p:txBody>
        </p:sp>
        <p:sp>
          <p:nvSpPr>
            <p:cNvPr id="6" name="TextBox 135"/>
            <p:cNvSpPr txBox="1">
              <a:spLocks noChangeArrowheads="1"/>
            </p:cNvSpPr>
            <p:nvPr/>
          </p:nvSpPr>
          <p:spPr bwMode="auto">
            <a:xfrm>
              <a:off x="1642498" y="1346841"/>
              <a:ext cx="2192526" cy="412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是否为国有企业及</a:t>
              </a:r>
              <a:endParaRPr lang="zh-CN" altLang="en-US" sz="1600" b="1" dirty="0">
                <a:solidFill>
                  <a:schemeClr val="accent1"/>
                </a:solidFill>
                <a:latin typeface="微软雅黑" panose="020B0503020204020204" charset="-122"/>
                <a:ea typeface="微软雅黑" panose="020B0503020204020204" charset="-122"/>
              </a:endParaRPr>
            </a:p>
            <a:p>
              <a:r>
                <a:rPr lang="zh-CN" altLang="en-US" sz="1600" b="1" dirty="0">
                  <a:solidFill>
                    <a:schemeClr val="accent1"/>
                  </a:solidFill>
                  <a:latin typeface="微软雅黑" panose="020B0503020204020204" charset="-122"/>
                  <a:ea typeface="微软雅黑" panose="020B0503020204020204" charset="-122"/>
                </a:rPr>
                <a:t>单位隶属关系</a:t>
              </a:r>
              <a:endParaRPr lang="zh-CN" altLang="en-US" sz="1600" b="1" dirty="0">
                <a:solidFill>
                  <a:schemeClr val="accent1"/>
                </a:solidFill>
                <a:latin typeface="微软雅黑" panose="020B0503020204020204" charset="-122"/>
                <a:ea typeface="微软雅黑" panose="020B050302020402020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45529">
        <p14:gallery dir="l"/>
      </p:transition>
    </mc:Choice>
    <mc:Fallback>
      <p:transition spd="slow" advTm="45529">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企业基本情况</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194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根据各单位的主要业务活动（或主要产品名称），国家统计局印发的《关于执行新国民经济行业分类国家标准的通知》（国统字〔</a:t>
            </a:r>
            <a:r>
              <a:rPr lang="en-US" altLang="zh-CN" sz="1600" dirty="0">
                <a:latin typeface="微软雅黑" panose="020B0503020204020204" charset="-122"/>
                <a:ea typeface="微软雅黑" panose="020B0503020204020204" charset="-122"/>
              </a:rPr>
              <a:t>2017</a:t>
            </a:r>
            <a:r>
              <a:rPr lang="zh-CN" altLang="en-US" sz="1600" dirty="0">
                <a:latin typeface="微软雅黑" panose="020B0503020204020204" charset="-122"/>
                <a:ea typeface="微软雅黑" panose="020B0503020204020204" charset="-122"/>
              </a:rPr>
              <a:t>〕</a:t>
            </a:r>
            <a:r>
              <a:rPr lang="en-US" altLang="zh-CN" sz="1600" dirty="0">
                <a:latin typeface="微软雅黑" panose="020B0503020204020204" charset="-122"/>
                <a:ea typeface="微软雅黑" panose="020B0503020204020204" charset="-122"/>
              </a:rPr>
              <a:t>142</a:t>
            </a:r>
            <a:r>
              <a:rPr lang="zh-CN" altLang="en-US" sz="1600" dirty="0">
                <a:latin typeface="微软雅黑" panose="020B0503020204020204" charset="-122"/>
                <a:ea typeface="微软雅黑" panose="020B0503020204020204" charset="-122"/>
              </a:rPr>
              <a:t>号））。</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9"/>
            <a:ext cx="2880000" cy="370816"/>
            <a:chOff x="1280174" y="1426015"/>
            <a:chExt cx="2554850" cy="262407"/>
          </a:xfrm>
        </p:grpSpPr>
        <p:sp>
          <p:nvSpPr>
            <p:cNvPr id="16" name="Rounded Rectangle 43"/>
            <p:cNvSpPr/>
            <p:nvPr/>
          </p:nvSpPr>
          <p:spPr>
            <a:xfrm>
              <a:off x="1280174" y="1426015"/>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en-US" altLang="zh-CN" sz="1600" noProof="1">
                  <a:ea typeface="微软雅黑" panose="020B0503020204020204" charset="-122"/>
                </a:rPr>
                <a:t>7</a:t>
              </a:r>
              <a:endParaRPr lang="id-ID" sz="1600" noProof="1">
                <a:ea typeface="微软雅黑" panose="020B0503020204020204" charset="-122"/>
              </a:endParaRPr>
            </a:p>
          </p:txBody>
        </p:sp>
        <p:sp>
          <p:nvSpPr>
            <p:cNvPr id="17" name="TextBox 135"/>
            <p:cNvSpPr txBox="1">
              <a:spLocks noChangeArrowheads="1"/>
            </p:cNvSpPr>
            <p:nvPr/>
          </p:nvSpPr>
          <p:spPr bwMode="auto">
            <a:xfrm>
              <a:off x="1642498" y="1448845"/>
              <a:ext cx="2192526"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行业类别</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18" name="矩形 30"/>
          <p:cNvSpPr>
            <a:spLocks noChangeArrowheads="1"/>
          </p:cNvSpPr>
          <p:nvPr/>
        </p:nvSpPr>
        <p:spPr bwMode="auto">
          <a:xfrm>
            <a:off x="6101398" y="1273470"/>
            <a:ext cx="5041900" cy="4534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：必填，在系统中勾选。</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行业类别须填写至</a:t>
            </a:r>
            <a:r>
              <a:rPr lang="zh-CN" altLang="en-US" sz="1600" b="1" dirty="0">
                <a:solidFill>
                  <a:srgbClr val="FF0000"/>
                </a:solidFill>
                <a:latin typeface="微软雅黑" panose="020B0503020204020204" charset="-122"/>
                <a:ea typeface="微软雅黑" panose="020B0503020204020204" charset="-122"/>
              </a:rPr>
              <a:t>小类</a:t>
            </a:r>
            <a:r>
              <a:rPr lang="zh-CN" altLang="en-US" sz="1600" dirty="0">
                <a:latin typeface="微软雅黑" panose="020B0503020204020204" charset="-122"/>
                <a:ea typeface="微软雅黑" panose="020B0503020204020204" charset="-122"/>
              </a:rPr>
              <a:t>，即</a:t>
            </a:r>
            <a:r>
              <a:rPr lang="en-US" altLang="zh-CN" sz="1600" dirty="0">
                <a:latin typeface="微软雅黑" panose="020B0503020204020204" charset="-122"/>
                <a:ea typeface="微软雅黑" panose="020B0503020204020204" charset="-122"/>
              </a:rPr>
              <a:t>1</a:t>
            </a:r>
            <a:r>
              <a:rPr lang="zh-CN" altLang="en-US" sz="1600" dirty="0">
                <a:latin typeface="微软雅黑" panose="020B0503020204020204" charset="-122"/>
                <a:ea typeface="微软雅黑" panose="020B0503020204020204" charset="-122"/>
              </a:rPr>
              <a:t>位字母加</a:t>
            </a:r>
            <a:r>
              <a:rPr lang="en-US" altLang="zh-CN" sz="1600" dirty="0">
                <a:latin typeface="微软雅黑" panose="020B0503020204020204" charset="-122"/>
                <a:ea typeface="微软雅黑" panose="020B0503020204020204" charset="-122"/>
              </a:rPr>
              <a:t>4</a:t>
            </a:r>
            <a:r>
              <a:rPr lang="zh-CN" altLang="en-US" sz="1600" dirty="0">
                <a:latin typeface="微软雅黑" panose="020B0503020204020204" charset="-122"/>
                <a:ea typeface="微软雅黑" panose="020B0503020204020204" charset="-122"/>
              </a:rPr>
              <a:t>位数字。</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b="1" dirty="0">
                <a:solidFill>
                  <a:srgbClr val="FF0000"/>
                </a:solidFill>
                <a:latin typeface="微软雅黑" panose="020B0503020204020204" charset="-122"/>
                <a:ea typeface="微软雅黑" panose="020B0503020204020204" charset="-122"/>
              </a:rPr>
              <a:t>行业大类（</a:t>
            </a:r>
            <a:r>
              <a:rPr lang="en-US" altLang="zh-CN" sz="1600" b="1" dirty="0">
                <a:solidFill>
                  <a:srgbClr val="FF0000"/>
                </a:solidFill>
                <a:latin typeface="微软雅黑" panose="020B0503020204020204" charset="-122"/>
                <a:ea typeface="微软雅黑" panose="020B0503020204020204" charset="-122"/>
              </a:rPr>
              <a:t>1</a:t>
            </a:r>
            <a:r>
              <a:rPr lang="zh-CN" altLang="en-US" sz="1600" b="1" dirty="0">
                <a:solidFill>
                  <a:srgbClr val="FF0000"/>
                </a:solidFill>
                <a:latin typeface="微软雅黑" panose="020B0503020204020204" charset="-122"/>
                <a:ea typeface="微软雅黑" panose="020B0503020204020204" charset="-122"/>
              </a:rPr>
              <a:t>位字母</a:t>
            </a:r>
            <a:r>
              <a:rPr lang="en-US" altLang="zh-CN" sz="1600" b="1" dirty="0">
                <a:solidFill>
                  <a:srgbClr val="FF0000"/>
                </a:solidFill>
                <a:latin typeface="微软雅黑" panose="020B0503020204020204" charset="-122"/>
                <a:ea typeface="微软雅黑" panose="020B0503020204020204" charset="-122"/>
              </a:rPr>
              <a:t>+2</a:t>
            </a:r>
            <a:r>
              <a:rPr lang="zh-CN" altLang="en-US" sz="1600" b="1" dirty="0">
                <a:solidFill>
                  <a:srgbClr val="FF0000"/>
                </a:solidFill>
                <a:latin typeface="微软雅黑" panose="020B0503020204020204" charset="-122"/>
                <a:ea typeface="微软雅黑" panose="020B0503020204020204" charset="-122"/>
              </a:rPr>
              <a:t>位数字）不可修改</a:t>
            </a:r>
            <a:r>
              <a:rPr lang="zh-CN" altLang="en-US" sz="1600" dirty="0">
                <a:latin typeface="微软雅黑" panose="020B0503020204020204" charset="-122"/>
                <a:ea typeface="微软雅黑" panose="020B0503020204020204" charset="-122"/>
              </a:rPr>
              <a:t>，需补充或替换；行业中</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小类据实修改。</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b="1" dirty="0">
                <a:solidFill>
                  <a:srgbClr val="FF0000"/>
                </a:solidFill>
                <a:latin typeface="微软雅黑" panose="020B0503020204020204" charset="-122"/>
                <a:ea typeface="微软雅黑" panose="020B0503020204020204" charset="-122"/>
              </a:rPr>
              <a:t>企业对外从事两种或两种以上的经济活动的</a:t>
            </a:r>
            <a:r>
              <a:rPr lang="zh-CN" altLang="en-US" sz="1600" dirty="0">
                <a:latin typeface="微软雅黑" panose="020B0503020204020204" charset="-122"/>
                <a:ea typeface="微软雅黑" panose="020B0503020204020204" charset="-122"/>
              </a:rPr>
              <a:t>，占该企业</a:t>
            </a:r>
            <a:r>
              <a:rPr lang="zh-CN" altLang="en-US" sz="1600" b="1" dirty="0">
                <a:solidFill>
                  <a:srgbClr val="FF0000"/>
                </a:solidFill>
                <a:latin typeface="微软雅黑" panose="020B0503020204020204" charset="-122"/>
                <a:ea typeface="微软雅黑" panose="020B0503020204020204" charset="-122"/>
              </a:rPr>
              <a:t>利润总额</a:t>
            </a:r>
            <a:r>
              <a:rPr lang="zh-CN" altLang="en-US" sz="1600" dirty="0">
                <a:latin typeface="微软雅黑" panose="020B0503020204020204" charset="-122"/>
                <a:ea typeface="微软雅黑" panose="020B0503020204020204" charset="-122"/>
              </a:rPr>
              <a:t>份额最大的一种活动为主要活动。如有些活动的利润总额份额较难确定或比较接近，则可依次按全年</a:t>
            </a:r>
            <a:r>
              <a:rPr lang="zh-CN" altLang="en-US" sz="1600" b="1" dirty="0">
                <a:solidFill>
                  <a:srgbClr val="FF0000"/>
                </a:solidFill>
                <a:latin typeface="微软雅黑" panose="020B0503020204020204" charset="-122"/>
                <a:ea typeface="微软雅黑" panose="020B0503020204020204" charset="-122"/>
              </a:rPr>
              <a:t>营业收入</a:t>
            </a:r>
            <a:r>
              <a:rPr lang="zh-CN" altLang="en-US" sz="1600" dirty="0">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从业人员</a:t>
            </a:r>
            <a:r>
              <a:rPr lang="zh-CN" altLang="en-US" sz="1600" dirty="0">
                <a:latin typeface="微软雅黑" panose="020B0503020204020204" charset="-122"/>
                <a:ea typeface="微软雅黑" panose="020B0503020204020204" charset="-122"/>
              </a:rPr>
              <a:t>等的份额确定单位的主要活动（或主要产品名称）。</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b="1" dirty="0">
                <a:solidFill>
                  <a:srgbClr val="FF0000"/>
                </a:solidFill>
                <a:latin typeface="微软雅黑" panose="020B0503020204020204" charset="-122"/>
                <a:ea typeface="微软雅黑" panose="020B0503020204020204" charset="-122"/>
              </a:rPr>
              <a:t>军工企业兼生产民品的</a:t>
            </a:r>
            <a:r>
              <a:rPr lang="zh-CN" altLang="en-US" sz="1600" dirty="0">
                <a:latin typeface="微软雅黑" panose="020B0503020204020204" charset="-122"/>
                <a:ea typeface="微软雅黑" panose="020B0503020204020204" charset="-122"/>
              </a:rPr>
              <a:t>，即使目前企业的民品产值大于军工产值，但军工企业的生产方向并未改变，按军工生产的性质划分行业并填写行业代码。</a:t>
            </a:r>
            <a:endParaRPr lang="zh-CN" altLang="en-US" sz="1600" dirty="0">
              <a:latin typeface="微软雅黑" panose="020B0503020204020204" charset="-122"/>
              <a:ea typeface="微软雅黑" panose="020B0503020204020204" charset="-122"/>
            </a:endParaRPr>
          </a:p>
        </p:txBody>
      </p:sp>
      <p:sp>
        <p:nvSpPr>
          <p:cNvPr id="19" name="矩形 30"/>
          <p:cNvSpPr>
            <a:spLocks noChangeArrowheads="1"/>
          </p:cNvSpPr>
          <p:nvPr/>
        </p:nvSpPr>
        <p:spPr bwMode="auto">
          <a:xfrm>
            <a:off x="3383438" y="1658596"/>
            <a:ext cx="1996440" cy="43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lnSpc>
                <a:spcPct val="150000"/>
              </a:lnSpc>
            </a:pPr>
            <a:r>
              <a:rPr lang="en-US" altLang="zh-CN" sz="1600" b="1" dirty="0">
                <a:latin typeface="微软雅黑" panose="020B0503020204020204" charset="-122"/>
                <a:ea typeface="微软雅黑" panose="020B0503020204020204" charset="-122"/>
              </a:rPr>
              <a:t>A - 01 - 2 – </a:t>
            </a:r>
            <a:r>
              <a:rPr lang="en-US" altLang="zh-CN" sz="1600" b="1" dirty="0">
                <a:solidFill>
                  <a:srgbClr val="FF0000"/>
                </a:solidFill>
                <a:latin typeface="微软雅黑" panose="020B0503020204020204" charset="-122"/>
                <a:ea typeface="微软雅黑" panose="020B0503020204020204" charset="-122"/>
              </a:rPr>
              <a:t>3</a:t>
            </a:r>
            <a:endParaRPr lang="en-US" altLang="zh-CN" sz="1600" b="1" dirty="0">
              <a:solidFill>
                <a:srgbClr val="FF0000"/>
              </a:solidFill>
              <a:latin typeface="微软雅黑" panose="020B0503020204020204" charset="-122"/>
              <a:ea typeface="微软雅黑" panose="020B0503020204020204" charset="-122"/>
            </a:endParaRPr>
          </a:p>
        </p:txBody>
      </p:sp>
      <p:sp>
        <p:nvSpPr>
          <p:cNvPr id="20" name="下箭头 19"/>
          <p:cNvSpPr/>
          <p:nvPr/>
        </p:nvSpPr>
        <p:spPr>
          <a:xfrm flipV="1">
            <a:off x="3449478" y="2124084"/>
            <a:ext cx="250507" cy="360000"/>
          </a:xfrm>
          <a:prstGeom prst="downArrow">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下箭头 20"/>
          <p:cNvSpPr/>
          <p:nvPr/>
        </p:nvSpPr>
        <p:spPr>
          <a:xfrm flipV="1">
            <a:off x="4026375" y="2124084"/>
            <a:ext cx="250507" cy="360000"/>
          </a:xfrm>
          <a:prstGeom prst="downArrow">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下箭头 21"/>
          <p:cNvSpPr/>
          <p:nvPr/>
        </p:nvSpPr>
        <p:spPr>
          <a:xfrm flipV="1">
            <a:off x="4582953" y="2124084"/>
            <a:ext cx="250507" cy="360000"/>
          </a:xfrm>
          <a:prstGeom prst="downArrow">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下箭头 23"/>
          <p:cNvSpPr/>
          <p:nvPr/>
        </p:nvSpPr>
        <p:spPr>
          <a:xfrm flipV="1">
            <a:off x="5098891" y="2124084"/>
            <a:ext cx="250507" cy="360000"/>
          </a:xfrm>
          <a:prstGeom prst="down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3379806" y="2531295"/>
            <a:ext cx="389850" cy="338554"/>
          </a:xfrm>
          <a:prstGeom prst="rect">
            <a:avLst/>
          </a:prstGeom>
          <a:noFill/>
        </p:spPr>
        <p:txBody>
          <a:bodyPr wrap="none" rtlCol="0">
            <a:spAutoFit/>
          </a:bodyPr>
          <a:lstStyle/>
          <a:p>
            <a:pPr algn="ctr"/>
            <a:r>
              <a:rPr lang="zh-CN" altLang="en-US" sz="1600" dirty="0"/>
              <a:t>门</a:t>
            </a:r>
            <a:endParaRPr lang="zh-CN" altLang="en-US" sz="1600" dirty="0"/>
          </a:p>
        </p:txBody>
      </p:sp>
      <p:sp>
        <p:nvSpPr>
          <p:cNvPr id="26" name="文本框 25"/>
          <p:cNvSpPr txBox="1"/>
          <p:nvPr/>
        </p:nvSpPr>
        <p:spPr>
          <a:xfrm>
            <a:off x="3956703" y="2531295"/>
            <a:ext cx="389850" cy="338554"/>
          </a:xfrm>
          <a:prstGeom prst="rect">
            <a:avLst/>
          </a:prstGeom>
          <a:noFill/>
        </p:spPr>
        <p:txBody>
          <a:bodyPr wrap="none" rtlCol="0">
            <a:spAutoFit/>
          </a:bodyPr>
          <a:lstStyle/>
          <a:p>
            <a:pPr algn="ctr"/>
            <a:r>
              <a:rPr lang="zh-CN" altLang="en-US" sz="1600" dirty="0"/>
              <a:t>大</a:t>
            </a:r>
            <a:endParaRPr lang="zh-CN" altLang="en-US" sz="1600" dirty="0"/>
          </a:p>
        </p:txBody>
      </p:sp>
      <p:sp>
        <p:nvSpPr>
          <p:cNvPr id="27" name="文本框 26"/>
          <p:cNvSpPr txBox="1"/>
          <p:nvPr/>
        </p:nvSpPr>
        <p:spPr>
          <a:xfrm>
            <a:off x="4513281" y="2531295"/>
            <a:ext cx="389850" cy="338554"/>
          </a:xfrm>
          <a:prstGeom prst="rect">
            <a:avLst/>
          </a:prstGeom>
          <a:noFill/>
        </p:spPr>
        <p:txBody>
          <a:bodyPr wrap="none" rtlCol="0">
            <a:spAutoFit/>
          </a:bodyPr>
          <a:lstStyle/>
          <a:p>
            <a:pPr algn="ctr"/>
            <a:r>
              <a:rPr lang="zh-CN" altLang="en-US" sz="1600" dirty="0"/>
              <a:t>中</a:t>
            </a:r>
            <a:endParaRPr lang="zh-CN" altLang="en-US" sz="1600" dirty="0"/>
          </a:p>
        </p:txBody>
      </p:sp>
      <p:sp>
        <p:nvSpPr>
          <p:cNvPr id="28" name="文本框 27"/>
          <p:cNvSpPr txBox="1"/>
          <p:nvPr/>
        </p:nvSpPr>
        <p:spPr>
          <a:xfrm>
            <a:off x="5029219" y="2531295"/>
            <a:ext cx="389850" cy="338554"/>
          </a:xfrm>
          <a:prstGeom prst="rect">
            <a:avLst/>
          </a:prstGeom>
          <a:noFill/>
        </p:spPr>
        <p:txBody>
          <a:bodyPr wrap="none" rtlCol="0">
            <a:spAutoFit/>
          </a:bodyPr>
          <a:lstStyle/>
          <a:p>
            <a:pPr algn="ctr"/>
            <a:r>
              <a:rPr lang="zh-CN" altLang="en-US" sz="1600" b="1" dirty="0">
                <a:solidFill>
                  <a:srgbClr val="FF0000"/>
                </a:solidFill>
              </a:rPr>
              <a:t>小</a:t>
            </a:r>
            <a:endParaRPr lang="zh-CN" altLang="en-US" sz="1600" b="1"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53029">
        <p14:gallery dir="l"/>
      </p:transition>
    </mc:Choice>
    <mc:Fallback>
      <p:transition spd="slow" advTm="53029">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企业基本情况</a:t>
            </a:r>
            <a:endParaRPr lang="zh-CN" altLang="en-US" dirty="0"/>
          </a:p>
        </p:txBody>
      </p:sp>
      <p:sp>
        <p:nvSpPr>
          <p:cNvPr id="12" name="日期占位符 11"/>
          <p:cNvSpPr>
            <a:spLocks noGrp="1"/>
          </p:cNvSpPr>
          <p:nvPr>
            <p:ph type="dt" sz="half" idx="10"/>
          </p:nvPr>
        </p:nvSpPr>
        <p:spPr>
          <a:xfrm>
            <a:off x="838200" y="6363971"/>
            <a:ext cx="2743200" cy="365125"/>
          </a:xfrm>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1538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指企业生产经营的规模，主要以从业人员人数、营业收入、资产总额等指标或替代指标为划分依据。</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9"/>
            <a:ext cx="2880000" cy="370816"/>
            <a:chOff x="1280174" y="1426015"/>
            <a:chExt cx="2554850" cy="262407"/>
          </a:xfrm>
        </p:grpSpPr>
        <p:sp>
          <p:nvSpPr>
            <p:cNvPr id="16" name="Rounded Rectangle 43"/>
            <p:cNvSpPr/>
            <p:nvPr/>
          </p:nvSpPr>
          <p:spPr>
            <a:xfrm>
              <a:off x="1280174" y="1426015"/>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en-US" altLang="zh-CN" sz="1600" noProof="1">
                  <a:ea typeface="微软雅黑" panose="020B0503020204020204" charset="-122"/>
                </a:rPr>
                <a:t>8</a:t>
              </a:r>
              <a:endParaRPr lang="id-ID" sz="1600" noProof="1">
                <a:ea typeface="微软雅黑" panose="020B0503020204020204" charset="-122"/>
              </a:endParaRPr>
            </a:p>
          </p:txBody>
        </p:sp>
        <p:sp>
          <p:nvSpPr>
            <p:cNvPr id="17" name="TextBox 135"/>
            <p:cNvSpPr txBox="1">
              <a:spLocks noChangeArrowheads="1"/>
            </p:cNvSpPr>
            <p:nvPr/>
          </p:nvSpPr>
          <p:spPr bwMode="auto">
            <a:xfrm>
              <a:off x="1642498" y="1448845"/>
              <a:ext cx="2192526"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企业规模</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18" name="矩形 30"/>
          <p:cNvSpPr>
            <a:spLocks noChangeArrowheads="1"/>
          </p:cNvSpPr>
          <p:nvPr/>
        </p:nvSpPr>
        <p:spPr bwMode="auto">
          <a:xfrm>
            <a:off x="6094413" y="1955977"/>
            <a:ext cx="5041900" cy="3385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：除 </a:t>
            </a:r>
            <a:r>
              <a:rPr lang="en-US" altLang="zh-CN" sz="1600" dirty="0">
                <a:latin typeface="微软雅黑" panose="020B0503020204020204" charset="-122"/>
                <a:ea typeface="微软雅黑" panose="020B0503020204020204" charset="-122"/>
              </a:rPr>
              <a:t>G53</a:t>
            </a:r>
            <a:r>
              <a:rPr lang="zh-CN" altLang="en-US" sz="1600" dirty="0">
                <a:latin typeface="微软雅黑" panose="020B0503020204020204" charset="-122"/>
                <a:ea typeface="微软雅黑" panose="020B0503020204020204" charset="-122"/>
              </a:rPr>
              <a:t>（铁路运输业）、</a:t>
            </a:r>
            <a:r>
              <a:rPr lang="en-US" altLang="zh-CN" sz="1600" dirty="0">
                <a:latin typeface="微软雅黑" panose="020B0503020204020204" charset="-122"/>
                <a:ea typeface="微软雅黑" panose="020B0503020204020204" charset="-122"/>
              </a:rPr>
              <a:t>P83</a:t>
            </a:r>
            <a:r>
              <a:rPr lang="zh-CN" altLang="en-US" sz="1600" dirty="0">
                <a:latin typeface="微软雅黑" panose="020B0503020204020204" charset="-122"/>
                <a:ea typeface="微软雅黑" panose="020B0503020204020204" charset="-122"/>
              </a:rPr>
              <a:t>（教育）、</a:t>
            </a:r>
            <a:r>
              <a:rPr lang="en-US" altLang="zh-CN" sz="1600" dirty="0">
                <a:latin typeface="微软雅黑" panose="020B0503020204020204" charset="-122"/>
                <a:ea typeface="微软雅黑" panose="020B0503020204020204" charset="-122"/>
              </a:rPr>
              <a:t>Q84</a:t>
            </a:r>
            <a:r>
              <a:rPr lang="zh-CN" altLang="en-US" sz="1600" dirty="0">
                <a:latin typeface="微软雅黑" panose="020B0503020204020204" charset="-122"/>
                <a:ea typeface="微软雅黑" panose="020B0503020204020204" charset="-122"/>
              </a:rPr>
              <a:t>（卫生）三个行业不填，其余行业必填。</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按照</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统计上大中小微型企业划分办法（</a:t>
            </a:r>
            <a:r>
              <a:rPr lang="en-US" altLang="zh-CN" sz="1600" dirty="0">
                <a:latin typeface="微软雅黑" panose="020B0503020204020204" charset="-122"/>
                <a:ea typeface="微软雅黑" panose="020B0503020204020204" charset="-122"/>
              </a:rPr>
              <a:t>2017</a:t>
            </a:r>
            <a:r>
              <a:rPr lang="zh-CN" altLang="en-US" sz="1600" dirty="0">
                <a:latin typeface="微软雅黑" panose="020B0503020204020204" charset="-122"/>
                <a:ea typeface="微软雅黑" panose="020B0503020204020204" charset="-122"/>
              </a:rPr>
              <a:t>）</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填写企业规模的：</a:t>
            </a:r>
            <a:r>
              <a:rPr lang="zh-CN" altLang="en-US" sz="1600" b="1" dirty="0">
                <a:solidFill>
                  <a:srgbClr val="FF0000"/>
                </a:solidFill>
                <a:latin typeface="微软雅黑" panose="020B0503020204020204" charset="-122"/>
                <a:ea typeface="微软雅黑" panose="020B0503020204020204" charset="-122"/>
              </a:rPr>
              <a:t>大型、中型和小型企业须同时满足所列指标的下限，否则按就低原则填写</a:t>
            </a:r>
            <a:r>
              <a:rPr lang="zh-CN" altLang="en-US" sz="1600" dirty="0">
                <a:latin typeface="微软雅黑" panose="020B0503020204020204" charset="-122"/>
                <a:ea typeface="微软雅黑" panose="020B0503020204020204" charset="-122"/>
              </a:rPr>
              <a:t>；微型企业只须满足所列指标中的一项即可。</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按照</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金融业企业划型标准</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填写企业规模的：中型金融业企业标准上限即为大型金融业企业下限。</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具体指标标准详见培训手册。</a:t>
            </a:r>
            <a:endParaRPr lang="zh-CN" altLang="en-US" sz="1600" dirty="0">
              <a:latin typeface="微软雅黑" panose="020B0503020204020204" charset="-122"/>
              <a:ea typeface="微软雅黑" panose="020B0503020204020204" charset="-122"/>
            </a:endParaRPr>
          </a:p>
        </p:txBody>
      </p:sp>
      <p:pic>
        <p:nvPicPr>
          <p:cNvPr id="2" name="图片 1"/>
          <p:cNvPicPr>
            <a:picLocks noChangeAspect="1"/>
          </p:cNvPicPr>
          <p:nvPr/>
        </p:nvPicPr>
        <p:blipFill>
          <a:blip r:embed="rId1"/>
          <a:stretch>
            <a:fillRect/>
          </a:stretch>
        </p:blipFill>
        <p:spPr>
          <a:xfrm>
            <a:off x="3581400" y="643040"/>
            <a:ext cx="6109756" cy="1336777"/>
          </a:xfrm>
          <a:prstGeom prst="rect">
            <a:avLst/>
          </a:prstGeom>
        </p:spPr>
      </p:pic>
      <p:sp>
        <p:nvSpPr>
          <p:cNvPr id="19" name="矩形标注 18"/>
          <p:cNvSpPr/>
          <p:nvPr/>
        </p:nvSpPr>
        <p:spPr>
          <a:xfrm>
            <a:off x="9840912" y="899809"/>
            <a:ext cx="1985327" cy="1080008"/>
          </a:xfrm>
          <a:prstGeom prst="wedgeRectCallo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zh-CN" altLang="en-US" sz="1400" dirty="0"/>
              <a:t>比如工业企业，从业人员相当于</a:t>
            </a:r>
            <a:r>
              <a:rPr lang="zh-CN" altLang="en-US" sz="1400" b="1" dirty="0"/>
              <a:t>大型</a:t>
            </a:r>
            <a:r>
              <a:rPr lang="zh-CN" altLang="en-US" sz="1400" dirty="0"/>
              <a:t>，营业收入相当于</a:t>
            </a:r>
            <a:r>
              <a:rPr lang="zh-CN" altLang="en-US" sz="1400" b="1" dirty="0"/>
              <a:t>小型</a:t>
            </a:r>
            <a:r>
              <a:rPr lang="zh-CN" altLang="en-US" sz="1400" dirty="0"/>
              <a:t>，则企业属于</a:t>
            </a:r>
            <a:r>
              <a:rPr lang="zh-CN" altLang="en-US" sz="1400" b="1" dirty="0"/>
              <a:t>小型规模</a:t>
            </a:r>
            <a:endParaRPr lang="zh-CN" altLang="en-US" sz="1400" b="1" dirty="0"/>
          </a:p>
        </p:txBody>
      </p:sp>
      <p:sp>
        <p:nvSpPr>
          <p:cNvPr id="3" name="矩形 2"/>
          <p:cNvSpPr/>
          <p:nvPr/>
        </p:nvSpPr>
        <p:spPr>
          <a:xfrm>
            <a:off x="3647440" y="1318888"/>
            <a:ext cx="5933440" cy="617537"/>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500" advTm="65850">
        <p14:gallery dir="l"/>
      </p:transition>
    </mc:Choice>
    <mc:Fallback>
      <p:transition spd="slow" advTm="6585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企业基本情况</a:t>
            </a:r>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1212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指企业或生产经营性活动单位的登记注册类型，按其</a:t>
            </a:r>
            <a:r>
              <a:rPr lang="zh-CN" altLang="en-US" sz="1600" b="1" dirty="0">
                <a:latin typeface="微软雅黑" panose="020B0503020204020204" charset="-122"/>
                <a:ea typeface="微软雅黑" panose="020B0503020204020204" charset="-122"/>
              </a:rPr>
              <a:t>在市场管理机关登记注册的类型</a:t>
            </a:r>
            <a:r>
              <a:rPr lang="zh-CN" altLang="en-US" sz="1600" dirty="0">
                <a:latin typeface="微软雅黑" panose="020B0503020204020204" charset="-122"/>
                <a:ea typeface="微软雅黑" panose="020B0503020204020204" charset="-122"/>
              </a:rPr>
              <a:t>填写。</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9"/>
            <a:ext cx="2880000" cy="370816"/>
            <a:chOff x="1280174" y="1426015"/>
            <a:chExt cx="2554850" cy="262407"/>
          </a:xfrm>
        </p:grpSpPr>
        <p:sp>
          <p:nvSpPr>
            <p:cNvPr id="16" name="Rounded Rectangle 43"/>
            <p:cNvSpPr/>
            <p:nvPr/>
          </p:nvSpPr>
          <p:spPr>
            <a:xfrm>
              <a:off x="1280174" y="1426015"/>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en-US" altLang="zh-CN" sz="1600" noProof="1">
                  <a:ea typeface="微软雅黑" panose="020B0503020204020204" charset="-122"/>
                </a:rPr>
                <a:t>9</a:t>
              </a:r>
              <a:endParaRPr lang="id-ID" sz="1600" noProof="1">
                <a:ea typeface="微软雅黑" panose="020B0503020204020204" charset="-122"/>
              </a:endParaRPr>
            </a:p>
          </p:txBody>
        </p:sp>
        <p:sp>
          <p:nvSpPr>
            <p:cNvPr id="17" name="TextBox 135"/>
            <p:cNvSpPr txBox="1">
              <a:spLocks noChangeArrowheads="1"/>
            </p:cNvSpPr>
            <p:nvPr/>
          </p:nvSpPr>
          <p:spPr bwMode="auto">
            <a:xfrm>
              <a:off x="1642498" y="1448845"/>
              <a:ext cx="2192526"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登记注册类型</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18" name="矩形 30"/>
          <p:cNvSpPr>
            <a:spLocks noChangeArrowheads="1"/>
          </p:cNvSpPr>
          <p:nvPr/>
        </p:nvSpPr>
        <p:spPr bwMode="auto">
          <a:xfrm>
            <a:off x="6027103" y="1037590"/>
            <a:ext cx="5041900" cy="157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：必填，在系统中选择，填写小类代码，不可填写</a:t>
            </a:r>
            <a:r>
              <a:rPr lang="en-US" altLang="zh-CN" sz="1600" dirty="0">
                <a:latin typeface="微软雅黑" panose="020B0503020204020204" charset="-122"/>
                <a:ea typeface="微软雅黑" panose="020B0503020204020204" charset="-122"/>
              </a:rPr>
              <a:t>100</a:t>
            </a:r>
            <a:r>
              <a:rPr lang="zh-CN" altLang="en-US" sz="1600" dirty="0">
                <a:latin typeface="微软雅黑" panose="020B0503020204020204" charset="-122"/>
                <a:ea typeface="微软雅黑" panose="020B0503020204020204" charset="-122"/>
              </a:rPr>
              <a:t>、</a:t>
            </a:r>
            <a:r>
              <a:rPr lang="en-US" altLang="zh-CN" sz="1600" dirty="0">
                <a:latin typeface="微软雅黑" panose="020B0503020204020204" charset="-122"/>
                <a:ea typeface="微软雅黑" panose="020B0503020204020204" charset="-122"/>
              </a:rPr>
              <a:t>200</a:t>
            </a:r>
            <a:r>
              <a:rPr lang="zh-CN" altLang="en-US" sz="1600" dirty="0">
                <a:latin typeface="微软雅黑" panose="020B0503020204020204" charset="-122"/>
                <a:ea typeface="微软雅黑" panose="020B0503020204020204" charset="-122"/>
              </a:rPr>
              <a:t>、</a:t>
            </a:r>
            <a:r>
              <a:rPr lang="en-US" altLang="zh-CN" sz="1600" dirty="0">
                <a:latin typeface="微软雅黑" panose="020B0503020204020204" charset="-122"/>
                <a:ea typeface="微软雅黑" panose="020B0503020204020204" charset="-122"/>
              </a:rPr>
              <a:t>300</a:t>
            </a:r>
            <a:r>
              <a:rPr lang="zh-CN" altLang="en-US" sz="1600" dirty="0">
                <a:latin typeface="微软雅黑" panose="020B0503020204020204" charset="-122"/>
                <a:ea typeface="微软雅黑" panose="020B0503020204020204" charset="-122"/>
              </a:rPr>
              <a:t>、</a:t>
            </a:r>
            <a:r>
              <a:rPr lang="en-US" altLang="zh-CN" sz="1600" dirty="0">
                <a:latin typeface="微软雅黑" panose="020B0503020204020204" charset="-122"/>
                <a:ea typeface="微软雅黑" panose="020B0503020204020204" charset="-122"/>
              </a:rPr>
              <a:t>400</a:t>
            </a:r>
            <a:r>
              <a:rPr lang="zh-CN" altLang="en-US" sz="1600" dirty="0">
                <a:latin typeface="微软雅黑" panose="020B0503020204020204" charset="-122"/>
                <a:ea typeface="微软雅黑" panose="020B0503020204020204" charset="-122"/>
              </a:rPr>
              <a:t>、</a:t>
            </a:r>
            <a:r>
              <a:rPr lang="en-US" altLang="zh-CN" sz="1600" dirty="0">
                <a:latin typeface="微软雅黑" panose="020B0503020204020204" charset="-122"/>
                <a:ea typeface="微软雅黑" panose="020B0503020204020204" charset="-122"/>
              </a:rPr>
              <a:t>500</a:t>
            </a:r>
            <a:r>
              <a:rPr lang="zh-CN" altLang="en-US" sz="1600" dirty="0">
                <a:latin typeface="微软雅黑" panose="020B0503020204020204" charset="-122"/>
                <a:ea typeface="微软雅黑" panose="020B0503020204020204" charset="-122"/>
              </a:rPr>
              <a:t>、</a:t>
            </a:r>
            <a:r>
              <a:rPr lang="en-US" altLang="zh-CN" sz="1600" dirty="0">
                <a:latin typeface="微软雅黑" panose="020B0503020204020204" charset="-122"/>
                <a:ea typeface="微软雅黑" panose="020B0503020204020204" charset="-122"/>
              </a:rPr>
              <a:t>900</a:t>
            </a:r>
            <a:r>
              <a:rPr lang="zh-CN" altLang="en-US" sz="1600" dirty="0">
                <a:latin typeface="微软雅黑" panose="020B0503020204020204" charset="-122"/>
                <a:ea typeface="微软雅黑" panose="020B0503020204020204" charset="-122"/>
              </a:rPr>
              <a:t>。</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sym typeface="+mn-ea"/>
              </a:rPr>
              <a:t>按新标准执行。</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尽可能填写到细类，如国有独资公司，填写</a:t>
            </a:r>
            <a:r>
              <a:rPr lang="en-US" altLang="zh-CN" sz="1600" dirty="0">
                <a:latin typeface="微软雅黑" panose="020B0503020204020204" charset="-122"/>
                <a:ea typeface="微软雅黑" panose="020B0503020204020204" charset="-122"/>
              </a:rPr>
              <a:t>111</a:t>
            </a:r>
            <a:r>
              <a:rPr lang="zh-CN" altLang="en-US" sz="1600" dirty="0">
                <a:latin typeface="微软雅黑" panose="020B0503020204020204" charset="-122"/>
                <a:ea typeface="微软雅黑" panose="020B0503020204020204" charset="-122"/>
              </a:rPr>
              <a:t>。</a:t>
            </a:r>
            <a:endParaRPr lang="zh-CN" altLang="en-US" sz="1600" dirty="0">
              <a:latin typeface="微软雅黑" panose="020B0503020204020204" charset="-122"/>
              <a:ea typeface="微软雅黑" panose="020B0503020204020204" charset="-122"/>
            </a:endParaRPr>
          </a:p>
        </p:txBody>
      </p:sp>
      <p:graphicFrame>
        <p:nvGraphicFramePr>
          <p:cNvPr id="3" name="表格 2"/>
          <p:cNvGraphicFramePr/>
          <p:nvPr/>
        </p:nvGraphicFramePr>
        <p:xfrm>
          <a:off x="5900420" y="2817495"/>
          <a:ext cx="5400040" cy="2934335"/>
        </p:xfrm>
        <a:graphic>
          <a:graphicData uri="http://schemas.openxmlformats.org/drawingml/2006/table">
            <a:tbl>
              <a:tblPr/>
              <a:tblGrid>
                <a:gridCol w="539750"/>
                <a:gridCol w="2160270"/>
                <a:gridCol w="539750"/>
                <a:gridCol w="2160270"/>
              </a:tblGrid>
              <a:tr h="252000">
                <a:tc>
                  <a:txBody>
                    <a:bodyPr/>
                    <a:p>
                      <a:pPr indent="0" algn="ctr" fontAlgn="auto">
                        <a:lnSpc>
                          <a:spcPct val="100000"/>
                        </a:lnSpc>
                        <a:spcBef>
                          <a:spcPct val="0"/>
                        </a:spcBef>
                        <a:spcAft>
                          <a:spcPct val="0"/>
                        </a:spcAft>
                      </a:pPr>
                      <a:r>
                        <a:rPr lang="zh-CN" sz="1200" b="1">
                          <a:latin typeface="宋体" panose="02010600030101010101" pitchFamily="2" charset="-122"/>
                          <a:ea typeface="宋体" panose="02010600030101010101" pitchFamily="2" charset="-122"/>
                        </a:rPr>
                        <a:t>代码</a:t>
                      </a:r>
                      <a:endParaRPr lang="zh-CN" sz="1200" b="1">
                        <a:latin typeface="宋体" panose="02010600030101010101" pitchFamily="2" charset="-122"/>
                        <a:ea typeface="宋体" panose="02010600030101010101" pitchFamily="2" charset="-122"/>
                      </a:endParaRPr>
                    </a:p>
                  </a:txBody>
                  <a:tcPr marL="68580" marR="68580" marT="0" marB="0" anchor="ctr" anchorCtr="0">
                    <a:lnL>
                      <a:noFill/>
                    </a:lnL>
                    <a:lnR w="6350" cap="flat" cmpd="sng">
                      <a:solidFill>
                        <a:schemeClr val="tx1"/>
                      </a:solidFill>
                      <a:prstDash val="solid"/>
                      <a:headEnd type="none" w="med" len="med"/>
                      <a:tailEnd type="none" w="med" len="med"/>
                    </a:lnR>
                    <a:lnT w="6350" cap="flat" cmpd="sng">
                      <a:solidFill>
                        <a:schemeClr val="tx1"/>
                      </a:solidFill>
                      <a:prstDash val="solid"/>
                      <a:headEnd type="none" w="med" len="med"/>
                      <a:tailEnd type="none" w="med" len="med"/>
                    </a:lnT>
                    <a:lnB w="6350">
                      <a:solidFill>
                        <a:schemeClr val="tx1"/>
                      </a:solidFill>
                      <a:prstDash val="solid"/>
                    </a:lnB>
                    <a:noFill/>
                  </a:tcPr>
                </a:tc>
                <a:tc>
                  <a:txBody>
                    <a:bodyPr/>
                    <a:p>
                      <a:pPr indent="0" algn="ctr" fontAlgn="auto">
                        <a:lnSpc>
                          <a:spcPct val="100000"/>
                        </a:lnSpc>
                        <a:spcBef>
                          <a:spcPct val="0"/>
                        </a:spcBef>
                        <a:spcAft>
                          <a:spcPct val="0"/>
                        </a:spcAft>
                      </a:pPr>
                      <a:r>
                        <a:rPr lang="zh-CN" sz="1200" b="1">
                          <a:latin typeface="宋体" panose="02010600030101010101" pitchFamily="2" charset="-122"/>
                          <a:ea typeface="宋体" panose="02010600030101010101" pitchFamily="2" charset="-122"/>
                        </a:rPr>
                        <a:t>市场主体统计类别</a:t>
                      </a:r>
                      <a:endParaRPr lang="zh-CN" sz="1200" b="1">
                        <a:latin typeface="宋体" panose="02010600030101010101" pitchFamily="2" charset="-122"/>
                        <a:ea typeface="宋体" panose="02010600030101010101" pitchFamily="2" charset="-122"/>
                      </a:endParaRPr>
                    </a:p>
                  </a:txBody>
                  <a:tcPr marL="68580" marR="68580" marT="0" marB="0" anchor="ctr"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w="6350" cap="flat" cmpd="sng">
                      <a:solidFill>
                        <a:schemeClr val="tx1"/>
                      </a:solidFill>
                      <a:prstDash val="solid"/>
                      <a:headEnd type="none" w="med" len="med"/>
                      <a:tailEnd type="none" w="med" len="med"/>
                    </a:lnT>
                    <a:lnB w="6350">
                      <a:solidFill>
                        <a:schemeClr val="tx1"/>
                      </a:solidFill>
                      <a:prstDash val="solid"/>
                    </a:lnB>
                    <a:noFill/>
                  </a:tcPr>
                </a:tc>
                <a:tc>
                  <a:txBody>
                    <a:bodyPr/>
                    <a:p>
                      <a:pPr indent="0" algn="ctr" fontAlgn="auto">
                        <a:lnSpc>
                          <a:spcPct val="100000"/>
                        </a:lnSpc>
                        <a:spcBef>
                          <a:spcPct val="0"/>
                        </a:spcBef>
                        <a:spcAft>
                          <a:spcPct val="0"/>
                        </a:spcAft>
                      </a:pPr>
                      <a:r>
                        <a:rPr lang="zh-CN" sz="1200" b="1">
                          <a:latin typeface="宋体" panose="02010600030101010101" pitchFamily="2" charset="-122"/>
                          <a:ea typeface="宋体" panose="02010600030101010101" pitchFamily="2" charset="-122"/>
                        </a:rPr>
                        <a:t>代码</a:t>
                      </a:r>
                      <a:endParaRPr lang="zh-CN" sz="1200" b="1">
                        <a:latin typeface="宋体" panose="02010600030101010101" pitchFamily="2" charset="-122"/>
                        <a:ea typeface="宋体" panose="02010600030101010101" pitchFamily="2" charset="-122"/>
                      </a:endParaRPr>
                    </a:p>
                  </a:txBody>
                  <a:tcPr marL="68580" marR="68580" marT="0" marB="0" anchor="ctr"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w="6350" cap="flat" cmpd="sng">
                      <a:solidFill>
                        <a:schemeClr val="tx1"/>
                      </a:solidFill>
                      <a:prstDash val="solid"/>
                      <a:headEnd type="none" w="med" len="med"/>
                      <a:tailEnd type="none" w="med" len="med"/>
                    </a:lnT>
                    <a:lnB w="6350">
                      <a:solidFill>
                        <a:schemeClr val="tx1"/>
                      </a:solidFill>
                      <a:prstDash val="solid"/>
                    </a:lnB>
                    <a:noFill/>
                  </a:tcPr>
                </a:tc>
                <a:tc>
                  <a:txBody>
                    <a:bodyPr/>
                    <a:p>
                      <a:pPr indent="0" algn="ctr" fontAlgn="auto">
                        <a:lnSpc>
                          <a:spcPct val="100000"/>
                        </a:lnSpc>
                        <a:spcBef>
                          <a:spcPct val="0"/>
                        </a:spcBef>
                        <a:spcAft>
                          <a:spcPct val="0"/>
                        </a:spcAft>
                      </a:pPr>
                      <a:r>
                        <a:rPr lang="zh-CN" sz="1200" b="1">
                          <a:latin typeface="宋体" panose="02010600030101010101" pitchFamily="2" charset="-122"/>
                          <a:ea typeface="宋体" panose="02010600030101010101" pitchFamily="2" charset="-122"/>
                        </a:rPr>
                        <a:t>市场主体统计类别</a:t>
                      </a:r>
                      <a:endParaRPr lang="zh-CN" sz="1200" b="1">
                        <a:latin typeface="宋体" panose="02010600030101010101" pitchFamily="2" charset="-122"/>
                        <a:ea typeface="宋体" panose="02010600030101010101" pitchFamily="2" charset="-122"/>
                      </a:endParaRPr>
                    </a:p>
                  </a:txBody>
                  <a:tcPr marL="68580" marR="68580" marT="0" marB="0" anchor="ctr" anchorCtr="0">
                    <a:lnL w="6350" cap="flat" cmpd="sng">
                      <a:solidFill>
                        <a:schemeClr val="tx1"/>
                      </a:solidFill>
                      <a:prstDash val="solid"/>
                      <a:headEnd type="none" w="med" len="med"/>
                      <a:tailEnd type="none" w="med" len="med"/>
                    </a:lnL>
                    <a:lnR>
                      <a:noFill/>
                    </a:lnR>
                    <a:lnT w="6350" cap="flat" cmpd="sng">
                      <a:solidFill>
                        <a:schemeClr val="tx1"/>
                      </a:solidFill>
                      <a:prstDash val="solid"/>
                      <a:headEnd type="none" w="med" len="med"/>
                      <a:tailEnd type="none" w="med" len="med"/>
                    </a:lnT>
                    <a:lnB w="6350">
                      <a:solidFill>
                        <a:schemeClr val="tx1"/>
                      </a:solidFill>
                      <a:prstDash val="solid"/>
                    </a:lnB>
                    <a:noFill/>
                  </a:tcPr>
                </a:tc>
              </a:tr>
              <a:tr h="0">
                <a:tc>
                  <a:txBody>
                    <a:bodyPr/>
                    <a:p>
                      <a:pPr indent="0" algn="ctr" fontAlgn="auto">
                        <a:spcBef>
                          <a:spcPct val="0"/>
                        </a:spcBef>
                        <a:spcAft>
                          <a:spcPct val="0"/>
                        </a:spcAft>
                      </a:pPr>
                      <a:r>
                        <a:rPr lang="en-US" altLang="zh-CN" sz="1100" b="1">
                          <a:latin typeface="宋体" panose="02010600030101010101" pitchFamily="2" charset="-122"/>
                          <a:ea typeface="宋体" panose="02010600030101010101" pitchFamily="2" charset="-122"/>
                        </a:rPr>
                        <a:t>100</a:t>
                      </a:r>
                      <a:endParaRPr lang="en-US" altLang="zh-CN" sz="1100" b="1">
                        <a:latin typeface="宋体" panose="02010600030101010101" pitchFamily="2" charset="-122"/>
                        <a:ea typeface="宋体" panose="02010600030101010101" pitchFamily="2" charset="-122"/>
                      </a:endParaRPr>
                    </a:p>
                  </a:txBody>
                  <a:tcPr marL="68580" marR="68580" marT="0" marB="0" anchor="t" anchorCtr="0">
                    <a:lnL>
                      <a:noFill/>
                    </a:lnL>
                    <a:lnR w="6350" cap="flat" cmpd="sng">
                      <a:solidFill>
                        <a:schemeClr val="tx1"/>
                      </a:solidFill>
                      <a:prstDash val="solid"/>
                      <a:headEnd type="none" w="med" len="med"/>
                      <a:tailEnd type="none" w="med" len="med"/>
                    </a:lnR>
                    <a:lnT w="6350">
                      <a:solidFill>
                        <a:schemeClr val="tx1"/>
                      </a:solidFill>
                      <a:prstDash val="solid"/>
                    </a:lnT>
                    <a:lnB>
                      <a:noFill/>
                    </a:lnB>
                    <a:noFill/>
                  </a:tcPr>
                </a:tc>
                <a:tc>
                  <a:txBody>
                    <a:bodyPr/>
                    <a:p>
                      <a:pPr indent="0" algn="just" fontAlgn="auto">
                        <a:spcBef>
                          <a:spcPct val="0"/>
                        </a:spcBef>
                        <a:spcAft>
                          <a:spcPct val="0"/>
                        </a:spcAft>
                      </a:pPr>
                      <a:r>
                        <a:rPr lang="zh-CN" sz="1100" b="1">
                          <a:latin typeface="宋体" panose="02010600030101010101" pitchFamily="2" charset="-122"/>
                          <a:ea typeface="宋体" panose="02010600030101010101" pitchFamily="2" charset="-122"/>
                        </a:rPr>
                        <a:t>内资企业</a:t>
                      </a:r>
                      <a:endParaRPr lang="zh-CN" sz="1100" b="1">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w="6350">
                      <a:solidFill>
                        <a:schemeClr val="tx1"/>
                      </a:solidFill>
                      <a:prstDash val="solid"/>
                    </a:lnT>
                    <a:lnB>
                      <a:noFill/>
                    </a:lnB>
                    <a:noFill/>
                  </a:tcPr>
                </a:tc>
                <a:tc>
                  <a:txBody>
                    <a:bodyPr/>
                    <a:p>
                      <a:pPr indent="0" algn="ctr" fontAlgn="auto">
                        <a:spcBef>
                          <a:spcPct val="0"/>
                        </a:spcBef>
                        <a:spcAft>
                          <a:spcPct val="0"/>
                        </a:spcAft>
                      </a:pPr>
                      <a:r>
                        <a:rPr lang="en-US" altLang="zh-CN" sz="1100" b="1">
                          <a:latin typeface="宋体" panose="02010600030101010101" pitchFamily="2" charset="-122"/>
                          <a:ea typeface="宋体" panose="02010600030101010101" pitchFamily="2" charset="-122"/>
                        </a:rPr>
                        <a:t>200</a:t>
                      </a:r>
                      <a:endParaRPr lang="en-US" altLang="zh-CN" sz="1100" b="1">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w="6350">
                      <a:solidFill>
                        <a:schemeClr val="tx1"/>
                      </a:solidFill>
                      <a:prstDash val="solid"/>
                    </a:lnT>
                    <a:lnB>
                      <a:noFill/>
                    </a:lnB>
                    <a:noFill/>
                  </a:tcPr>
                </a:tc>
                <a:tc>
                  <a:txBody>
                    <a:bodyPr/>
                    <a:p>
                      <a:pPr indent="0" algn="just" fontAlgn="auto">
                        <a:spcBef>
                          <a:spcPct val="0"/>
                        </a:spcBef>
                        <a:spcAft>
                          <a:spcPct val="0"/>
                        </a:spcAft>
                      </a:pPr>
                      <a:r>
                        <a:rPr lang="zh-CN" sz="1100" b="1">
                          <a:latin typeface="宋体" panose="02010600030101010101" pitchFamily="2" charset="-122"/>
                          <a:ea typeface="宋体" panose="02010600030101010101" pitchFamily="2" charset="-122"/>
                        </a:rPr>
                        <a:t>港澳台投资企业</a:t>
                      </a:r>
                      <a:endParaRPr lang="zh-CN" sz="1100" b="1">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a:noFill/>
                    </a:lnR>
                    <a:lnT w="6350">
                      <a:solidFill>
                        <a:schemeClr val="tx1"/>
                      </a:solidFill>
                      <a:prstDash val="solid"/>
                    </a:lnT>
                    <a:lnB>
                      <a:noFill/>
                    </a:lnB>
                    <a:noFill/>
                  </a:tcPr>
                </a:tc>
              </a:tr>
              <a:tr h="0">
                <a:tc>
                  <a:txBody>
                    <a:bodyPr/>
                    <a:p>
                      <a:pPr indent="0" algn="ctr" fontAlgn="auto">
                        <a:spcBef>
                          <a:spcPct val="0"/>
                        </a:spcBef>
                        <a:spcAft>
                          <a:spcPct val="0"/>
                        </a:spcAft>
                      </a:pPr>
                      <a:r>
                        <a:rPr lang="en-US" altLang="zh-CN" sz="1100">
                          <a:latin typeface="宋体" panose="02010600030101010101" pitchFamily="2" charset="-122"/>
                          <a:ea typeface="宋体" panose="02010600030101010101" pitchFamily="2" charset="-122"/>
                        </a:rPr>
                        <a:t>110</a:t>
                      </a:r>
                      <a:endParaRPr lang="en-US" altLang="zh-CN" sz="1100">
                        <a:latin typeface="宋体" panose="02010600030101010101" pitchFamily="2" charset="-122"/>
                        <a:ea typeface="宋体" panose="02010600030101010101" pitchFamily="2" charset="-122"/>
                      </a:endParaRPr>
                    </a:p>
                  </a:txBody>
                  <a:tcPr marL="68580" marR="68580" marT="0" marB="0" anchor="t" anchorCtr="0">
                    <a:lnL>
                      <a:noFill/>
                    </a:lnL>
                    <a:lnR w="6350" cap="flat" cmpd="sng">
                      <a:solidFill>
                        <a:schemeClr val="tx1"/>
                      </a:solidFill>
                      <a:prstDash val="solid"/>
                      <a:headEnd type="none" w="med" len="med"/>
                      <a:tailEnd type="none" w="med" len="med"/>
                    </a:lnR>
                    <a:lnT>
                      <a:noFill/>
                    </a:lnT>
                    <a:lnB>
                      <a:noFill/>
                    </a:lnB>
                    <a:noFill/>
                  </a:tcPr>
                </a:tc>
                <a:tc>
                  <a:txBody>
                    <a:bodyPr/>
                    <a:p>
                      <a:pPr indent="0" algn="just" fontAlgn="auto">
                        <a:spcBef>
                          <a:spcPct val="0"/>
                        </a:spcBef>
                        <a:spcAft>
                          <a:spcPct val="0"/>
                        </a:spcAft>
                      </a:pPr>
                      <a:r>
                        <a:rPr lang="en-US" altLang="zh-CN" sz="1100">
                          <a:latin typeface="宋体" panose="02010600030101010101" pitchFamily="2" charset="-122"/>
                          <a:ea typeface="宋体" panose="02010600030101010101" pitchFamily="2" charset="-122"/>
                        </a:rPr>
                        <a:t>  </a:t>
                      </a:r>
                      <a:r>
                        <a:rPr lang="zh-CN" sz="1100">
                          <a:latin typeface="宋体" panose="02010600030101010101" pitchFamily="2" charset="-122"/>
                          <a:ea typeface="宋体" panose="02010600030101010101" pitchFamily="2" charset="-122"/>
                        </a:rPr>
                        <a:t>有限责任公司</a:t>
                      </a:r>
                      <a:endParaRPr 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a:noFill/>
                    </a:lnT>
                    <a:lnB>
                      <a:noFill/>
                    </a:lnB>
                    <a:noFill/>
                  </a:tcPr>
                </a:tc>
                <a:tc>
                  <a:txBody>
                    <a:bodyPr/>
                    <a:p>
                      <a:pPr indent="0" algn="ctr" fontAlgn="auto">
                        <a:spcBef>
                          <a:spcPct val="0"/>
                        </a:spcBef>
                        <a:spcAft>
                          <a:spcPct val="0"/>
                        </a:spcAft>
                      </a:pPr>
                      <a:r>
                        <a:rPr lang="en-US" altLang="zh-CN" sz="1100">
                          <a:latin typeface="宋体" panose="02010600030101010101" pitchFamily="2" charset="-122"/>
                          <a:ea typeface="宋体" panose="02010600030101010101" pitchFamily="2" charset="-122"/>
                        </a:rPr>
                        <a:t>210</a:t>
                      </a:r>
                      <a:endParaRPr lang="en-US" alt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a:noFill/>
                    </a:lnT>
                    <a:lnB>
                      <a:noFill/>
                    </a:lnB>
                    <a:noFill/>
                  </a:tcPr>
                </a:tc>
                <a:tc>
                  <a:txBody>
                    <a:bodyPr/>
                    <a:p>
                      <a:pPr indent="0" algn="just" fontAlgn="auto">
                        <a:spcBef>
                          <a:spcPct val="0"/>
                        </a:spcBef>
                        <a:spcAft>
                          <a:spcPct val="0"/>
                        </a:spcAft>
                      </a:pPr>
                      <a:r>
                        <a:rPr lang="en-US" altLang="zh-CN" sz="1100">
                          <a:latin typeface="宋体" panose="02010600030101010101" pitchFamily="2" charset="-122"/>
                          <a:ea typeface="宋体" panose="02010600030101010101" pitchFamily="2" charset="-122"/>
                        </a:rPr>
                        <a:t>  </a:t>
                      </a:r>
                      <a:r>
                        <a:rPr lang="zh-CN" sz="1100">
                          <a:latin typeface="宋体" panose="02010600030101010101" pitchFamily="2" charset="-122"/>
                          <a:ea typeface="宋体" panose="02010600030101010101" pitchFamily="2" charset="-122"/>
                        </a:rPr>
                        <a:t>港澳台投资有限责任公司</a:t>
                      </a:r>
                      <a:endParaRPr 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a:noFill/>
                    </a:lnR>
                    <a:lnT>
                      <a:noFill/>
                    </a:lnT>
                    <a:lnB>
                      <a:noFill/>
                    </a:lnB>
                    <a:noFill/>
                  </a:tcPr>
                </a:tc>
              </a:tr>
              <a:tr h="0">
                <a:tc>
                  <a:txBody>
                    <a:bodyPr/>
                    <a:p>
                      <a:pPr indent="0" algn="ctr" fontAlgn="auto">
                        <a:spcBef>
                          <a:spcPct val="0"/>
                        </a:spcBef>
                        <a:spcAft>
                          <a:spcPct val="0"/>
                        </a:spcAft>
                      </a:pPr>
                      <a:r>
                        <a:rPr lang="en-US" altLang="zh-CN" sz="1100">
                          <a:latin typeface="宋体" panose="02010600030101010101" pitchFamily="2" charset="-122"/>
                          <a:ea typeface="宋体" panose="02010600030101010101" pitchFamily="2" charset="-122"/>
                        </a:rPr>
                        <a:t>111</a:t>
                      </a:r>
                      <a:endParaRPr lang="en-US" altLang="zh-CN" sz="1100">
                        <a:latin typeface="宋体" panose="02010600030101010101" pitchFamily="2" charset="-122"/>
                        <a:ea typeface="宋体" panose="02010600030101010101" pitchFamily="2" charset="-122"/>
                      </a:endParaRPr>
                    </a:p>
                  </a:txBody>
                  <a:tcPr marL="68580" marR="68580" marT="0" marB="0" anchor="t" anchorCtr="0">
                    <a:lnL>
                      <a:noFill/>
                    </a:lnL>
                    <a:lnR w="6350" cap="flat" cmpd="sng">
                      <a:solidFill>
                        <a:schemeClr val="tx1"/>
                      </a:solidFill>
                      <a:prstDash val="solid"/>
                      <a:headEnd type="none" w="med" len="med"/>
                      <a:tailEnd type="none" w="med" len="med"/>
                    </a:lnR>
                    <a:lnT>
                      <a:noFill/>
                    </a:lnT>
                    <a:lnB>
                      <a:noFill/>
                    </a:lnB>
                    <a:noFill/>
                  </a:tcPr>
                </a:tc>
                <a:tc>
                  <a:txBody>
                    <a:bodyPr/>
                    <a:p>
                      <a:pPr indent="0" algn="just" fontAlgn="auto">
                        <a:spcBef>
                          <a:spcPct val="0"/>
                        </a:spcBef>
                        <a:spcAft>
                          <a:spcPct val="0"/>
                        </a:spcAft>
                      </a:pPr>
                      <a:r>
                        <a:rPr lang="en-US" altLang="zh-CN" sz="1100">
                          <a:latin typeface="宋体" panose="02010600030101010101" pitchFamily="2" charset="-122"/>
                          <a:ea typeface="宋体" panose="02010600030101010101" pitchFamily="2" charset="-122"/>
                        </a:rPr>
                        <a:t>    </a:t>
                      </a:r>
                      <a:r>
                        <a:rPr lang="zh-CN" sz="1100">
                          <a:latin typeface="宋体" panose="02010600030101010101" pitchFamily="2" charset="-122"/>
                          <a:ea typeface="宋体" panose="02010600030101010101" pitchFamily="2" charset="-122"/>
                        </a:rPr>
                        <a:t>国有独资公司</a:t>
                      </a:r>
                      <a:endParaRPr 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a:noFill/>
                    </a:lnT>
                    <a:lnB>
                      <a:noFill/>
                    </a:lnB>
                    <a:noFill/>
                  </a:tcPr>
                </a:tc>
                <a:tc>
                  <a:txBody>
                    <a:bodyPr/>
                    <a:p>
                      <a:pPr indent="0" algn="ctr" fontAlgn="auto">
                        <a:spcBef>
                          <a:spcPct val="0"/>
                        </a:spcBef>
                        <a:spcAft>
                          <a:spcPct val="0"/>
                        </a:spcAft>
                      </a:pPr>
                      <a:r>
                        <a:rPr lang="en-US" altLang="zh-CN" sz="1100">
                          <a:latin typeface="宋体" panose="02010600030101010101" pitchFamily="2" charset="-122"/>
                          <a:ea typeface="宋体" panose="02010600030101010101" pitchFamily="2" charset="-122"/>
                        </a:rPr>
                        <a:t>220</a:t>
                      </a:r>
                      <a:endParaRPr lang="en-US" alt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a:noFill/>
                    </a:lnT>
                    <a:lnB>
                      <a:noFill/>
                    </a:lnB>
                    <a:noFill/>
                  </a:tcPr>
                </a:tc>
                <a:tc>
                  <a:txBody>
                    <a:bodyPr/>
                    <a:p>
                      <a:pPr indent="0" algn="just" fontAlgn="auto">
                        <a:spcBef>
                          <a:spcPct val="0"/>
                        </a:spcBef>
                        <a:spcAft>
                          <a:spcPct val="0"/>
                        </a:spcAft>
                      </a:pPr>
                      <a:r>
                        <a:rPr lang="en-US" altLang="zh-CN" sz="1100">
                          <a:latin typeface="宋体" panose="02010600030101010101" pitchFamily="2" charset="-122"/>
                          <a:ea typeface="宋体" panose="02010600030101010101" pitchFamily="2" charset="-122"/>
                        </a:rPr>
                        <a:t>  </a:t>
                      </a:r>
                      <a:r>
                        <a:rPr lang="zh-CN" sz="1100">
                          <a:latin typeface="宋体" panose="02010600030101010101" pitchFamily="2" charset="-122"/>
                          <a:ea typeface="宋体" panose="02010600030101010101" pitchFamily="2" charset="-122"/>
                        </a:rPr>
                        <a:t>港澳台投资股份有限公司</a:t>
                      </a:r>
                      <a:endParaRPr 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a:noFill/>
                    </a:lnR>
                    <a:lnT>
                      <a:noFill/>
                    </a:lnT>
                    <a:lnB>
                      <a:noFill/>
                    </a:lnB>
                    <a:noFill/>
                  </a:tcPr>
                </a:tc>
              </a:tr>
              <a:tr h="0">
                <a:tc>
                  <a:txBody>
                    <a:bodyPr/>
                    <a:p>
                      <a:pPr indent="0" algn="ctr" fontAlgn="auto">
                        <a:spcBef>
                          <a:spcPct val="0"/>
                        </a:spcBef>
                        <a:spcAft>
                          <a:spcPct val="0"/>
                        </a:spcAft>
                      </a:pPr>
                      <a:r>
                        <a:rPr lang="en-US" altLang="zh-CN" sz="1100">
                          <a:latin typeface="宋体" panose="02010600030101010101" pitchFamily="2" charset="-122"/>
                          <a:ea typeface="宋体" panose="02010600030101010101" pitchFamily="2" charset="-122"/>
                        </a:rPr>
                        <a:t>112</a:t>
                      </a:r>
                      <a:endParaRPr lang="en-US" altLang="zh-CN" sz="1100">
                        <a:latin typeface="宋体" panose="02010600030101010101" pitchFamily="2" charset="-122"/>
                        <a:ea typeface="宋体" panose="02010600030101010101" pitchFamily="2" charset="-122"/>
                      </a:endParaRPr>
                    </a:p>
                  </a:txBody>
                  <a:tcPr marL="68580" marR="68580" marT="0" marB="0" anchor="t" anchorCtr="0">
                    <a:lnL>
                      <a:noFill/>
                    </a:lnL>
                    <a:lnR w="6350" cap="flat" cmpd="sng">
                      <a:solidFill>
                        <a:schemeClr val="tx1"/>
                      </a:solidFill>
                      <a:prstDash val="solid"/>
                      <a:headEnd type="none" w="med" len="med"/>
                      <a:tailEnd type="none" w="med" len="med"/>
                    </a:lnR>
                    <a:lnT>
                      <a:noFill/>
                    </a:lnT>
                    <a:lnB>
                      <a:noFill/>
                    </a:lnB>
                    <a:noFill/>
                  </a:tcPr>
                </a:tc>
                <a:tc>
                  <a:txBody>
                    <a:bodyPr/>
                    <a:p>
                      <a:pPr indent="0" algn="just" fontAlgn="auto">
                        <a:spcBef>
                          <a:spcPct val="0"/>
                        </a:spcBef>
                        <a:spcAft>
                          <a:spcPct val="0"/>
                        </a:spcAft>
                      </a:pPr>
                      <a:r>
                        <a:rPr lang="en-US" altLang="zh-CN" sz="1100">
                          <a:latin typeface="宋体" panose="02010600030101010101" pitchFamily="2" charset="-122"/>
                          <a:ea typeface="宋体" panose="02010600030101010101" pitchFamily="2" charset="-122"/>
                        </a:rPr>
                        <a:t>    </a:t>
                      </a:r>
                      <a:r>
                        <a:rPr lang="zh-CN" sz="1100">
                          <a:latin typeface="宋体" panose="02010600030101010101" pitchFamily="2" charset="-122"/>
                          <a:ea typeface="宋体" panose="02010600030101010101" pitchFamily="2" charset="-122"/>
                        </a:rPr>
                        <a:t>私营有限责任公司</a:t>
                      </a:r>
                      <a:endParaRPr 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a:noFill/>
                    </a:lnT>
                    <a:lnB>
                      <a:noFill/>
                    </a:lnB>
                    <a:noFill/>
                  </a:tcPr>
                </a:tc>
                <a:tc>
                  <a:txBody>
                    <a:bodyPr/>
                    <a:p>
                      <a:pPr indent="0" algn="ctr" fontAlgn="auto">
                        <a:spcBef>
                          <a:spcPct val="0"/>
                        </a:spcBef>
                        <a:spcAft>
                          <a:spcPct val="0"/>
                        </a:spcAft>
                      </a:pPr>
                      <a:r>
                        <a:rPr lang="en-US" altLang="zh-CN" sz="1100">
                          <a:latin typeface="宋体" panose="02010600030101010101" pitchFamily="2" charset="-122"/>
                          <a:ea typeface="宋体" panose="02010600030101010101" pitchFamily="2" charset="-122"/>
                        </a:rPr>
                        <a:t>230</a:t>
                      </a:r>
                      <a:endParaRPr lang="en-US" alt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a:noFill/>
                    </a:lnT>
                    <a:lnB>
                      <a:noFill/>
                    </a:lnB>
                    <a:noFill/>
                  </a:tcPr>
                </a:tc>
                <a:tc>
                  <a:txBody>
                    <a:bodyPr/>
                    <a:p>
                      <a:pPr indent="0" algn="just" fontAlgn="auto">
                        <a:spcBef>
                          <a:spcPct val="0"/>
                        </a:spcBef>
                        <a:spcAft>
                          <a:spcPct val="0"/>
                        </a:spcAft>
                      </a:pPr>
                      <a:r>
                        <a:rPr lang="en-US" altLang="zh-CN" sz="1100">
                          <a:latin typeface="宋体" panose="02010600030101010101" pitchFamily="2" charset="-122"/>
                          <a:ea typeface="宋体" panose="02010600030101010101" pitchFamily="2" charset="-122"/>
                        </a:rPr>
                        <a:t>  </a:t>
                      </a:r>
                      <a:r>
                        <a:rPr lang="zh-CN" sz="1100">
                          <a:latin typeface="宋体" panose="02010600030101010101" pitchFamily="2" charset="-122"/>
                          <a:ea typeface="宋体" panose="02010600030101010101" pitchFamily="2" charset="-122"/>
                        </a:rPr>
                        <a:t>港澳台投资合伙企业</a:t>
                      </a:r>
                      <a:endParaRPr 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a:noFill/>
                    </a:lnR>
                    <a:lnT>
                      <a:noFill/>
                    </a:lnT>
                    <a:lnB>
                      <a:noFill/>
                    </a:lnB>
                    <a:noFill/>
                  </a:tcPr>
                </a:tc>
              </a:tr>
              <a:tr h="0">
                <a:tc>
                  <a:txBody>
                    <a:bodyPr/>
                    <a:p>
                      <a:pPr indent="0" algn="ctr" fontAlgn="auto">
                        <a:spcBef>
                          <a:spcPct val="0"/>
                        </a:spcBef>
                        <a:spcAft>
                          <a:spcPct val="0"/>
                        </a:spcAft>
                      </a:pPr>
                      <a:r>
                        <a:rPr lang="en-US" altLang="zh-CN" sz="1100">
                          <a:latin typeface="宋体" panose="02010600030101010101" pitchFamily="2" charset="-122"/>
                          <a:ea typeface="宋体" panose="02010600030101010101" pitchFamily="2" charset="-122"/>
                        </a:rPr>
                        <a:t>119</a:t>
                      </a:r>
                      <a:endParaRPr lang="en-US" altLang="zh-CN" sz="1100">
                        <a:latin typeface="宋体" panose="02010600030101010101" pitchFamily="2" charset="-122"/>
                        <a:ea typeface="宋体" panose="02010600030101010101" pitchFamily="2" charset="-122"/>
                      </a:endParaRPr>
                    </a:p>
                  </a:txBody>
                  <a:tcPr marL="68580" marR="68580" marT="0" marB="0" anchor="t" anchorCtr="0">
                    <a:lnL>
                      <a:noFill/>
                    </a:lnL>
                    <a:lnR w="6350" cap="flat" cmpd="sng">
                      <a:solidFill>
                        <a:schemeClr val="tx1"/>
                      </a:solidFill>
                      <a:prstDash val="solid"/>
                      <a:headEnd type="none" w="med" len="med"/>
                      <a:tailEnd type="none" w="med" len="med"/>
                    </a:lnR>
                    <a:lnT>
                      <a:noFill/>
                    </a:lnT>
                    <a:lnB>
                      <a:noFill/>
                    </a:lnB>
                    <a:noFill/>
                  </a:tcPr>
                </a:tc>
                <a:tc>
                  <a:txBody>
                    <a:bodyPr/>
                    <a:p>
                      <a:pPr indent="0" algn="just" fontAlgn="auto">
                        <a:spcBef>
                          <a:spcPct val="0"/>
                        </a:spcBef>
                        <a:spcAft>
                          <a:spcPct val="0"/>
                        </a:spcAft>
                      </a:pPr>
                      <a:r>
                        <a:rPr lang="en-US" altLang="zh-CN" sz="1100">
                          <a:latin typeface="宋体" panose="02010600030101010101" pitchFamily="2" charset="-122"/>
                          <a:ea typeface="宋体" panose="02010600030101010101" pitchFamily="2" charset="-122"/>
                        </a:rPr>
                        <a:t>    </a:t>
                      </a:r>
                      <a:r>
                        <a:rPr lang="zh-CN" sz="1100">
                          <a:latin typeface="宋体" panose="02010600030101010101" pitchFamily="2" charset="-122"/>
                          <a:ea typeface="宋体" panose="02010600030101010101" pitchFamily="2" charset="-122"/>
                        </a:rPr>
                        <a:t>其他有限责任公司</a:t>
                      </a:r>
                      <a:endParaRPr 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a:noFill/>
                    </a:lnT>
                    <a:lnB>
                      <a:noFill/>
                    </a:lnB>
                    <a:noFill/>
                  </a:tcPr>
                </a:tc>
                <a:tc>
                  <a:txBody>
                    <a:bodyPr/>
                    <a:p>
                      <a:pPr indent="0" algn="ctr" fontAlgn="auto">
                        <a:spcBef>
                          <a:spcPct val="0"/>
                        </a:spcBef>
                        <a:spcAft>
                          <a:spcPct val="0"/>
                        </a:spcAft>
                      </a:pPr>
                      <a:r>
                        <a:rPr lang="en-US" altLang="zh-CN" sz="1100">
                          <a:latin typeface="宋体" panose="02010600030101010101" pitchFamily="2" charset="-122"/>
                          <a:ea typeface="宋体" panose="02010600030101010101" pitchFamily="2" charset="-122"/>
                        </a:rPr>
                        <a:t>290</a:t>
                      </a:r>
                      <a:endParaRPr lang="en-US" alt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a:noFill/>
                    </a:lnT>
                    <a:lnB>
                      <a:noFill/>
                    </a:lnB>
                    <a:noFill/>
                  </a:tcPr>
                </a:tc>
                <a:tc>
                  <a:txBody>
                    <a:bodyPr/>
                    <a:p>
                      <a:pPr indent="0" algn="just" fontAlgn="auto">
                        <a:spcBef>
                          <a:spcPct val="0"/>
                        </a:spcBef>
                        <a:spcAft>
                          <a:spcPct val="0"/>
                        </a:spcAft>
                      </a:pPr>
                      <a:r>
                        <a:rPr lang="en-US" altLang="zh-CN" sz="1100">
                          <a:latin typeface="宋体" panose="02010600030101010101" pitchFamily="2" charset="-122"/>
                          <a:ea typeface="宋体" panose="02010600030101010101" pitchFamily="2" charset="-122"/>
                        </a:rPr>
                        <a:t>  </a:t>
                      </a:r>
                      <a:r>
                        <a:rPr lang="zh-CN" sz="1100">
                          <a:latin typeface="宋体" panose="02010600030101010101" pitchFamily="2" charset="-122"/>
                          <a:ea typeface="宋体" panose="02010600030101010101" pitchFamily="2" charset="-122"/>
                        </a:rPr>
                        <a:t>其他港澳台投资企业</a:t>
                      </a:r>
                      <a:endParaRPr 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a:noFill/>
                    </a:lnR>
                    <a:lnT>
                      <a:noFill/>
                    </a:lnT>
                    <a:lnB>
                      <a:noFill/>
                    </a:lnB>
                    <a:noFill/>
                  </a:tcPr>
                </a:tc>
              </a:tr>
              <a:tr h="0">
                <a:tc>
                  <a:txBody>
                    <a:bodyPr/>
                    <a:p>
                      <a:pPr indent="0" algn="ctr" fontAlgn="auto">
                        <a:spcBef>
                          <a:spcPct val="0"/>
                        </a:spcBef>
                        <a:spcAft>
                          <a:spcPct val="0"/>
                        </a:spcAft>
                      </a:pPr>
                      <a:r>
                        <a:rPr lang="en-US" altLang="zh-CN" sz="1100">
                          <a:latin typeface="宋体" panose="02010600030101010101" pitchFamily="2" charset="-122"/>
                          <a:ea typeface="宋体" panose="02010600030101010101" pitchFamily="2" charset="-122"/>
                        </a:rPr>
                        <a:t>120</a:t>
                      </a:r>
                      <a:endParaRPr lang="en-US" altLang="zh-CN" sz="1100">
                        <a:latin typeface="宋体" panose="02010600030101010101" pitchFamily="2" charset="-122"/>
                        <a:ea typeface="宋体" panose="02010600030101010101" pitchFamily="2" charset="-122"/>
                      </a:endParaRPr>
                    </a:p>
                  </a:txBody>
                  <a:tcPr marL="68580" marR="68580" marT="0" marB="0" anchor="t" anchorCtr="0">
                    <a:lnL>
                      <a:noFill/>
                    </a:lnL>
                    <a:lnR w="6350" cap="flat" cmpd="sng">
                      <a:solidFill>
                        <a:schemeClr val="tx1"/>
                      </a:solidFill>
                      <a:prstDash val="solid"/>
                      <a:headEnd type="none" w="med" len="med"/>
                      <a:tailEnd type="none" w="med" len="med"/>
                    </a:lnR>
                    <a:lnT>
                      <a:noFill/>
                    </a:lnT>
                    <a:lnB>
                      <a:noFill/>
                    </a:lnB>
                    <a:noFill/>
                  </a:tcPr>
                </a:tc>
                <a:tc>
                  <a:txBody>
                    <a:bodyPr/>
                    <a:p>
                      <a:pPr indent="0" algn="just" fontAlgn="auto">
                        <a:spcBef>
                          <a:spcPct val="0"/>
                        </a:spcBef>
                        <a:spcAft>
                          <a:spcPct val="0"/>
                        </a:spcAft>
                      </a:pPr>
                      <a:r>
                        <a:rPr lang="en-US" altLang="zh-CN" sz="1100">
                          <a:latin typeface="宋体" panose="02010600030101010101" pitchFamily="2" charset="-122"/>
                          <a:ea typeface="宋体" panose="02010600030101010101" pitchFamily="2" charset="-122"/>
                        </a:rPr>
                        <a:t>  </a:t>
                      </a:r>
                      <a:r>
                        <a:rPr lang="zh-CN" sz="1100">
                          <a:latin typeface="宋体" panose="02010600030101010101" pitchFamily="2" charset="-122"/>
                          <a:ea typeface="宋体" panose="02010600030101010101" pitchFamily="2" charset="-122"/>
                        </a:rPr>
                        <a:t>股份有限公司</a:t>
                      </a:r>
                      <a:endParaRPr 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a:noFill/>
                    </a:lnT>
                    <a:lnB>
                      <a:noFill/>
                    </a:lnB>
                    <a:noFill/>
                  </a:tcPr>
                </a:tc>
                <a:tc>
                  <a:txBody>
                    <a:bodyPr/>
                    <a:p>
                      <a:pPr indent="0" algn="ctr" fontAlgn="auto">
                        <a:spcBef>
                          <a:spcPct val="0"/>
                        </a:spcBef>
                        <a:spcAft>
                          <a:spcPct val="0"/>
                        </a:spcAft>
                      </a:pPr>
                      <a:r>
                        <a:rPr lang="en-US" altLang="zh-CN" sz="1100" b="1">
                          <a:latin typeface="宋体" panose="02010600030101010101" pitchFamily="2" charset="-122"/>
                          <a:ea typeface="宋体" panose="02010600030101010101" pitchFamily="2" charset="-122"/>
                        </a:rPr>
                        <a:t>300</a:t>
                      </a:r>
                      <a:endParaRPr lang="en-US" altLang="zh-CN" sz="1100" b="1">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a:noFill/>
                    </a:lnT>
                    <a:lnB>
                      <a:noFill/>
                    </a:lnB>
                    <a:noFill/>
                  </a:tcPr>
                </a:tc>
                <a:tc>
                  <a:txBody>
                    <a:bodyPr/>
                    <a:p>
                      <a:pPr indent="0" algn="just" fontAlgn="auto">
                        <a:spcBef>
                          <a:spcPct val="0"/>
                        </a:spcBef>
                        <a:spcAft>
                          <a:spcPct val="0"/>
                        </a:spcAft>
                      </a:pPr>
                      <a:r>
                        <a:rPr lang="zh-CN" sz="1100" b="1">
                          <a:latin typeface="宋体" panose="02010600030101010101" pitchFamily="2" charset="-122"/>
                          <a:ea typeface="宋体" panose="02010600030101010101" pitchFamily="2" charset="-122"/>
                        </a:rPr>
                        <a:t>外商投资企业</a:t>
                      </a:r>
                      <a:endParaRPr lang="zh-CN" sz="1100" b="1">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a:noFill/>
                    </a:lnR>
                    <a:lnT>
                      <a:noFill/>
                    </a:lnT>
                    <a:lnB>
                      <a:noFill/>
                    </a:lnB>
                    <a:noFill/>
                  </a:tcPr>
                </a:tc>
              </a:tr>
              <a:tr h="0">
                <a:tc>
                  <a:txBody>
                    <a:bodyPr/>
                    <a:p>
                      <a:pPr indent="0" algn="ctr" fontAlgn="auto">
                        <a:spcBef>
                          <a:spcPct val="0"/>
                        </a:spcBef>
                        <a:spcAft>
                          <a:spcPct val="0"/>
                        </a:spcAft>
                      </a:pPr>
                      <a:r>
                        <a:rPr lang="en-US" altLang="zh-CN" sz="1100">
                          <a:latin typeface="宋体" panose="02010600030101010101" pitchFamily="2" charset="-122"/>
                          <a:ea typeface="宋体" panose="02010600030101010101" pitchFamily="2" charset="-122"/>
                        </a:rPr>
                        <a:t>121</a:t>
                      </a:r>
                      <a:endParaRPr lang="en-US" altLang="zh-CN" sz="1100">
                        <a:latin typeface="宋体" panose="02010600030101010101" pitchFamily="2" charset="-122"/>
                        <a:ea typeface="宋体" panose="02010600030101010101" pitchFamily="2" charset="-122"/>
                      </a:endParaRPr>
                    </a:p>
                  </a:txBody>
                  <a:tcPr marL="68580" marR="68580" marT="0" marB="0" anchor="t" anchorCtr="0">
                    <a:lnL>
                      <a:noFill/>
                    </a:lnL>
                    <a:lnR w="6350" cap="flat" cmpd="sng">
                      <a:solidFill>
                        <a:schemeClr val="tx1"/>
                      </a:solidFill>
                      <a:prstDash val="solid"/>
                      <a:headEnd type="none" w="med" len="med"/>
                      <a:tailEnd type="none" w="med" len="med"/>
                    </a:lnR>
                    <a:lnT>
                      <a:noFill/>
                    </a:lnT>
                    <a:lnB>
                      <a:noFill/>
                    </a:lnB>
                    <a:noFill/>
                  </a:tcPr>
                </a:tc>
                <a:tc>
                  <a:txBody>
                    <a:bodyPr/>
                    <a:p>
                      <a:pPr indent="0" algn="just" fontAlgn="auto">
                        <a:spcBef>
                          <a:spcPct val="0"/>
                        </a:spcBef>
                        <a:spcAft>
                          <a:spcPct val="0"/>
                        </a:spcAft>
                      </a:pPr>
                      <a:r>
                        <a:rPr lang="en-US" altLang="zh-CN" sz="1100">
                          <a:latin typeface="宋体" panose="02010600030101010101" pitchFamily="2" charset="-122"/>
                          <a:ea typeface="宋体" panose="02010600030101010101" pitchFamily="2" charset="-122"/>
                        </a:rPr>
                        <a:t>    </a:t>
                      </a:r>
                      <a:r>
                        <a:rPr lang="zh-CN" sz="1100">
                          <a:latin typeface="宋体" panose="02010600030101010101" pitchFamily="2" charset="-122"/>
                          <a:ea typeface="宋体" panose="02010600030101010101" pitchFamily="2" charset="-122"/>
                        </a:rPr>
                        <a:t>私营股份有限公司</a:t>
                      </a:r>
                      <a:endParaRPr 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a:noFill/>
                    </a:lnT>
                    <a:lnB>
                      <a:noFill/>
                    </a:lnB>
                    <a:noFill/>
                  </a:tcPr>
                </a:tc>
                <a:tc>
                  <a:txBody>
                    <a:bodyPr/>
                    <a:p>
                      <a:pPr indent="0" algn="ctr" fontAlgn="auto">
                        <a:spcBef>
                          <a:spcPct val="0"/>
                        </a:spcBef>
                        <a:spcAft>
                          <a:spcPct val="0"/>
                        </a:spcAft>
                      </a:pPr>
                      <a:r>
                        <a:rPr lang="en-US" altLang="zh-CN" sz="1100">
                          <a:latin typeface="宋体" panose="02010600030101010101" pitchFamily="2" charset="-122"/>
                          <a:ea typeface="宋体" panose="02010600030101010101" pitchFamily="2" charset="-122"/>
                        </a:rPr>
                        <a:t>310</a:t>
                      </a:r>
                      <a:endParaRPr lang="en-US" alt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a:noFill/>
                    </a:lnT>
                    <a:lnB>
                      <a:noFill/>
                    </a:lnB>
                    <a:noFill/>
                  </a:tcPr>
                </a:tc>
                <a:tc>
                  <a:txBody>
                    <a:bodyPr/>
                    <a:p>
                      <a:pPr indent="0" algn="just" fontAlgn="auto">
                        <a:spcBef>
                          <a:spcPct val="0"/>
                        </a:spcBef>
                        <a:spcAft>
                          <a:spcPct val="0"/>
                        </a:spcAft>
                      </a:pPr>
                      <a:r>
                        <a:rPr lang="en-US" altLang="zh-CN" sz="1100">
                          <a:latin typeface="宋体" panose="02010600030101010101" pitchFamily="2" charset="-122"/>
                          <a:ea typeface="宋体" panose="02010600030101010101" pitchFamily="2" charset="-122"/>
                        </a:rPr>
                        <a:t>  </a:t>
                      </a:r>
                      <a:r>
                        <a:rPr lang="zh-CN" sz="1100">
                          <a:latin typeface="宋体" panose="02010600030101010101" pitchFamily="2" charset="-122"/>
                          <a:ea typeface="宋体" panose="02010600030101010101" pitchFamily="2" charset="-122"/>
                        </a:rPr>
                        <a:t>外商投资有限责任公司</a:t>
                      </a:r>
                      <a:endParaRPr 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a:noFill/>
                    </a:lnR>
                    <a:lnT>
                      <a:noFill/>
                    </a:lnT>
                    <a:lnB>
                      <a:noFill/>
                    </a:lnB>
                    <a:noFill/>
                  </a:tcPr>
                </a:tc>
              </a:tr>
              <a:tr h="0">
                <a:tc>
                  <a:txBody>
                    <a:bodyPr/>
                    <a:p>
                      <a:pPr indent="0" algn="ctr" fontAlgn="auto">
                        <a:spcBef>
                          <a:spcPct val="0"/>
                        </a:spcBef>
                        <a:spcAft>
                          <a:spcPct val="0"/>
                        </a:spcAft>
                      </a:pPr>
                      <a:r>
                        <a:rPr lang="en-US" altLang="zh-CN" sz="1100">
                          <a:latin typeface="宋体" panose="02010600030101010101" pitchFamily="2" charset="-122"/>
                          <a:ea typeface="宋体" panose="02010600030101010101" pitchFamily="2" charset="-122"/>
                        </a:rPr>
                        <a:t>129</a:t>
                      </a:r>
                      <a:endParaRPr lang="en-US" altLang="zh-CN" sz="1100">
                        <a:latin typeface="宋体" panose="02010600030101010101" pitchFamily="2" charset="-122"/>
                        <a:ea typeface="宋体" panose="02010600030101010101" pitchFamily="2" charset="-122"/>
                      </a:endParaRPr>
                    </a:p>
                  </a:txBody>
                  <a:tcPr marL="68580" marR="68580" marT="0" marB="0" anchor="t" anchorCtr="0">
                    <a:lnL>
                      <a:noFill/>
                    </a:lnL>
                    <a:lnR w="6350" cap="flat" cmpd="sng">
                      <a:solidFill>
                        <a:schemeClr val="tx1"/>
                      </a:solidFill>
                      <a:prstDash val="solid"/>
                      <a:headEnd type="none" w="med" len="med"/>
                      <a:tailEnd type="none" w="med" len="med"/>
                    </a:lnR>
                    <a:lnT>
                      <a:noFill/>
                    </a:lnT>
                    <a:lnB>
                      <a:noFill/>
                    </a:lnB>
                    <a:noFill/>
                  </a:tcPr>
                </a:tc>
                <a:tc>
                  <a:txBody>
                    <a:bodyPr/>
                    <a:p>
                      <a:pPr indent="0" algn="just" fontAlgn="auto">
                        <a:spcBef>
                          <a:spcPct val="0"/>
                        </a:spcBef>
                        <a:spcAft>
                          <a:spcPct val="0"/>
                        </a:spcAft>
                      </a:pPr>
                      <a:r>
                        <a:rPr lang="en-US" altLang="zh-CN" sz="1100">
                          <a:latin typeface="宋体" panose="02010600030101010101" pitchFamily="2" charset="-122"/>
                          <a:ea typeface="宋体" panose="02010600030101010101" pitchFamily="2" charset="-122"/>
                        </a:rPr>
                        <a:t>    </a:t>
                      </a:r>
                      <a:r>
                        <a:rPr lang="zh-CN" sz="1100">
                          <a:latin typeface="宋体" panose="02010600030101010101" pitchFamily="2" charset="-122"/>
                          <a:ea typeface="宋体" panose="02010600030101010101" pitchFamily="2" charset="-122"/>
                        </a:rPr>
                        <a:t>其他股份有限公司</a:t>
                      </a:r>
                      <a:endParaRPr 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a:noFill/>
                    </a:lnT>
                    <a:lnB>
                      <a:noFill/>
                    </a:lnB>
                    <a:noFill/>
                  </a:tcPr>
                </a:tc>
                <a:tc>
                  <a:txBody>
                    <a:bodyPr/>
                    <a:p>
                      <a:pPr indent="0" algn="ctr" fontAlgn="auto">
                        <a:spcBef>
                          <a:spcPct val="0"/>
                        </a:spcBef>
                        <a:spcAft>
                          <a:spcPct val="0"/>
                        </a:spcAft>
                      </a:pPr>
                      <a:r>
                        <a:rPr lang="en-US" altLang="zh-CN" sz="1100">
                          <a:latin typeface="宋体" panose="02010600030101010101" pitchFamily="2" charset="-122"/>
                          <a:ea typeface="宋体" panose="02010600030101010101" pitchFamily="2" charset="-122"/>
                        </a:rPr>
                        <a:t>320</a:t>
                      </a:r>
                      <a:endParaRPr lang="en-US" alt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a:noFill/>
                    </a:lnT>
                    <a:lnB>
                      <a:noFill/>
                    </a:lnB>
                    <a:noFill/>
                  </a:tcPr>
                </a:tc>
                <a:tc>
                  <a:txBody>
                    <a:bodyPr/>
                    <a:p>
                      <a:pPr indent="0" algn="just" fontAlgn="auto">
                        <a:spcBef>
                          <a:spcPct val="0"/>
                        </a:spcBef>
                        <a:spcAft>
                          <a:spcPct val="0"/>
                        </a:spcAft>
                      </a:pPr>
                      <a:r>
                        <a:rPr lang="en-US" altLang="zh-CN" sz="1100">
                          <a:latin typeface="宋体" panose="02010600030101010101" pitchFamily="2" charset="-122"/>
                          <a:ea typeface="宋体" panose="02010600030101010101" pitchFamily="2" charset="-122"/>
                        </a:rPr>
                        <a:t>  </a:t>
                      </a:r>
                      <a:r>
                        <a:rPr lang="zh-CN" sz="1100">
                          <a:latin typeface="宋体" panose="02010600030101010101" pitchFamily="2" charset="-122"/>
                          <a:ea typeface="宋体" panose="02010600030101010101" pitchFamily="2" charset="-122"/>
                        </a:rPr>
                        <a:t>外商投资股份有限公司</a:t>
                      </a:r>
                      <a:endParaRPr 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a:noFill/>
                    </a:lnR>
                    <a:lnT>
                      <a:noFill/>
                    </a:lnT>
                    <a:lnB>
                      <a:noFill/>
                    </a:lnB>
                    <a:noFill/>
                  </a:tcPr>
                </a:tc>
              </a:tr>
              <a:tr h="0">
                <a:tc>
                  <a:txBody>
                    <a:bodyPr/>
                    <a:p>
                      <a:pPr indent="0" algn="ctr" fontAlgn="auto">
                        <a:spcBef>
                          <a:spcPct val="0"/>
                        </a:spcBef>
                        <a:spcAft>
                          <a:spcPct val="0"/>
                        </a:spcAft>
                      </a:pPr>
                      <a:r>
                        <a:rPr lang="en-US" altLang="zh-CN" sz="1100">
                          <a:latin typeface="宋体" panose="02010600030101010101" pitchFamily="2" charset="-122"/>
                          <a:ea typeface="宋体" panose="02010600030101010101" pitchFamily="2" charset="-122"/>
                        </a:rPr>
                        <a:t>130</a:t>
                      </a:r>
                      <a:endParaRPr lang="en-US" altLang="zh-CN" sz="1100">
                        <a:latin typeface="宋体" panose="02010600030101010101" pitchFamily="2" charset="-122"/>
                        <a:ea typeface="宋体" panose="02010600030101010101" pitchFamily="2" charset="-122"/>
                      </a:endParaRPr>
                    </a:p>
                  </a:txBody>
                  <a:tcPr marL="68580" marR="68580" marT="0" marB="0" anchor="t" anchorCtr="0">
                    <a:lnL>
                      <a:noFill/>
                    </a:lnL>
                    <a:lnR w="6350" cap="flat" cmpd="sng">
                      <a:solidFill>
                        <a:schemeClr val="tx1"/>
                      </a:solidFill>
                      <a:prstDash val="solid"/>
                      <a:headEnd type="none" w="med" len="med"/>
                      <a:tailEnd type="none" w="med" len="med"/>
                    </a:lnR>
                    <a:lnT>
                      <a:noFill/>
                    </a:lnT>
                    <a:lnB>
                      <a:noFill/>
                    </a:lnB>
                    <a:noFill/>
                  </a:tcPr>
                </a:tc>
                <a:tc>
                  <a:txBody>
                    <a:bodyPr/>
                    <a:p>
                      <a:pPr indent="0" algn="just" fontAlgn="auto">
                        <a:spcBef>
                          <a:spcPct val="0"/>
                        </a:spcBef>
                        <a:spcAft>
                          <a:spcPct val="0"/>
                        </a:spcAft>
                      </a:pPr>
                      <a:r>
                        <a:rPr lang="en-US" altLang="zh-CN" sz="1100">
                          <a:latin typeface="宋体" panose="02010600030101010101" pitchFamily="2" charset="-122"/>
                          <a:ea typeface="宋体" panose="02010600030101010101" pitchFamily="2" charset="-122"/>
                        </a:rPr>
                        <a:t>  </a:t>
                      </a:r>
                      <a:r>
                        <a:rPr lang="zh-CN" sz="1100">
                          <a:latin typeface="宋体" panose="02010600030101010101" pitchFamily="2" charset="-122"/>
                          <a:ea typeface="宋体" panose="02010600030101010101" pitchFamily="2" charset="-122"/>
                        </a:rPr>
                        <a:t>非公司企业法人</a:t>
                      </a:r>
                      <a:endParaRPr 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a:noFill/>
                    </a:lnT>
                    <a:lnB>
                      <a:noFill/>
                    </a:lnB>
                    <a:noFill/>
                  </a:tcPr>
                </a:tc>
                <a:tc>
                  <a:txBody>
                    <a:bodyPr/>
                    <a:p>
                      <a:pPr indent="0" algn="ctr" fontAlgn="auto">
                        <a:spcBef>
                          <a:spcPct val="0"/>
                        </a:spcBef>
                        <a:spcAft>
                          <a:spcPct val="0"/>
                        </a:spcAft>
                      </a:pPr>
                      <a:r>
                        <a:rPr lang="en-US" altLang="zh-CN" sz="1100">
                          <a:latin typeface="宋体" panose="02010600030101010101" pitchFamily="2" charset="-122"/>
                          <a:ea typeface="宋体" panose="02010600030101010101" pitchFamily="2" charset="-122"/>
                        </a:rPr>
                        <a:t>330</a:t>
                      </a:r>
                      <a:endParaRPr lang="en-US" alt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a:noFill/>
                    </a:lnT>
                    <a:lnB>
                      <a:noFill/>
                    </a:lnB>
                    <a:noFill/>
                  </a:tcPr>
                </a:tc>
                <a:tc>
                  <a:txBody>
                    <a:bodyPr/>
                    <a:p>
                      <a:pPr indent="0" algn="just" fontAlgn="auto">
                        <a:spcBef>
                          <a:spcPct val="0"/>
                        </a:spcBef>
                        <a:spcAft>
                          <a:spcPct val="0"/>
                        </a:spcAft>
                      </a:pPr>
                      <a:r>
                        <a:rPr lang="en-US" altLang="zh-CN" sz="1100">
                          <a:latin typeface="宋体" panose="02010600030101010101" pitchFamily="2" charset="-122"/>
                          <a:ea typeface="宋体" panose="02010600030101010101" pitchFamily="2" charset="-122"/>
                        </a:rPr>
                        <a:t>  </a:t>
                      </a:r>
                      <a:r>
                        <a:rPr lang="zh-CN" sz="1100">
                          <a:latin typeface="宋体" panose="02010600030101010101" pitchFamily="2" charset="-122"/>
                          <a:ea typeface="宋体" panose="02010600030101010101" pitchFamily="2" charset="-122"/>
                        </a:rPr>
                        <a:t>外商投资合伙企业</a:t>
                      </a:r>
                      <a:endParaRPr 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a:noFill/>
                    </a:lnR>
                    <a:lnT>
                      <a:noFill/>
                    </a:lnT>
                    <a:lnB>
                      <a:noFill/>
                    </a:lnB>
                    <a:noFill/>
                  </a:tcPr>
                </a:tc>
              </a:tr>
              <a:tr h="0">
                <a:tc>
                  <a:txBody>
                    <a:bodyPr/>
                    <a:p>
                      <a:pPr indent="0" algn="ctr" fontAlgn="auto">
                        <a:spcBef>
                          <a:spcPct val="0"/>
                        </a:spcBef>
                        <a:spcAft>
                          <a:spcPct val="0"/>
                        </a:spcAft>
                      </a:pPr>
                      <a:r>
                        <a:rPr lang="en-US" altLang="zh-CN" sz="1100">
                          <a:latin typeface="宋体" panose="02010600030101010101" pitchFamily="2" charset="-122"/>
                          <a:ea typeface="宋体" panose="02010600030101010101" pitchFamily="2" charset="-122"/>
                        </a:rPr>
                        <a:t>131</a:t>
                      </a:r>
                      <a:endParaRPr lang="en-US" altLang="zh-CN" sz="1100">
                        <a:latin typeface="宋体" panose="02010600030101010101" pitchFamily="2" charset="-122"/>
                        <a:ea typeface="宋体" panose="02010600030101010101" pitchFamily="2" charset="-122"/>
                      </a:endParaRPr>
                    </a:p>
                  </a:txBody>
                  <a:tcPr marL="68580" marR="68580" marT="0" marB="0" anchor="t" anchorCtr="0">
                    <a:lnL>
                      <a:noFill/>
                    </a:lnL>
                    <a:lnR w="6350" cap="flat" cmpd="sng">
                      <a:solidFill>
                        <a:schemeClr val="tx1"/>
                      </a:solidFill>
                      <a:prstDash val="solid"/>
                      <a:headEnd type="none" w="med" len="med"/>
                      <a:tailEnd type="none" w="med" len="med"/>
                    </a:lnR>
                    <a:lnT>
                      <a:noFill/>
                    </a:lnT>
                    <a:lnB>
                      <a:noFill/>
                    </a:lnB>
                    <a:noFill/>
                  </a:tcPr>
                </a:tc>
                <a:tc>
                  <a:txBody>
                    <a:bodyPr/>
                    <a:p>
                      <a:pPr indent="0" algn="just" fontAlgn="auto">
                        <a:spcBef>
                          <a:spcPct val="0"/>
                        </a:spcBef>
                        <a:spcAft>
                          <a:spcPct val="0"/>
                        </a:spcAft>
                      </a:pPr>
                      <a:r>
                        <a:rPr lang="en-US" altLang="zh-CN" sz="1100">
                          <a:latin typeface="宋体" panose="02010600030101010101" pitchFamily="2" charset="-122"/>
                          <a:ea typeface="宋体" panose="02010600030101010101" pitchFamily="2" charset="-122"/>
                        </a:rPr>
                        <a:t>    </a:t>
                      </a:r>
                      <a:r>
                        <a:rPr lang="zh-CN" sz="1100">
                          <a:latin typeface="宋体" panose="02010600030101010101" pitchFamily="2" charset="-122"/>
                          <a:ea typeface="宋体" panose="02010600030101010101" pitchFamily="2" charset="-122"/>
                        </a:rPr>
                        <a:t>全民所有制企业（国有企业）</a:t>
                      </a:r>
                      <a:endParaRPr 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a:noFill/>
                    </a:lnT>
                    <a:lnB>
                      <a:noFill/>
                    </a:lnB>
                    <a:noFill/>
                  </a:tcPr>
                </a:tc>
                <a:tc>
                  <a:txBody>
                    <a:bodyPr/>
                    <a:p>
                      <a:pPr indent="0" algn="ctr" fontAlgn="auto">
                        <a:spcBef>
                          <a:spcPct val="0"/>
                        </a:spcBef>
                        <a:spcAft>
                          <a:spcPct val="0"/>
                        </a:spcAft>
                      </a:pPr>
                      <a:r>
                        <a:rPr lang="en-US" altLang="zh-CN" sz="1100">
                          <a:latin typeface="宋体" panose="02010600030101010101" pitchFamily="2" charset="-122"/>
                          <a:ea typeface="宋体" panose="02010600030101010101" pitchFamily="2" charset="-122"/>
                        </a:rPr>
                        <a:t>390</a:t>
                      </a:r>
                      <a:endParaRPr lang="en-US" alt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a:noFill/>
                    </a:lnT>
                    <a:lnB>
                      <a:noFill/>
                    </a:lnB>
                    <a:noFill/>
                  </a:tcPr>
                </a:tc>
                <a:tc>
                  <a:txBody>
                    <a:bodyPr/>
                    <a:p>
                      <a:pPr indent="0" algn="just" fontAlgn="auto">
                        <a:spcBef>
                          <a:spcPct val="0"/>
                        </a:spcBef>
                        <a:spcAft>
                          <a:spcPct val="0"/>
                        </a:spcAft>
                      </a:pPr>
                      <a:r>
                        <a:rPr lang="en-US" altLang="zh-CN" sz="1100">
                          <a:latin typeface="宋体" panose="02010600030101010101" pitchFamily="2" charset="-122"/>
                          <a:ea typeface="宋体" panose="02010600030101010101" pitchFamily="2" charset="-122"/>
                        </a:rPr>
                        <a:t>  </a:t>
                      </a:r>
                      <a:r>
                        <a:rPr lang="zh-CN" sz="1100">
                          <a:latin typeface="宋体" panose="02010600030101010101" pitchFamily="2" charset="-122"/>
                          <a:ea typeface="宋体" panose="02010600030101010101" pitchFamily="2" charset="-122"/>
                        </a:rPr>
                        <a:t>其他外商投资企业</a:t>
                      </a:r>
                      <a:endParaRPr 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a:noFill/>
                    </a:lnR>
                    <a:lnT>
                      <a:noFill/>
                    </a:lnT>
                    <a:lnB>
                      <a:noFill/>
                    </a:lnB>
                    <a:noFill/>
                  </a:tcPr>
                </a:tc>
              </a:tr>
              <a:tr h="0">
                <a:tc>
                  <a:txBody>
                    <a:bodyPr/>
                    <a:p>
                      <a:pPr indent="0" algn="ctr" fontAlgn="auto">
                        <a:spcBef>
                          <a:spcPct val="0"/>
                        </a:spcBef>
                        <a:spcAft>
                          <a:spcPct val="0"/>
                        </a:spcAft>
                      </a:pPr>
                      <a:r>
                        <a:rPr lang="en-US" altLang="zh-CN" sz="1100">
                          <a:latin typeface="宋体" panose="02010600030101010101" pitchFamily="2" charset="-122"/>
                          <a:ea typeface="宋体" panose="02010600030101010101" pitchFamily="2" charset="-122"/>
                        </a:rPr>
                        <a:t>132</a:t>
                      </a:r>
                      <a:endParaRPr lang="en-US" altLang="zh-CN" sz="1100">
                        <a:latin typeface="宋体" panose="02010600030101010101" pitchFamily="2" charset="-122"/>
                        <a:ea typeface="宋体" panose="02010600030101010101" pitchFamily="2" charset="-122"/>
                      </a:endParaRPr>
                    </a:p>
                  </a:txBody>
                  <a:tcPr marL="68580" marR="68580" marT="0" marB="0" anchor="t" anchorCtr="0">
                    <a:lnL>
                      <a:noFill/>
                    </a:lnL>
                    <a:lnR w="6350" cap="flat" cmpd="sng">
                      <a:solidFill>
                        <a:schemeClr val="tx1"/>
                      </a:solidFill>
                      <a:prstDash val="solid"/>
                      <a:headEnd type="none" w="med" len="med"/>
                      <a:tailEnd type="none" w="med" len="med"/>
                    </a:lnR>
                    <a:lnT>
                      <a:noFill/>
                    </a:lnT>
                    <a:lnB>
                      <a:noFill/>
                    </a:lnB>
                    <a:noFill/>
                  </a:tcPr>
                </a:tc>
                <a:tc>
                  <a:txBody>
                    <a:bodyPr/>
                    <a:p>
                      <a:pPr indent="0" algn="just" fontAlgn="auto">
                        <a:spcBef>
                          <a:spcPct val="0"/>
                        </a:spcBef>
                        <a:spcAft>
                          <a:spcPct val="0"/>
                        </a:spcAft>
                      </a:pPr>
                      <a:r>
                        <a:rPr lang="en-US" altLang="zh-CN" sz="1100">
                          <a:latin typeface="宋体" panose="02010600030101010101" pitchFamily="2" charset="-122"/>
                          <a:ea typeface="宋体" panose="02010600030101010101" pitchFamily="2" charset="-122"/>
                        </a:rPr>
                        <a:t>    </a:t>
                      </a:r>
                      <a:r>
                        <a:rPr lang="zh-CN" sz="1100">
                          <a:latin typeface="宋体" panose="02010600030101010101" pitchFamily="2" charset="-122"/>
                          <a:ea typeface="宋体" panose="02010600030101010101" pitchFamily="2" charset="-122"/>
                        </a:rPr>
                        <a:t>集体所有制企业（集体企业）</a:t>
                      </a:r>
                      <a:endParaRPr 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a:noFill/>
                    </a:lnT>
                    <a:lnB>
                      <a:noFill/>
                    </a:lnB>
                    <a:noFill/>
                  </a:tcPr>
                </a:tc>
                <a:tc>
                  <a:txBody>
                    <a:bodyPr/>
                    <a:p>
                      <a:pPr indent="0" algn="ctr" fontAlgn="auto">
                        <a:spcBef>
                          <a:spcPct val="0"/>
                        </a:spcBef>
                        <a:spcAft>
                          <a:spcPct val="0"/>
                        </a:spcAft>
                      </a:pPr>
                      <a:r>
                        <a:rPr lang="en-US" altLang="zh-CN" sz="1100" b="1">
                          <a:latin typeface="宋体" panose="02010600030101010101" pitchFamily="2" charset="-122"/>
                          <a:ea typeface="宋体" panose="02010600030101010101" pitchFamily="2" charset="-122"/>
                        </a:rPr>
                        <a:t> </a:t>
                      </a:r>
                      <a:endParaRPr lang="en-US" altLang="zh-CN" sz="1100" b="1">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a:noFill/>
                    </a:lnT>
                    <a:lnB>
                      <a:noFill/>
                    </a:lnB>
                    <a:noFill/>
                  </a:tcPr>
                </a:tc>
                <a:tc>
                  <a:txBody>
                    <a:bodyPr/>
                    <a:p>
                      <a:pPr indent="0" algn="just" fontAlgn="auto">
                        <a:spcBef>
                          <a:spcPct val="0"/>
                        </a:spcBef>
                        <a:spcAft>
                          <a:spcPct val="0"/>
                        </a:spcAft>
                      </a:pPr>
                      <a:r>
                        <a:rPr lang="en-US" altLang="zh-CN" sz="1100" b="1">
                          <a:latin typeface="宋体" panose="02010600030101010101" pitchFamily="2" charset="-122"/>
                          <a:ea typeface="宋体" panose="02010600030101010101" pitchFamily="2" charset="-122"/>
                        </a:rPr>
                        <a:t> </a:t>
                      </a:r>
                      <a:endParaRPr lang="en-US" altLang="zh-CN" sz="1100" b="1">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a:noFill/>
                    </a:lnR>
                    <a:lnT>
                      <a:noFill/>
                    </a:lnT>
                    <a:lnB>
                      <a:noFill/>
                    </a:lnB>
                    <a:noFill/>
                  </a:tcPr>
                </a:tc>
              </a:tr>
              <a:tr h="0">
                <a:tc>
                  <a:txBody>
                    <a:bodyPr/>
                    <a:p>
                      <a:pPr indent="0" algn="ctr" fontAlgn="auto">
                        <a:spcBef>
                          <a:spcPct val="0"/>
                        </a:spcBef>
                        <a:spcAft>
                          <a:spcPct val="0"/>
                        </a:spcAft>
                      </a:pPr>
                      <a:r>
                        <a:rPr lang="en-US" altLang="zh-CN" sz="1100">
                          <a:latin typeface="宋体" panose="02010600030101010101" pitchFamily="2" charset="-122"/>
                          <a:ea typeface="宋体" panose="02010600030101010101" pitchFamily="2" charset="-122"/>
                        </a:rPr>
                        <a:t>133</a:t>
                      </a:r>
                      <a:endParaRPr lang="en-US" altLang="zh-CN" sz="1100">
                        <a:latin typeface="宋体" panose="02010600030101010101" pitchFamily="2" charset="-122"/>
                        <a:ea typeface="宋体" panose="02010600030101010101" pitchFamily="2" charset="-122"/>
                      </a:endParaRPr>
                    </a:p>
                  </a:txBody>
                  <a:tcPr marL="68580" marR="68580" marT="0" marB="0" anchor="t" anchorCtr="0">
                    <a:lnL>
                      <a:noFill/>
                    </a:lnL>
                    <a:lnR w="6350" cap="flat" cmpd="sng">
                      <a:solidFill>
                        <a:schemeClr val="tx1"/>
                      </a:solidFill>
                      <a:prstDash val="solid"/>
                      <a:headEnd type="none" w="med" len="med"/>
                      <a:tailEnd type="none" w="med" len="med"/>
                    </a:lnR>
                    <a:lnT>
                      <a:noFill/>
                    </a:lnT>
                    <a:lnB>
                      <a:noFill/>
                    </a:lnB>
                    <a:noFill/>
                  </a:tcPr>
                </a:tc>
                <a:tc>
                  <a:txBody>
                    <a:bodyPr/>
                    <a:p>
                      <a:pPr indent="0" algn="just" fontAlgn="auto">
                        <a:spcBef>
                          <a:spcPct val="0"/>
                        </a:spcBef>
                        <a:spcAft>
                          <a:spcPct val="0"/>
                        </a:spcAft>
                      </a:pPr>
                      <a:r>
                        <a:rPr lang="en-US" altLang="zh-CN" sz="1100">
                          <a:latin typeface="宋体" panose="02010600030101010101" pitchFamily="2" charset="-122"/>
                          <a:ea typeface="宋体" panose="02010600030101010101" pitchFamily="2" charset="-122"/>
                        </a:rPr>
                        <a:t>    </a:t>
                      </a:r>
                      <a:r>
                        <a:rPr lang="zh-CN" sz="1100">
                          <a:latin typeface="宋体" panose="02010600030101010101" pitchFamily="2" charset="-122"/>
                          <a:ea typeface="宋体" panose="02010600030101010101" pitchFamily="2" charset="-122"/>
                        </a:rPr>
                        <a:t>股份合作企业</a:t>
                      </a:r>
                      <a:endParaRPr 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a:noFill/>
                    </a:lnT>
                    <a:lnB>
                      <a:noFill/>
                    </a:lnB>
                    <a:noFill/>
                  </a:tcPr>
                </a:tc>
                <a:tc>
                  <a:txBody>
                    <a:bodyPr/>
                    <a:p>
                      <a:pPr indent="0" algn="ctr" fontAlgn="auto">
                        <a:spcBef>
                          <a:spcPct val="0"/>
                        </a:spcBef>
                        <a:spcAft>
                          <a:spcPct val="0"/>
                        </a:spcAft>
                      </a:pPr>
                      <a:r>
                        <a:rPr lang="en-US" altLang="zh-CN" sz="1100" b="1">
                          <a:latin typeface="宋体" panose="02010600030101010101" pitchFamily="2" charset="-122"/>
                          <a:ea typeface="宋体" panose="02010600030101010101" pitchFamily="2" charset="-122"/>
                        </a:rPr>
                        <a:t> </a:t>
                      </a:r>
                      <a:endParaRPr lang="en-US" altLang="zh-CN" sz="1100" b="1">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a:noFill/>
                    </a:lnT>
                    <a:lnB>
                      <a:noFill/>
                    </a:lnB>
                    <a:noFill/>
                  </a:tcPr>
                </a:tc>
                <a:tc>
                  <a:txBody>
                    <a:bodyPr/>
                    <a:p>
                      <a:pPr indent="0" algn="just" fontAlgn="auto">
                        <a:spcBef>
                          <a:spcPct val="0"/>
                        </a:spcBef>
                        <a:spcAft>
                          <a:spcPct val="0"/>
                        </a:spcAft>
                      </a:pPr>
                      <a:r>
                        <a:rPr lang="en-US" altLang="zh-CN" sz="1100" b="1">
                          <a:latin typeface="宋体" panose="02010600030101010101" pitchFamily="2" charset="-122"/>
                          <a:ea typeface="宋体" panose="02010600030101010101" pitchFamily="2" charset="-122"/>
                        </a:rPr>
                        <a:t> </a:t>
                      </a:r>
                      <a:endParaRPr lang="en-US" altLang="zh-CN" sz="1100" b="1">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a:noFill/>
                    </a:lnR>
                    <a:lnT>
                      <a:noFill/>
                    </a:lnT>
                    <a:lnB>
                      <a:noFill/>
                    </a:lnB>
                    <a:noFill/>
                  </a:tcPr>
                </a:tc>
              </a:tr>
              <a:tr h="0">
                <a:tc>
                  <a:txBody>
                    <a:bodyPr/>
                    <a:p>
                      <a:pPr indent="0" algn="ctr" fontAlgn="auto">
                        <a:spcBef>
                          <a:spcPct val="0"/>
                        </a:spcBef>
                        <a:spcAft>
                          <a:spcPct val="0"/>
                        </a:spcAft>
                      </a:pPr>
                      <a:r>
                        <a:rPr lang="en-US" altLang="zh-CN" sz="1100">
                          <a:latin typeface="宋体" panose="02010600030101010101" pitchFamily="2" charset="-122"/>
                          <a:ea typeface="宋体" panose="02010600030101010101" pitchFamily="2" charset="-122"/>
                        </a:rPr>
                        <a:t>134</a:t>
                      </a:r>
                      <a:endParaRPr lang="en-US" altLang="zh-CN" sz="1100">
                        <a:latin typeface="宋体" panose="02010600030101010101" pitchFamily="2" charset="-122"/>
                        <a:ea typeface="宋体" panose="02010600030101010101" pitchFamily="2" charset="-122"/>
                      </a:endParaRPr>
                    </a:p>
                  </a:txBody>
                  <a:tcPr marL="68580" marR="68580" marT="0" marB="0" anchor="t" anchorCtr="0">
                    <a:lnL>
                      <a:noFill/>
                    </a:lnL>
                    <a:lnR w="6350" cap="flat" cmpd="sng">
                      <a:solidFill>
                        <a:schemeClr val="tx1"/>
                      </a:solidFill>
                      <a:prstDash val="solid"/>
                      <a:headEnd type="none" w="med" len="med"/>
                      <a:tailEnd type="none" w="med" len="med"/>
                    </a:lnR>
                    <a:lnT>
                      <a:noFill/>
                    </a:lnT>
                    <a:lnB>
                      <a:noFill/>
                    </a:lnB>
                    <a:noFill/>
                  </a:tcPr>
                </a:tc>
                <a:tc>
                  <a:txBody>
                    <a:bodyPr/>
                    <a:p>
                      <a:pPr indent="0" algn="just" fontAlgn="auto">
                        <a:spcBef>
                          <a:spcPct val="0"/>
                        </a:spcBef>
                        <a:spcAft>
                          <a:spcPct val="0"/>
                        </a:spcAft>
                      </a:pPr>
                      <a:r>
                        <a:rPr lang="en-US" altLang="zh-CN" sz="1100">
                          <a:latin typeface="宋体" panose="02010600030101010101" pitchFamily="2" charset="-122"/>
                          <a:ea typeface="宋体" panose="02010600030101010101" pitchFamily="2" charset="-122"/>
                        </a:rPr>
                        <a:t>    </a:t>
                      </a:r>
                      <a:r>
                        <a:rPr lang="zh-CN" sz="1100">
                          <a:latin typeface="宋体" panose="02010600030101010101" pitchFamily="2" charset="-122"/>
                          <a:ea typeface="宋体" panose="02010600030101010101" pitchFamily="2" charset="-122"/>
                        </a:rPr>
                        <a:t>联营企业</a:t>
                      </a:r>
                      <a:endParaRPr 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a:noFill/>
                    </a:lnT>
                    <a:lnB>
                      <a:noFill/>
                    </a:lnB>
                    <a:noFill/>
                  </a:tcPr>
                </a:tc>
                <a:tc>
                  <a:txBody>
                    <a:bodyPr/>
                    <a:p>
                      <a:pPr indent="0" algn="ctr" fontAlgn="auto">
                        <a:spcBef>
                          <a:spcPct val="0"/>
                        </a:spcBef>
                        <a:spcAft>
                          <a:spcPct val="0"/>
                        </a:spcAft>
                      </a:pPr>
                      <a:r>
                        <a:rPr lang="en-US" altLang="zh-CN" sz="1100" b="1">
                          <a:latin typeface="宋体" panose="02010600030101010101" pitchFamily="2" charset="-122"/>
                          <a:ea typeface="宋体" panose="02010600030101010101" pitchFamily="2" charset="-122"/>
                        </a:rPr>
                        <a:t> </a:t>
                      </a:r>
                      <a:endParaRPr lang="en-US" altLang="zh-CN" sz="1100" b="1">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a:noFill/>
                    </a:lnT>
                    <a:lnB>
                      <a:noFill/>
                    </a:lnB>
                    <a:noFill/>
                  </a:tcPr>
                </a:tc>
                <a:tc>
                  <a:txBody>
                    <a:bodyPr/>
                    <a:p>
                      <a:pPr indent="0" algn="just" fontAlgn="auto">
                        <a:spcBef>
                          <a:spcPct val="0"/>
                        </a:spcBef>
                        <a:spcAft>
                          <a:spcPct val="0"/>
                        </a:spcAft>
                      </a:pPr>
                      <a:r>
                        <a:rPr lang="en-US" altLang="zh-CN" sz="1100" b="1">
                          <a:latin typeface="宋体" panose="02010600030101010101" pitchFamily="2" charset="-122"/>
                          <a:ea typeface="宋体" panose="02010600030101010101" pitchFamily="2" charset="-122"/>
                        </a:rPr>
                        <a:t> </a:t>
                      </a:r>
                      <a:endParaRPr lang="en-US" altLang="zh-CN" sz="1100" b="1">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a:noFill/>
                    </a:lnR>
                    <a:lnT>
                      <a:noFill/>
                    </a:lnT>
                    <a:lnB>
                      <a:noFill/>
                    </a:lnB>
                    <a:noFill/>
                  </a:tcPr>
                </a:tc>
              </a:tr>
              <a:tr h="0">
                <a:tc>
                  <a:txBody>
                    <a:bodyPr/>
                    <a:p>
                      <a:pPr indent="0" algn="ctr" fontAlgn="auto">
                        <a:spcBef>
                          <a:spcPct val="0"/>
                        </a:spcBef>
                        <a:spcAft>
                          <a:spcPct val="0"/>
                        </a:spcAft>
                      </a:pPr>
                      <a:r>
                        <a:rPr lang="en-US" altLang="zh-CN" sz="1100">
                          <a:latin typeface="宋体" panose="02010600030101010101" pitchFamily="2" charset="-122"/>
                          <a:ea typeface="宋体" panose="02010600030101010101" pitchFamily="2" charset="-122"/>
                        </a:rPr>
                        <a:t>140</a:t>
                      </a:r>
                      <a:endParaRPr lang="en-US" altLang="zh-CN" sz="1100">
                        <a:latin typeface="宋体" panose="02010600030101010101" pitchFamily="2" charset="-122"/>
                        <a:ea typeface="宋体" panose="02010600030101010101" pitchFamily="2" charset="-122"/>
                      </a:endParaRPr>
                    </a:p>
                  </a:txBody>
                  <a:tcPr marL="68580" marR="68580" marT="0" marB="0" anchor="t" anchorCtr="0">
                    <a:lnL>
                      <a:noFill/>
                    </a:lnL>
                    <a:lnR w="6350" cap="flat" cmpd="sng">
                      <a:solidFill>
                        <a:schemeClr val="tx1"/>
                      </a:solidFill>
                      <a:prstDash val="solid"/>
                      <a:headEnd type="none" w="med" len="med"/>
                      <a:tailEnd type="none" w="med" len="med"/>
                    </a:lnR>
                    <a:lnT>
                      <a:noFill/>
                    </a:lnT>
                    <a:lnB>
                      <a:noFill/>
                    </a:lnB>
                    <a:noFill/>
                  </a:tcPr>
                </a:tc>
                <a:tc>
                  <a:txBody>
                    <a:bodyPr/>
                    <a:p>
                      <a:pPr indent="0" algn="just" fontAlgn="auto">
                        <a:spcBef>
                          <a:spcPct val="0"/>
                        </a:spcBef>
                        <a:spcAft>
                          <a:spcPct val="0"/>
                        </a:spcAft>
                      </a:pPr>
                      <a:r>
                        <a:rPr lang="en-US" altLang="zh-CN" sz="1100">
                          <a:latin typeface="宋体" panose="02010600030101010101" pitchFamily="2" charset="-122"/>
                          <a:ea typeface="宋体" panose="02010600030101010101" pitchFamily="2" charset="-122"/>
                        </a:rPr>
                        <a:t>  </a:t>
                      </a:r>
                      <a:r>
                        <a:rPr lang="zh-CN" sz="1100">
                          <a:latin typeface="宋体" panose="02010600030101010101" pitchFamily="2" charset="-122"/>
                          <a:ea typeface="宋体" panose="02010600030101010101" pitchFamily="2" charset="-122"/>
                        </a:rPr>
                        <a:t>个人独资企业</a:t>
                      </a:r>
                      <a:endParaRPr 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a:noFill/>
                    </a:lnT>
                    <a:lnB>
                      <a:noFill/>
                    </a:lnB>
                    <a:noFill/>
                  </a:tcPr>
                </a:tc>
                <a:tc>
                  <a:txBody>
                    <a:bodyPr/>
                    <a:p>
                      <a:pPr indent="0" algn="ctr" fontAlgn="auto">
                        <a:spcBef>
                          <a:spcPct val="0"/>
                        </a:spcBef>
                        <a:spcAft>
                          <a:spcPct val="0"/>
                        </a:spcAft>
                      </a:pPr>
                      <a:r>
                        <a:rPr lang="en-US" altLang="zh-CN" sz="1100">
                          <a:latin typeface="宋体" panose="02010600030101010101" pitchFamily="2" charset="-122"/>
                          <a:ea typeface="宋体" panose="02010600030101010101" pitchFamily="2" charset="-122"/>
                        </a:rPr>
                        <a:t> </a:t>
                      </a:r>
                      <a:endParaRPr lang="en-US" alt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a:noFill/>
                    </a:lnT>
                    <a:lnB>
                      <a:noFill/>
                    </a:lnB>
                    <a:noFill/>
                  </a:tcPr>
                </a:tc>
                <a:tc>
                  <a:txBody>
                    <a:bodyPr/>
                    <a:p>
                      <a:pPr indent="0" algn="just" fontAlgn="auto">
                        <a:spcBef>
                          <a:spcPct val="0"/>
                        </a:spcBef>
                        <a:spcAft>
                          <a:spcPct val="0"/>
                        </a:spcAft>
                      </a:pPr>
                      <a:r>
                        <a:rPr lang="en-US" altLang="zh-CN" sz="1100">
                          <a:latin typeface="宋体" panose="02010600030101010101" pitchFamily="2" charset="-122"/>
                          <a:ea typeface="宋体" panose="02010600030101010101" pitchFamily="2" charset="-122"/>
                        </a:rPr>
                        <a:t> </a:t>
                      </a:r>
                      <a:endParaRPr lang="en-US" alt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a:noFill/>
                    </a:lnR>
                    <a:lnT>
                      <a:noFill/>
                    </a:lnT>
                    <a:lnB>
                      <a:noFill/>
                    </a:lnB>
                    <a:noFill/>
                  </a:tcPr>
                </a:tc>
              </a:tr>
              <a:tr h="0">
                <a:tc>
                  <a:txBody>
                    <a:bodyPr/>
                    <a:p>
                      <a:pPr indent="0" algn="ctr" fontAlgn="auto">
                        <a:spcBef>
                          <a:spcPct val="0"/>
                        </a:spcBef>
                        <a:spcAft>
                          <a:spcPct val="0"/>
                        </a:spcAft>
                      </a:pPr>
                      <a:r>
                        <a:rPr lang="en-US" altLang="zh-CN" sz="1100">
                          <a:latin typeface="宋体" panose="02010600030101010101" pitchFamily="2" charset="-122"/>
                          <a:ea typeface="宋体" panose="02010600030101010101" pitchFamily="2" charset="-122"/>
                        </a:rPr>
                        <a:t>150</a:t>
                      </a:r>
                      <a:endParaRPr lang="en-US" altLang="zh-CN" sz="1100">
                        <a:latin typeface="宋体" panose="02010600030101010101" pitchFamily="2" charset="-122"/>
                        <a:ea typeface="宋体" panose="02010600030101010101" pitchFamily="2" charset="-122"/>
                      </a:endParaRPr>
                    </a:p>
                  </a:txBody>
                  <a:tcPr marL="68580" marR="68580" marT="0" marB="0" anchor="t" anchorCtr="0">
                    <a:lnL>
                      <a:noFill/>
                    </a:lnL>
                    <a:lnR w="6350" cap="flat" cmpd="sng">
                      <a:solidFill>
                        <a:schemeClr val="tx1"/>
                      </a:solidFill>
                      <a:prstDash val="solid"/>
                      <a:headEnd type="none" w="med" len="med"/>
                      <a:tailEnd type="none" w="med" len="med"/>
                    </a:lnR>
                    <a:lnT>
                      <a:noFill/>
                    </a:lnT>
                    <a:lnB>
                      <a:noFill/>
                    </a:lnB>
                    <a:noFill/>
                  </a:tcPr>
                </a:tc>
                <a:tc>
                  <a:txBody>
                    <a:bodyPr/>
                    <a:p>
                      <a:pPr indent="0" algn="just" fontAlgn="auto">
                        <a:spcBef>
                          <a:spcPct val="0"/>
                        </a:spcBef>
                        <a:spcAft>
                          <a:spcPct val="0"/>
                        </a:spcAft>
                      </a:pPr>
                      <a:r>
                        <a:rPr lang="en-US" altLang="zh-CN" sz="1100">
                          <a:latin typeface="宋体" panose="02010600030101010101" pitchFamily="2" charset="-122"/>
                          <a:ea typeface="宋体" panose="02010600030101010101" pitchFamily="2" charset="-122"/>
                        </a:rPr>
                        <a:t>  </a:t>
                      </a:r>
                      <a:r>
                        <a:rPr lang="zh-CN" sz="1100">
                          <a:latin typeface="宋体" panose="02010600030101010101" pitchFamily="2" charset="-122"/>
                          <a:ea typeface="宋体" panose="02010600030101010101" pitchFamily="2" charset="-122"/>
                        </a:rPr>
                        <a:t>合伙企业</a:t>
                      </a:r>
                      <a:endParaRPr 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a:noFill/>
                    </a:lnT>
                    <a:lnB>
                      <a:noFill/>
                    </a:lnB>
                    <a:noFill/>
                  </a:tcPr>
                </a:tc>
                <a:tc>
                  <a:txBody>
                    <a:bodyPr/>
                    <a:p>
                      <a:pPr indent="0" algn="ctr" fontAlgn="auto">
                        <a:spcBef>
                          <a:spcPct val="0"/>
                        </a:spcBef>
                        <a:spcAft>
                          <a:spcPct val="0"/>
                        </a:spcAft>
                      </a:pPr>
                      <a:r>
                        <a:rPr lang="en-US" altLang="zh-CN" sz="1100">
                          <a:latin typeface="宋体" panose="02010600030101010101" pitchFamily="2" charset="-122"/>
                          <a:ea typeface="宋体" panose="02010600030101010101" pitchFamily="2" charset="-122"/>
                        </a:rPr>
                        <a:t> </a:t>
                      </a:r>
                      <a:endParaRPr lang="en-US" alt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a:noFill/>
                    </a:lnT>
                    <a:lnB>
                      <a:noFill/>
                    </a:lnB>
                    <a:noFill/>
                  </a:tcPr>
                </a:tc>
                <a:tc>
                  <a:txBody>
                    <a:bodyPr/>
                    <a:p>
                      <a:pPr indent="0" algn="just" fontAlgn="auto">
                        <a:spcBef>
                          <a:spcPct val="0"/>
                        </a:spcBef>
                        <a:spcAft>
                          <a:spcPct val="0"/>
                        </a:spcAft>
                      </a:pPr>
                      <a:r>
                        <a:rPr lang="en-US" altLang="zh-CN" sz="1100">
                          <a:latin typeface="宋体" panose="02010600030101010101" pitchFamily="2" charset="-122"/>
                          <a:ea typeface="宋体" panose="02010600030101010101" pitchFamily="2" charset="-122"/>
                        </a:rPr>
                        <a:t> </a:t>
                      </a:r>
                      <a:endParaRPr lang="en-US" alt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a:noFill/>
                    </a:lnR>
                    <a:lnT>
                      <a:noFill/>
                    </a:lnT>
                    <a:lnB>
                      <a:noFill/>
                    </a:lnB>
                    <a:noFill/>
                  </a:tcPr>
                </a:tc>
              </a:tr>
              <a:tr h="0">
                <a:tc>
                  <a:txBody>
                    <a:bodyPr/>
                    <a:p>
                      <a:pPr indent="0" algn="ctr" fontAlgn="auto">
                        <a:spcBef>
                          <a:spcPct val="0"/>
                        </a:spcBef>
                        <a:spcAft>
                          <a:spcPct val="0"/>
                        </a:spcAft>
                      </a:pPr>
                      <a:r>
                        <a:rPr lang="en-US" altLang="zh-CN" sz="1100">
                          <a:latin typeface="宋体" panose="02010600030101010101" pitchFamily="2" charset="-122"/>
                          <a:ea typeface="宋体" panose="02010600030101010101" pitchFamily="2" charset="-122"/>
                        </a:rPr>
                        <a:t>190</a:t>
                      </a:r>
                      <a:endParaRPr lang="en-US" altLang="zh-CN" sz="1100">
                        <a:latin typeface="宋体" panose="02010600030101010101" pitchFamily="2" charset="-122"/>
                        <a:ea typeface="宋体" panose="02010600030101010101" pitchFamily="2" charset="-122"/>
                      </a:endParaRPr>
                    </a:p>
                  </a:txBody>
                  <a:tcPr marL="68580" marR="68580" marT="0" marB="0" anchor="t" anchorCtr="0">
                    <a:lnL>
                      <a:noFill/>
                    </a:lnL>
                    <a:lnR w="6350" cap="flat" cmpd="sng">
                      <a:solidFill>
                        <a:schemeClr val="tx1"/>
                      </a:solidFill>
                      <a:prstDash val="solid"/>
                      <a:headEnd type="none" w="med" len="med"/>
                      <a:tailEnd type="none" w="med" len="med"/>
                    </a:lnR>
                    <a:lnT>
                      <a:noFill/>
                    </a:lnT>
                    <a:lnB w="6350" cap="flat" cmpd="sng">
                      <a:solidFill>
                        <a:schemeClr val="tx1"/>
                      </a:solidFill>
                      <a:prstDash val="solid"/>
                      <a:headEnd type="none" w="med" len="med"/>
                      <a:tailEnd type="none" w="med" len="med"/>
                    </a:lnB>
                    <a:noFill/>
                  </a:tcPr>
                </a:tc>
                <a:tc>
                  <a:txBody>
                    <a:bodyPr/>
                    <a:p>
                      <a:pPr indent="0" algn="just" fontAlgn="auto">
                        <a:spcBef>
                          <a:spcPct val="0"/>
                        </a:spcBef>
                        <a:spcAft>
                          <a:spcPct val="0"/>
                        </a:spcAft>
                      </a:pPr>
                      <a:r>
                        <a:rPr lang="en-US" altLang="zh-CN" sz="1100">
                          <a:latin typeface="宋体" panose="02010600030101010101" pitchFamily="2" charset="-122"/>
                          <a:ea typeface="宋体" panose="02010600030101010101" pitchFamily="2" charset="-122"/>
                        </a:rPr>
                        <a:t>  </a:t>
                      </a:r>
                      <a:r>
                        <a:rPr lang="zh-CN" sz="1100">
                          <a:latin typeface="宋体" panose="02010600030101010101" pitchFamily="2" charset="-122"/>
                          <a:ea typeface="宋体" panose="02010600030101010101" pitchFamily="2" charset="-122"/>
                        </a:rPr>
                        <a:t>其他内资企业</a:t>
                      </a:r>
                      <a:endParaRPr 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a:noFill/>
                    </a:lnT>
                    <a:lnB w="6350" cap="flat" cmpd="sng">
                      <a:solidFill>
                        <a:schemeClr val="tx1"/>
                      </a:solidFill>
                      <a:prstDash val="solid"/>
                      <a:headEnd type="none" w="med" len="med"/>
                      <a:tailEnd type="none" w="med" len="med"/>
                    </a:lnB>
                    <a:noFill/>
                  </a:tcPr>
                </a:tc>
                <a:tc>
                  <a:txBody>
                    <a:bodyPr/>
                    <a:p>
                      <a:pPr indent="0" algn="ctr" fontAlgn="auto">
                        <a:spcBef>
                          <a:spcPct val="0"/>
                        </a:spcBef>
                        <a:spcAft>
                          <a:spcPct val="0"/>
                        </a:spcAft>
                      </a:pPr>
                      <a:r>
                        <a:rPr lang="en-US" altLang="zh-CN" sz="1100">
                          <a:latin typeface="宋体" panose="02010600030101010101" pitchFamily="2" charset="-122"/>
                          <a:ea typeface="宋体" panose="02010600030101010101" pitchFamily="2" charset="-122"/>
                        </a:rPr>
                        <a:t> </a:t>
                      </a:r>
                      <a:endParaRPr lang="en-US" altLang="zh-CN"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w="6350" cap="flat" cmpd="sng">
                      <a:solidFill>
                        <a:schemeClr val="tx1"/>
                      </a:solidFill>
                      <a:prstDash val="solid"/>
                      <a:headEnd type="none" w="med" len="med"/>
                      <a:tailEnd type="none" w="med" len="med"/>
                    </a:lnR>
                    <a:lnT>
                      <a:noFill/>
                    </a:lnT>
                    <a:lnB w="6350" cap="flat" cmpd="sng">
                      <a:solidFill>
                        <a:schemeClr val="tx1"/>
                      </a:solidFill>
                      <a:prstDash val="solid"/>
                      <a:headEnd type="none" w="med" len="med"/>
                      <a:tailEnd type="none" w="med" len="med"/>
                    </a:lnB>
                    <a:noFill/>
                  </a:tcPr>
                </a:tc>
                <a:tc>
                  <a:txBody>
                    <a:bodyPr/>
                    <a:p>
                      <a:pPr indent="0" fontAlgn="auto">
                        <a:spcBef>
                          <a:spcPct val="0"/>
                        </a:spcBef>
                        <a:spcAft>
                          <a:spcPct val="0"/>
                        </a:spcAft>
                      </a:pPr>
                      <a:endParaRPr sz="1100">
                        <a:latin typeface="宋体" panose="02010600030101010101" pitchFamily="2" charset="-122"/>
                        <a:ea typeface="宋体" panose="02010600030101010101" pitchFamily="2" charset="-122"/>
                      </a:endParaRPr>
                    </a:p>
                  </a:txBody>
                  <a:tcPr marL="68580" marR="68580" marT="0" marB="0" anchor="t" anchorCtr="0">
                    <a:lnL w="6350" cap="flat" cmpd="sng">
                      <a:solidFill>
                        <a:schemeClr val="tx1"/>
                      </a:solidFill>
                      <a:prstDash val="solid"/>
                      <a:headEnd type="none" w="med" len="med"/>
                      <a:tailEnd type="none" w="med" len="med"/>
                    </a:lnL>
                    <a:lnR>
                      <a:noFill/>
                    </a:lnR>
                    <a:lnT>
                      <a:noFill/>
                    </a:lnT>
                    <a:lnB w="6350" cap="flat" cmpd="sng">
                      <a:solidFill>
                        <a:schemeClr val="tx1"/>
                      </a:solidFill>
                      <a:prstDash val="solid"/>
                      <a:headEnd type="none" w="med" len="med"/>
                      <a:tailEnd type="none" w="med" len="med"/>
                    </a:lnB>
                    <a:noFill/>
                  </a:tcPr>
                </a:tc>
              </a:tr>
            </a:tbl>
          </a:graphicData>
        </a:graphic>
      </p:graphicFrame>
      <p:sp>
        <p:nvSpPr>
          <p:cNvPr id="5" name="日期占位符 4"/>
          <p:cNvSpPr>
            <a:spLocks noGrp="1"/>
          </p:cNvSpPr>
          <p:nvPr>
            <p:ph type="dt" sz="half" idx="10"/>
          </p:nvPr>
        </p:nvSpPr>
        <p:spPr/>
        <p:txBody>
          <a:bodyPr/>
          <a:lstStyle/>
          <a:p>
            <a:fld id="{15DDF944-B1F5-4C90-A6FD-4EAEF0CE3147}" type="datetime1">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Tm="26231">
        <p14:gallery dir="l"/>
      </p:transition>
    </mc:Choice>
    <mc:Fallback>
      <p:transition spd="slow" advTm="26231">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企业基本情况</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1908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企业从业人员是指在企业取得工资或其他形式的劳动报酬的全部人员，包括企业使用的“在岗职工”和“劳务派遣人员”和“其他从业人员”三类。</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7"/>
            <a:ext cx="2880000" cy="370814"/>
            <a:chOff x="1280174" y="1426016"/>
            <a:chExt cx="2554850" cy="262406"/>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sz="1600" noProof="1">
                <a:ea typeface="微软雅黑" panose="020B0503020204020204" charset="-122"/>
              </a:endParaRPr>
            </a:p>
          </p:txBody>
        </p:sp>
        <p:sp>
          <p:nvSpPr>
            <p:cNvPr id="17" name="TextBox 135"/>
            <p:cNvSpPr txBox="1">
              <a:spLocks noChangeArrowheads="1"/>
            </p:cNvSpPr>
            <p:nvPr/>
          </p:nvSpPr>
          <p:spPr bwMode="auto">
            <a:xfrm>
              <a:off x="1642498" y="1448845"/>
              <a:ext cx="2192526"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企业从业人员平均人数</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18" name="矩形 30"/>
          <p:cNvSpPr>
            <a:spLocks noChangeArrowheads="1"/>
          </p:cNvSpPr>
          <p:nvPr/>
        </p:nvSpPr>
        <p:spPr bwMode="auto">
          <a:xfrm>
            <a:off x="5384800" y="564833"/>
            <a:ext cx="6136640" cy="5550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：企业从业人员平均人数及其所包含的 “在岗职工”和“劳务派遣人员”</a:t>
            </a:r>
            <a:r>
              <a:rPr lang="en-US" altLang="zh-CN" sz="1600" dirty="0">
                <a:latin typeface="微软雅黑" panose="020B0503020204020204" charset="-122"/>
                <a:ea typeface="微软雅黑" panose="020B0503020204020204" charset="-122"/>
              </a:rPr>
              <a:t>2 </a:t>
            </a:r>
            <a:r>
              <a:rPr lang="zh-CN" altLang="en-US" sz="1600" dirty="0">
                <a:latin typeface="微软雅黑" panose="020B0503020204020204" charset="-122"/>
                <a:ea typeface="微软雅黑" panose="020B0503020204020204" charset="-122"/>
              </a:rPr>
              <a:t>个分项，均为必填项，不得为空</a:t>
            </a:r>
            <a:r>
              <a:rPr lang="zh-CN" altLang="en-US" sz="1600" dirty="0">
                <a:latin typeface="微软雅黑" panose="020B0503020204020204" charset="-122"/>
                <a:ea typeface="微软雅黑" panose="020B0503020204020204" charset="-122"/>
              </a:rPr>
              <a:t>。</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b="1" dirty="0">
                <a:solidFill>
                  <a:srgbClr val="FF0000"/>
                </a:solidFill>
                <a:latin typeface="微软雅黑" panose="020B0503020204020204" charset="-122"/>
                <a:ea typeface="微软雅黑" panose="020B0503020204020204" charset="-122"/>
              </a:rPr>
              <a:t>关键字一：从业人员</a:t>
            </a:r>
            <a:endParaRPr lang="en-US" altLang="zh-CN" sz="1600" b="1"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400" b="1" dirty="0">
                <a:latin typeface="微软雅黑" panose="020B0503020204020204" charset="-122"/>
                <a:ea typeface="微软雅黑" panose="020B0503020204020204" charset="-122"/>
              </a:rPr>
              <a:t>在岗职工</a:t>
            </a:r>
            <a:r>
              <a:rPr lang="zh-CN" altLang="en-US" sz="1400" dirty="0">
                <a:latin typeface="微软雅黑" panose="020B0503020204020204" charset="-122"/>
                <a:ea typeface="微软雅黑" panose="020B0503020204020204" charset="-122"/>
              </a:rPr>
              <a:t>：</a:t>
            </a:r>
            <a:r>
              <a:rPr lang="zh-CN" altLang="en-US" sz="1400" dirty="0">
                <a:solidFill>
                  <a:schemeClr val="tx1"/>
                </a:solidFill>
                <a:latin typeface="微软雅黑" panose="020B0503020204020204" charset="-122"/>
                <a:ea typeface="微软雅黑" panose="020B0503020204020204" charset="-122"/>
              </a:rPr>
              <a:t>以“</a:t>
            </a:r>
            <a:r>
              <a:rPr lang="zh-CN" altLang="en-US" sz="1400" b="1" dirty="0">
                <a:solidFill>
                  <a:schemeClr val="tx1"/>
                </a:solidFill>
                <a:latin typeface="微软雅黑" panose="020B0503020204020204" charset="-122"/>
                <a:ea typeface="微软雅黑" panose="020B0503020204020204" charset="-122"/>
              </a:rPr>
              <a:t>谁发工资谁统计</a:t>
            </a:r>
            <a:r>
              <a:rPr lang="zh-CN" altLang="en-US" sz="1400" dirty="0">
                <a:solidFill>
                  <a:schemeClr val="tx1"/>
                </a:solidFill>
                <a:latin typeface="微软雅黑" panose="020B0503020204020204" charset="-122"/>
                <a:ea typeface="微软雅黑" panose="020B0503020204020204" charset="-122"/>
              </a:rPr>
              <a:t>”为原则统计。</a:t>
            </a:r>
            <a:endParaRPr lang="en-US" altLang="zh-CN" sz="1400" dirty="0">
              <a:solidFill>
                <a:schemeClr val="tx1"/>
              </a:solidFill>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400" b="1" dirty="0">
                <a:solidFill>
                  <a:schemeClr val="tx1"/>
                </a:solidFill>
                <a:latin typeface="微软雅黑" panose="020B0503020204020204" charset="-122"/>
                <a:ea typeface="微软雅黑" panose="020B0503020204020204" charset="-122"/>
              </a:rPr>
              <a:t>劳务派遣人员</a:t>
            </a:r>
            <a:r>
              <a:rPr lang="zh-CN" altLang="en-US" sz="1400" dirty="0">
                <a:solidFill>
                  <a:schemeClr val="tx1"/>
                </a:solidFill>
                <a:latin typeface="微软雅黑" panose="020B0503020204020204" charset="-122"/>
                <a:ea typeface="微软雅黑" panose="020B0503020204020204" charset="-122"/>
              </a:rPr>
              <a:t>：以“</a:t>
            </a:r>
            <a:r>
              <a:rPr lang="zh-CN" altLang="en-US" sz="1400" b="1" dirty="0">
                <a:solidFill>
                  <a:schemeClr val="tx1"/>
                </a:solidFill>
                <a:latin typeface="微软雅黑" panose="020B0503020204020204" charset="-122"/>
                <a:ea typeface="微软雅黑" panose="020B0503020204020204" charset="-122"/>
              </a:rPr>
              <a:t>谁用工谁统计</a:t>
            </a:r>
            <a:r>
              <a:rPr lang="zh-CN" altLang="en-US" sz="1400" dirty="0">
                <a:solidFill>
                  <a:schemeClr val="tx1"/>
                </a:solidFill>
                <a:latin typeface="微软雅黑" panose="020B0503020204020204" charset="-122"/>
                <a:ea typeface="微软雅黑" panose="020B0503020204020204" charset="-122"/>
              </a:rPr>
              <a:t>”为原则统计。</a:t>
            </a:r>
            <a:endParaRPr lang="en-US" altLang="zh-CN" sz="1400" dirty="0">
              <a:solidFill>
                <a:schemeClr val="tx1"/>
              </a:solidFill>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400" b="1" dirty="0">
                <a:solidFill>
                  <a:schemeClr val="tx1"/>
                </a:solidFill>
                <a:latin typeface="微软雅黑" panose="020B0503020204020204" charset="-122"/>
                <a:ea typeface="微软雅黑" panose="020B0503020204020204" charset="-122"/>
              </a:rPr>
              <a:t>其他从业人员</a:t>
            </a:r>
            <a:r>
              <a:rPr lang="zh-CN" altLang="en-US" sz="1400" dirty="0">
                <a:solidFill>
                  <a:schemeClr val="tx1"/>
                </a:solidFill>
                <a:latin typeface="微软雅黑" panose="020B0503020204020204" charset="-122"/>
                <a:ea typeface="微软雅黑" panose="020B0503020204020204" charset="-122"/>
              </a:rPr>
              <a:t>：指本企业中不能归到在岗职工、劳务派遣人员中的人员。此类人员是</a:t>
            </a:r>
            <a:r>
              <a:rPr lang="zh-CN" altLang="en-US" sz="1400" b="1" dirty="0">
                <a:solidFill>
                  <a:schemeClr val="tx1"/>
                </a:solidFill>
                <a:latin typeface="微软雅黑" panose="020B0503020204020204" charset="-122"/>
                <a:ea typeface="微软雅黑" panose="020B0503020204020204" charset="-122"/>
              </a:rPr>
              <a:t>实际参加本企业生产或工作并从本企业取得劳动报酬的人员</a:t>
            </a:r>
            <a:r>
              <a:rPr lang="zh-CN" altLang="en-US" sz="1400" dirty="0">
                <a:solidFill>
                  <a:schemeClr val="tx1"/>
                </a:solidFill>
                <a:latin typeface="微软雅黑" panose="020B0503020204020204" charset="-122"/>
                <a:ea typeface="微软雅黑" panose="020B0503020204020204" charset="-122"/>
              </a:rPr>
              <a:t>，包括：非全日制、离退休返聘、兼职、第二职业者、本单位中工作的外籍和港澳</a:t>
            </a:r>
            <a:r>
              <a:rPr lang="zh-CN" altLang="en-US" sz="1400" dirty="0">
                <a:latin typeface="微软雅黑" panose="020B0503020204020204" charset="-122"/>
                <a:ea typeface="微软雅黑" panose="020B0503020204020204" charset="-122"/>
              </a:rPr>
              <a:t>台方人员等。</a:t>
            </a:r>
            <a:endParaRPr lang="en-US" altLang="zh-CN" sz="14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不包括：</a:t>
            </a:r>
            <a:endParaRPr lang="en-US" altLang="zh-CN" sz="1600" b="1"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400" b="1" dirty="0">
                <a:latin typeface="微软雅黑" panose="020B0503020204020204" charset="-122"/>
                <a:ea typeface="微软雅黑" panose="020B0503020204020204" charset="-122"/>
              </a:rPr>
              <a:t>离开本单位仍保留劳动关系</a:t>
            </a:r>
            <a:r>
              <a:rPr lang="zh-CN" altLang="en-US" sz="1400" dirty="0">
                <a:latin typeface="微软雅黑" panose="020B0503020204020204" charset="-122"/>
                <a:ea typeface="微软雅黑" panose="020B0503020204020204" charset="-122"/>
              </a:rPr>
              <a:t>的并定期领取生活费的人员；</a:t>
            </a:r>
            <a:endParaRPr lang="en-US" altLang="zh-CN" sz="14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400" dirty="0">
                <a:latin typeface="微软雅黑" panose="020B0503020204020204" charset="-122"/>
                <a:ea typeface="微软雅黑" panose="020B0503020204020204" charset="-122"/>
              </a:rPr>
              <a:t>利用课余时间打工的学生、本单位实习的各类</a:t>
            </a:r>
            <a:r>
              <a:rPr lang="zh-CN" altLang="en-US" sz="1400" b="1" dirty="0">
                <a:latin typeface="微软雅黑" panose="020B0503020204020204" charset="-122"/>
                <a:ea typeface="微软雅黑" panose="020B0503020204020204" charset="-122"/>
              </a:rPr>
              <a:t>在校学生</a:t>
            </a:r>
            <a:r>
              <a:rPr lang="zh-CN" altLang="en-US" sz="1400" dirty="0">
                <a:latin typeface="微软雅黑" panose="020B0503020204020204" charset="-122"/>
                <a:ea typeface="微软雅黑" panose="020B0503020204020204" charset="-122"/>
              </a:rPr>
              <a:t>；</a:t>
            </a:r>
            <a:endParaRPr lang="en-US" altLang="zh-CN" sz="14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400" dirty="0">
                <a:latin typeface="微软雅黑" panose="020B0503020204020204" charset="-122"/>
                <a:ea typeface="微软雅黑" panose="020B0503020204020204" charset="-122"/>
              </a:rPr>
              <a:t>因</a:t>
            </a:r>
            <a:r>
              <a:rPr lang="zh-CN" altLang="en-US" sz="1400" b="1" dirty="0">
                <a:latin typeface="微软雅黑" panose="020B0503020204020204" charset="-122"/>
                <a:ea typeface="微软雅黑" panose="020B0503020204020204" charset="-122"/>
              </a:rPr>
              <a:t>劳务外包</a:t>
            </a:r>
            <a:r>
              <a:rPr lang="zh-CN" altLang="en-US" sz="1400" dirty="0">
                <a:latin typeface="微软雅黑" panose="020B0503020204020204" charset="-122"/>
                <a:ea typeface="微软雅黑" panose="020B0503020204020204" charset="-122"/>
              </a:rPr>
              <a:t>而使用的人员，如：建筑业整建制使用的人员。</a:t>
            </a:r>
            <a:endParaRPr lang="zh-CN" altLang="en-US" sz="14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400" dirty="0">
                <a:latin typeface="微软雅黑" panose="020B0503020204020204" charset="-122"/>
                <a:ea typeface="微软雅黑" panose="020B0503020204020204" charset="-122"/>
              </a:rPr>
              <a:t>本单位使用的共享用工人员（由原单位统计）。</a:t>
            </a:r>
            <a:endParaRPr lang="zh-CN" altLang="en-US" sz="14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b="1" dirty="0">
                <a:solidFill>
                  <a:srgbClr val="FF0000"/>
                </a:solidFill>
                <a:latin typeface="微软雅黑" panose="020B0503020204020204" charset="-122"/>
                <a:ea typeface="微软雅黑" panose="020B0503020204020204" charset="-122"/>
                <a:sym typeface="+mn-ea"/>
              </a:rPr>
              <a:t>关键字二：平均人数</a:t>
            </a:r>
            <a:endParaRPr lang="en-US" altLang="zh-CN" sz="1600" b="1"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sym typeface="+mn-ea"/>
              </a:rPr>
              <a:t>年平均人数</a:t>
            </a:r>
            <a:r>
              <a:rPr lang="en-US" altLang="zh-CN" sz="1600" dirty="0">
                <a:latin typeface="微软雅黑" panose="020B0503020204020204" charset="-122"/>
                <a:ea typeface="微软雅黑" panose="020B0503020204020204" charset="-122"/>
                <a:sym typeface="+mn-ea"/>
              </a:rPr>
              <a:t>=</a:t>
            </a:r>
            <a:r>
              <a:rPr lang="zh-CN" altLang="en-US" sz="1600" b="1" dirty="0">
                <a:latin typeface="微软雅黑" panose="020B0503020204020204" charset="-122"/>
                <a:ea typeface="微软雅黑" panose="020B0503020204020204" charset="-122"/>
                <a:sym typeface="+mn-ea"/>
              </a:rPr>
              <a:t>每个月的平均人数相加之和</a:t>
            </a:r>
            <a:r>
              <a:rPr lang="zh-CN" altLang="en-US" sz="1600" dirty="0">
                <a:latin typeface="微软雅黑" panose="020B0503020204020204" charset="-122"/>
                <a:ea typeface="微软雅黑" panose="020B0503020204020204" charset="-122"/>
                <a:sym typeface="+mn-ea"/>
              </a:rPr>
              <a:t>除以</a:t>
            </a:r>
            <a:r>
              <a:rPr lang="en-US" altLang="zh-CN" sz="1600" b="1" dirty="0">
                <a:latin typeface="微软雅黑" panose="020B0503020204020204" charset="-122"/>
                <a:ea typeface="微软雅黑" panose="020B0503020204020204" charset="-122"/>
                <a:sym typeface="+mn-ea"/>
              </a:rPr>
              <a:t>12</a:t>
            </a:r>
            <a:endParaRPr lang="en-US" altLang="zh-CN" sz="1600" b="1" dirty="0">
              <a:latin typeface="微软雅黑" panose="020B0503020204020204" charset="-122"/>
              <a:ea typeface="微软雅黑" panose="020B0503020204020204" charset="-122"/>
              <a:sym typeface="+mn-ea"/>
            </a:endParaRPr>
          </a:p>
        </p:txBody>
      </p:sp>
      <p:sp>
        <p:nvSpPr>
          <p:cNvPr id="2" name="文本框 1"/>
          <p:cNvSpPr txBox="1"/>
          <p:nvPr/>
        </p:nvSpPr>
        <p:spPr>
          <a:xfrm>
            <a:off x="1679825" y="2534547"/>
            <a:ext cx="396262" cy="307777"/>
          </a:xfrm>
          <a:prstGeom prst="rect">
            <a:avLst/>
          </a:prstGeom>
          <a:noFill/>
        </p:spPr>
        <p:txBody>
          <a:bodyPr wrap="none" rtlCol="0">
            <a:spAutoFit/>
          </a:bodyPr>
          <a:lstStyle/>
          <a:p>
            <a:pPr algn="ctr"/>
            <a:r>
              <a:rPr lang="en-US" altLang="zh-CN" sz="1400" dirty="0">
                <a:solidFill>
                  <a:schemeClr val="bg1"/>
                </a:solidFill>
              </a:rPr>
              <a:t>10</a:t>
            </a:r>
            <a:endParaRPr lang="zh-CN" altLang="en-US" sz="1400"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105603">
        <p14:gallery dir="l"/>
      </p:transition>
    </mc:Choice>
    <mc:Fallback>
      <p:transition spd="slow" advTm="105603">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格 7"/>
          <p:cNvGraphicFramePr>
            <a:graphicFrameLocks noGrp="1"/>
          </p:cNvGraphicFramePr>
          <p:nvPr>
            <p:custDataLst>
              <p:tags r:id="rId1"/>
            </p:custDataLst>
          </p:nvPr>
        </p:nvGraphicFramePr>
        <p:xfrm>
          <a:off x="1684413" y="1083300"/>
          <a:ext cx="8820000" cy="5508000"/>
        </p:xfrm>
        <a:graphic>
          <a:graphicData uri="http://schemas.openxmlformats.org/drawingml/2006/table">
            <a:tbl>
              <a:tblPr>
                <a:tableStyleId>{073A0DAA-6AF3-43AB-8588-CEC1D06C72B9}</a:tableStyleId>
              </a:tblPr>
              <a:tblGrid>
                <a:gridCol w="720000"/>
                <a:gridCol w="3060000"/>
                <a:gridCol w="2160000"/>
                <a:gridCol w="1440180"/>
                <a:gridCol w="1439820"/>
              </a:tblGrid>
              <a:tr h="324000">
                <a:tc>
                  <a:txBody>
                    <a:bodyPr/>
                    <a:lstStyle/>
                    <a:p>
                      <a:pPr algn="ctr" fontAlgn="ctr"/>
                      <a:r>
                        <a:rPr lang="zh-CN" altLang="en-US" sz="1400" b="1" u="none" strike="noStrike" dirty="0">
                          <a:effectLst/>
                          <a:latin typeface="微软雅黑" panose="020B0503020204020204" charset="-122"/>
                          <a:ea typeface="微软雅黑" panose="020B0503020204020204" charset="-122"/>
                        </a:rPr>
                        <a:t>序号　</a:t>
                      </a:r>
                      <a:endParaRPr lang="zh-CN" altLang="en-US" sz="1400" b="1"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b="1" u="none" strike="noStrike" dirty="0">
                          <a:effectLst/>
                          <a:latin typeface="微软雅黑" panose="020B0503020204020204" charset="-122"/>
                          <a:ea typeface="微软雅黑" panose="020B0503020204020204" charset="-122"/>
                        </a:rPr>
                        <a:t>对应指标名称</a:t>
                      </a:r>
                      <a:endParaRPr lang="zh-CN" altLang="en-US" sz="1400" b="1"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b="1" u="none" strike="noStrike" dirty="0">
                          <a:effectLst/>
                          <a:latin typeface="微软雅黑" panose="020B0503020204020204" charset="-122"/>
                          <a:ea typeface="微软雅黑" panose="020B0503020204020204" charset="-122"/>
                        </a:rPr>
                        <a:t>是否必填</a:t>
                      </a:r>
                      <a:endParaRPr lang="zh-CN" altLang="en-US" sz="1400" b="1"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b="1" u="none" strike="noStrike" dirty="0">
                          <a:effectLst/>
                          <a:latin typeface="微软雅黑" panose="020B0503020204020204" charset="-122"/>
                          <a:ea typeface="微软雅黑" panose="020B0503020204020204" charset="-122"/>
                        </a:rPr>
                        <a:t>数据范围</a:t>
                      </a:r>
                      <a:endParaRPr lang="zh-CN" altLang="en-US" sz="1400" b="1"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b="1" u="none" strike="noStrike" dirty="0">
                          <a:effectLst/>
                          <a:latin typeface="微软雅黑" panose="020B0503020204020204" charset="-122"/>
                          <a:ea typeface="微软雅黑" panose="020B0503020204020204" charset="-122"/>
                        </a:rPr>
                        <a:t>单位</a:t>
                      </a:r>
                      <a:endParaRPr lang="zh-CN" altLang="en-US" sz="1400" b="1" i="0" u="none" strike="noStrike" dirty="0">
                        <a:effectLst/>
                        <a:latin typeface="微软雅黑" panose="020B0503020204020204" charset="-122"/>
                        <a:ea typeface="微软雅黑" panose="020B0503020204020204" charset="-122"/>
                      </a:endParaRPr>
                    </a:p>
                  </a:txBody>
                  <a:tcPr marL="0" marR="0" marT="0" marB="0" anchor="ctr"/>
                </a:tc>
              </a:tr>
              <a:tr h="324000">
                <a:tc>
                  <a:txBody>
                    <a:bodyPr/>
                    <a:lstStyle/>
                    <a:p>
                      <a:pPr algn="ctr" fontAlgn="ctr"/>
                      <a:r>
                        <a:rPr lang="en-US" altLang="zh-CN" sz="1400" u="none" strike="noStrike" dirty="0">
                          <a:effectLst/>
                          <a:latin typeface="微软雅黑" panose="020B0503020204020204" charset="-122"/>
                          <a:ea typeface="微软雅黑" panose="020B0503020204020204" charset="-122"/>
                        </a:rPr>
                        <a:t>1</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dirty="0">
                          <a:solidFill>
                            <a:schemeClr val="tx1"/>
                          </a:solidFill>
                          <a:effectLst/>
                          <a:latin typeface="微软雅黑" panose="020B0503020204020204" charset="-122"/>
                          <a:ea typeface="微软雅黑" panose="020B0503020204020204" charset="-122"/>
                        </a:rPr>
                        <a:t>销售（营业）收入</a:t>
                      </a:r>
                      <a:endParaRPr lang="zh-CN" altLang="en-US" sz="1400" b="0" i="0" u="none" strike="noStrike" dirty="0">
                        <a:solidFill>
                          <a:schemeClr val="tx1"/>
                        </a:solidFill>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b="0" i="0" u="none" strike="noStrike" dirty="0">
                          <a:effectLst/>
                          <a:latin typeface="微软雅黑" panose="020B0503020204020204" charset="-122"/>
                          <a:ea typeface="微软雅黑" panose="020B0503020204020204" charset="-122"/>
                        </a:rPr>
                        <a:t>√</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en-US" altLang="zh-CN" sz="1400" u="none" strike="noStrike">
                          <a:effectLst/>
                          <a:latin typeface="微软雅黑" panose="020B0503020204020204" charset="-122"/>
                          <a:ea typeface="微软雅黑" panose="020B0503020204020204" charset="-122"/>
                        </a:rPr>
                        <a:t>&gt;=0</a:t>
                      </a:r>
                      <a:endParaRPr lang="en-US" altLang="zh-CN" sz="1400" b="0" i="0" u="none" strike="noStrike">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dirty="0">
                          <a:solidFill>
                            <a:schemeClr val="tx1"/>
                          </a:solidFill>
                          <a:effectLst/>
                          <a:latin typeface="微软雅黑" panose="020B0503020204020204" charset="-122"/>
                          <a:ea typeface="微软雅黑" panose="020B0503020204020204" charset="-122"/>
                        </a:rPr>
                        <a:t>万元</a:t>
                      </a:r>
                      <a:r>
                        <a:rPr lang="en-US" altLang="zh-CN" sz="1400" u="none" strike="noStrike" dirty="0">
                          <a:solidFill>
                            <a:schemeClr val="tx1"/>
                          </a:solidFill>
                          <a:effectLst/>
                          <a:latin typeface="微软雅黑" panose="020B0503020204020204" charset="-122"/>
                          <a:ea typeface="微软雅黑" panose="020B0503020204020204" charset="-122"/>
                        </a:rPr>
                        <a:t>/</a:t>
                      </a:r>
                      <a:r>
                        <a:rPr lang="zh-CN" altLang="en-US" sz="1400" u="none" strike="noStrike" dirty="0">
                          <a:solidFill>
                            <a:schemeClr val="tx1"/>
                          </a:solidFill>
                          <a:effectLst/>
                          <a:latin typeface="微软雅黑" panose="020B0503020204020204" charset="-122"/>
                          <a:ea typeface="微软雅黑" panose="020B0503020204020204" charset="-122"/>
                        </a:rPr>
                        <a:t>年</a:t>
                      </a:r>
                      <a:endParaRPr lang="zh-CN" altLang="en-US" sz="1400" b="0" i="0" u="none" strike="noStrike" dirty="0">
                        <a:solidFill>
                          <a:schemeClr val="tx1"/>
                        </a:solidFill>
                        <a:effectLst/>
                        <a:latin typeface="微软雅黑" panose="020B0503020204020204" charset="-122"/>
                        <a:ea typeface="微软雅黑" panose="020B0503020204020204" charset="-122"/>
                      </a:endParaRPr>
                    </a:p>
                  </a:txBody>
                  <a:tcPr marL="0" marR="0" marT="0" marB="0" anchor="ctr"/>
                </a:tc>
              </a:tr>
              <a:tr h="324000">
                <a:tc>
                  <a:txBody>
                    <a:bodyPr/>
                    <a:lstStyle/>
                    <a:p>
                      <a:pPr algn="ctr" fontAlgn="ctr"/>
                      <a:r>
                        <a:rPr lang="en-US" altLang="zh-CN" sz="1400" b="0" i="0" u="none" strike="noStrike" dirty="0">
                          <a:effectLst/>
                          <a:latin typeface="微软雅黑" panose="020B0503020204020204" charset="-122"/>
                          <a:ea typeface="微软雅黑" panose="020B0503020204020204" charset="-122"/>
                        </a:rPr>
                        <a:t>2</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a:solidFill>
                            <a:schemeClr val="tx1"/>
                          </a:solidFill>
                          <a:effectLst/>
                          <a:latin typeface="微软雅黑" panose="020B0503020204020204" charset="-122"/>
                          <a:ea typeface="微软雅黑" panose="020B0503020204020204" charset="-122"/>
                        </a:rPr>
                        <a:t>利润总额</a:t>
                      </a:r>
                      <a:endParaRPr lang="zh-CN" altLang="en-US" sz="1400" b="0" i="0" u="none" strike="noStrike">
                        <a:solidFill>
                          <a:schemeClr val="tx1"/>
                        </a:solidFill>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b="0" i="0" u="none" strike="noStrike" dirty="0">
                          <a:effectLst/>
                          <a:latin typeface="微软雅黑" panose="020B0503020204020204" charset="-122"/>
                          <a:ea typeface="微软雅黑" panose="020B0503020204020204" charset="-122"/>
                        </a:rPr>
                        <a:t>√</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dirty="0">
                          <a:effectLst/>
                          <a:latin typeface="微软雅黑" panose="020B0503020204020204" charset="-122"/>
                          <a:ea typeface="微软雅黑" panose="020B0503020204020204" charset="-122"/>
                        </a:rPr>
                        <a:t>　</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万元</a:t>
                      </a:r>
                      <a:r>
                        <a:rPr kumimoji="0" lang="en-US" altLang="zh-CN"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a:t>
                      </a:r>
                      <a:r>
                        <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年</a:t>
                      </a:r>
                      <a:endPar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a:txBody>
                  <a:tcPr marL="0" marR="0" marT="0" marB="0" anchor="ctr"/>
                </a:tc>
              </a:tr>
              <a:tr h="324000">
                <a:tc>
                  <a:txBody>
                    <a:bodyPr/>
                    <a:lstStyle/>
                    <a:p>
                      <a:pPr algn="ctr" fontAlgn="ctr"/>
                      <a:r>
                        <a:rPr lang="en-US" altLang="zh-CN" sz="1400" b="0" i="0" u="none" strike="noStrike" dirty="0">
                          <a:effectLst/>
                          <a:latin typeface="微软雅黑" panose="020B0503020204020204" charset="-122"/>
                          <a:ea typeface="微软雅黑" panose="020B0503020204020204" charset="-122"/>
                        </a:rPr>
                        <a:t>3</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dirty="0">
                          <a:solidFill>
                            <a:schemeClr val="tx1"/>
                          </a:solidFill>
                          <a:effectLst/>
                          <a:latin typeface="微软雅黑" panose="020B0503020204020204" charset="-122"/>
                          <a:ea typeface="微软雅黑" panose="020B0503020204020204" charset="-122"/>
                        </a:rPr>
                        <a:t>固定资产折旧</a:t>
                      </a:r>
                      <a:endParaRPr lang="zh-CN" altLang="en-US" sz="1400" b="0" i="0" u="none" strike="noStrike" dirty="0">
                        <a:solidFill>
                          <a:schemeClr val="tx1"/>
                        </a:solidFill>
                        <a:effectLst/>
                        <a:latin typeface="微软雅黑" panose="020B0503020204020204" charset="-122"/>
                        <a:ea typeface="微软雅黑" panose="020B0503020204020204" charset="-122"/>
                      </a:endParaRPr>
                    </a:p>
                  </a:txBody>
                  <a:tcPr marL="0" marR="0" marT="0" marB="0" anchor="ctr"/>
                </a:tc>
                <a:tc rowSpan="2">
                  <a:txBody>
                    <a:bodyPr/>
                    <a:lstStyle/>
                    <a:p>
                      <a:pPr algn="ctr" fontAlgn="ctr"/>
                      <a:r>
                        <a:rPr lang="zh-CN" altLang="en-US" sz="1400" b="0" i="0" u="none" strike="noStrike" dirty="0">
                          <a:effectLst/>
                          <a:latin typeface="微软雅黑" panose="020B0503020204020204" charset="-122"/>
                          <a:ea typeface="微软雅黑" panose="020B0503020204020204" charset="-122"/>
                        </a:rPr>
                        <a:t>工业企业必填</a:t>
                      </a:r>
                      <a:endParaRPr lang="en-US" altLang="zh-CN" sz="1400" b="0" i="0" u="none" strike="noStrike" dirty="0">
                        <a:effectLst/>
                        <a:latin typeface="微软雅黑" panose="020B0503020204020204" charset="-122"/>
                        <a:ea typeface="微软雅黑" panose="020B0503020204020204" charset="-122"/>
                      </a:endParaRPr>
                    </a:p>
                    <a:p>
                      <a:pPr algn="ctr" fontAlgn="ctr"/>
                      <a:r>
                        <a:rPr lang="zh-CN" altLang="en-US" sz="1400" b="0" i="0" u="none" strike="noStrike" dirty="0">
                          <a:effectLst/>
                          <a:latin typeface="微软雅黑" panose="020B0503020204020204" charset="-122"/>
                          <a:ea typeface="微软雅黑" panose="020B0503020204020204" charset="-122"/>
                        </a:rPr>
                        <a:t>其他企业选填</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en-US" altLang="zh-CN" sz="1400" u="none" strike="noStrike">
                          <a:effectLst/>
                          <a:latin typeface="微软雅黑" panose="020B0503020204020204" charset="-122"/>
                          <a:ea typeface="微软雅黑" panose="020B0503020204020204" charset="-122"/>
                        </a:rPr>
                        <a:t>&gt;=0</a:t>
                      </a:r>
                      <a:endParaRPr lang="en-US" altLang="zh-CN" sz="1400" b="0" i="0" u="none" strike="noStrike">
                        <a:effectLst/>
                        <a:latin typeface="微软雅黑" panose="020B0503020204020204" charset="-122"/>
                        <a:ea typeface="微软雅黑" panose="020B0503020204020204" charset="-122"/>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万元</a:t>
                      </a:r>
                      <a:r>
                        <a:rPr kumimoji="0" lang="en-US" altLang="zh-CN"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a:t>
                      </a:r>
                      <a:r>
                        <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年</a:t>
                      </a:r>
                      <a:endPar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a:txBody>
                  <a:tcPr marL="0" marR="0" marT="0" marB="0" anchor="ctr"/>
                </a:tc>
              </a:tr>
              <a:tr h="324000">
                <a:tc>
                  <a:txBody>
                    <a:bodyPr/>
                    <a:lstStyle/>
                    <a:p>
                      <a:pPr algn="ctr" fontAlgn="ctr"/>
                      <a:r>
                        <a:rPr lang="en-US" altLang="zh-CN" sz="1400" b="0" i="0" u="none" strike="noStrike" dirty="0">
                          <a:effectLst/>
                          <a:latin typeface="微软雅黑" panose="020B0503020204020204" charset="-122"/>
                          <a:ea typeface="微软雅黑" panose="020B0503020204020204" charset="-122"/>
                        </a:rPr>
                        <a:t>4</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a:solidFill>
                            <a:schemeClr val="tx1"/>
                          </a:solidFill>
                          <a:effectLst/>
                          <a:latin typeface="微软雅黑" panose="020B0503020204020204" charset="-122"/>
                          <a:ea typeface="微软雅黑" panose="020B0503020204020204" charset="-122"/>
                        </a:rPr>
                        <a:t>税金及附加</a:t>
                      </a:r>
                      <a:endParaRPr lang="zh-CN" altLang="en-US" sz="1400" b="0" i="0" u="none" strike="noStrike">
                        <a:solidFill>
                          <a:schemeClr val="tx1"/>
                        </a:solidFill>
                        <a:effectLst/>
                        <a:latin typeface="微软雅黑" panose="020B0503020204020204" charset="-122"/>
                        <a:ea typeface="微软雅黑" panose="020B0503020204020204" charset="-122"/>
                      </a:endParaRPr>
                    </a:p>
                  </a:txBody>
                  <a:tcPr marL="0" marR="0" marT="0" marB="0" anchor="ctr"/>
                </a:tc>
                <a:tc vMerge="1">
                  <a:tcPr marL="0" marR="0" marT="0" marB="0" anchor="ctr"/>
                </a:tc>
                <a:tc>
                  <a:txBody>
                    <a:bodyPr/>
                    <a:lstStyle/>
                    <a:p>
                      <a:pPr algn="ctr" fontAlgn="ctr"/>
                      <a:r>
                        <a:rPr lang="en-US" altLang="zh-CN" sz="1400" u="none" strike="noStrike">
                          <a:effectLst/>
                          <a:latin typeface="微软雅黑" panose="020B0503020204020204" charset="-122"/>
                          <a:ea typeface="微软雅黑" panose="020B0503020204020204" charset="-122"/>
                        </a:rPr>
                        <a:t>&gt;=0</a:t>
                      </a:r>
                      <a:endParaRPr lang="en-US" altLang="zh-CN" sz="1400" b="0" i="0" u="none" strike="noStrike">
                        <a:effectLst/>
                        <a:latin typeface="微软雅黑" panose="020B0503020204020204" charset="-122"/>
                        <a:ea typeface="微软雅黑" panose="020B0503020204020204" charset="-122"/>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万元</a:t>
                      </a:r>
                      <a:r>
                        <a:rPr kumimoji="0" lang="en-US" altLang="zh-CN"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a:t>
                      </a:r>
                      <a:r>
                        <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年</a:t>
                      </a:r>
                      <a:endPar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a:txBody>
                  <a:tcPr marL="0" marR="0" marT="0" marB="0" anchor="ctr"/>
                </a:tc>
              </a:tr>
              <a:tr h="324000">
                <a:tc>
                  <a:txBody>
                    <a:bodyPr/>
                    <a:lstStyle/>
                    <a:p>
                      <a:pPr algn="ctr" fontAlgn="ctr"/>
                      <a:r>
                        <a:rPr lang="en-US" altLang="zh-CN" sz="1400" b="0" i="0" u="none" strike="noStrike" dirty="0">
                          <a:effectLst/>
                          <a:latin typeface="微软雅黑" panose="020B0503020204020204" charset="-122"/>
                          <a:ea typeface="微软雅黑" panose="020B0503020204020204" charset="-122"/>
                        </a:rPr>
                        <a:t>5</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a:solidFill>
                            <a:schemeClr val="tx1"/>
                          </a:solidFill>
                          <a:effectLst/>
                          <a:latin typeface="微软雅黑" panose="020B0503020204020204" charset="-122"/>
                          <a:ea typeface="微软雅黑" panose="020B0503020204020204" charset="-122"/>
                        </a:rPr>
                        <a:t>成本费用总额</a:t>
                      </a:r>
                      <a:endParaRPr lang="zh-CN" altLang="en-US" sz="1400" b="0" i="0" u="none" strike="noStrike">
                        <a:solidFill>
                          <a:schemeClr val="tx1"/>
                        </a:solidFill>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b="0" i="0" u="none" strike="noStrike">
                          <a:effectLst/>
                          <a:latin typeface="微软雅黑" panose="020B0503020204020204" charset="-122"/>
                          <a:ea typeface="微软雅黑" panose="020B0503020204020204" charset="-122"/>
                        </a:rPr>
                        <a:t>√</a:t>
                      </a:r>
                      <a:endParaRPr lang="zh-CN" altLang="en-US" sz="1400" b="0" i="0" u="none" strike="noStrike">
                        <a:effectLst/>
                        <a:latin typeface="微软雅黑" panose="020B0503020204020204" charset="-122"/>
                        <a:ea typeface="微软雅黑" panose="020B0503020204020204" charset="-122"/>
                      </a:endParaRPr>
                    </a:p>
                  </a:txBody>
                  <a:tcPr marL="0" marR="0" marT="0" marB="0" anchor="ctr"/>
                </a:tc>
                <a:tc>
                  <a:txBody>
                    <a:bodyPr/>
                    <a:lstStyle/>
                    <a:p>
                      <a:pPr algn="ctr" fontAlgn="ctr"/>
                      <a:r>
                        <a:rPr lang="en-US" altLang="zh-CN" sz="1400" u="none" strike="noStrike">
                          <a:effectLst/>
                          <a:latin typeface="微软雅黑" panose="020B0503020204020204" charset="-122"/>
                          <a:ea typeface="微软雅黑" panose="020B0503020204020204" charset="-122"/>
                        </a:rPr>
                        <a:t>&gt;0</a:t>
                      </a:r>
                      <a:endParaRPr lang="en-US" altLang="zh-CN" sz="1400" b="0" i="0" u="none" strike="noStrike">
                        <a:effectLst/>
                        <a:latin typeface="微软雅黑" panose="020B0503020204020204" charset="-122"/>
                        <a:ea typeface="微软雅黑" panose="020B0503020204020204" charset="-122"/>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万元</a:t>
                      </a:r>
                      <a:r>
                        <a:rPr kumimoji="0" lang="en-US" altLang="zh-CN"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a:t>
                      </a:r>
                      <a:r>
                        <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年</a:t>
                      </a:r>
                      <a:endPar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a:txBody>
                  <a:tcPr marL="0" marR="0" marT="0" marB="0" anchor="ctr"/>
                </a:tc>
              </a:tr>
              <a:tr h="324000">
                <a:tc>
                  <a:txBody>
                    <a:bodyPr/>
                    <a:lstStyle/>
                    <a:p>
                      <a:pPr algn="ctr" fontAlgn="ctr"/>
                      <a:r>
                        <a:rPr lang="en-US" altLang="zh-CN" sz="1400" b="0" i="0" u="none" strike="noStrike" dirty="0">
                          <a:effectLst/>
                          <a:latin typeface="微软雅黑" panose="020B0503020204020204" charset="-122"/>
                          <a:ea typeface="微软雅黑" panose="020B0503020204020204" charset="-122"/>
                        </a:rPr>
                        <a:t>6</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a:solidFill>
                            <a:schemeClr val="tx1"/>
                          </a:solidFill>
                          <a:effectLst/>
                          <a:latin typeface="微软雅黑" panose="020B0503020204020204" charset="-122"/>
                          <a:ea typeface="微软雅黑" panose="020B0503020204020204" charset="-122"/>
                        </a:rPr>
                        <a:t>人工成本总计</a:t>
                      </a:r>
                      <a:endParaRPr lang="zh-CN" altLang="en-US" sz="1400" b="0" i="0" u="none" strike="noStrike">
                        <a:solidFill>
                          <a:schemeClr val="tx1"/>
                        </a:solidFill>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b="0" i="0" u="none" strike="noStrike">
                          <a:effectLst/>
                          <a:latin typeface="微软雅黑" panose="020B0503020204020204" charset="-122"/>
                          <a:ea typeface="微软雅黑" panose="020B0503020204020204" charset="-122"/>
                        </a:rPr>
                        <a:t>√</a:t>
                      </a:r>
                      <a:endParaRPr lang="zh-CN" altLang="en-US" sz="1400" b="0" i="0" u="none" strike="noStrike">
                        <a:effectLst/>
                        <a:latin typeface="微软雅黑" panose="020B0503020204020204" charset="-122"/>
                        <a:ea typeface="微软雅黑" panose="020B0503020204020204" charset="-122"/>
                      </a:endParaRPr>
                    </a:p>
                  </a:txBody>
                  <a:tcPr marL="0" marR="0" marT="0" marB="0" anchor="ctr"/>
                </a:tc>
                <a:tc>
                  <a:txBody>
                    <a:bodyPr/>
                    <a:lstStyle/>
                    <a:p>
                      <a:pPr algn="ctr" fontAlgn="ctr"/>
                      <a:r>
                        <a:rPr lang="en-US" altLang="zh-CN" sz="1400" u="none" strike="noStrike">
                          <a:effectLst/>
                          <a:latin typeface="微软雅黑" panose="020B0503020204020204" charset="-122"/>
                          <a:ea typeface="微软雅黑" panose="020B0503020204020204" charset="-122"/>
                        </a:rPr>
                        <a:t>&gt;=0</a:t>
                      </a:r>
                      <a:endParaRPr lang="en-US" altLang="zh-CN" sz="1400" b="0" i="0" u="none" strike="noStrike">
                        <a:effectLst/>
                        <a:latin typeface="微软雅黑" panose="020B0503020204020204" charset="-122"/>
                        <a:ea typeface="微软雅黑" panose="020B0503020204020204" charset="-122"/>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万元</a:t>
                      </a:r>
                      <a:r>
                        <a:rPr kumimoji="0" lang="en-US" altLang="zh-CN"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a:t>
                      </a:r>
                      <a:r>
                        <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年</a:t>
                      </a:r>
                      <a:endPar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a:txBody>
                  <a:tcPr marL="0" marR="0" marT="0" marB="0" anchor="ctr"/>
                </a:tc>
              </a:tr>
              <a:tr h="324000">
                <a:tc>
                  <a:txBody>
                    <a:bodyPr/>
                    <a:lstStyle/>
                    <a:p>
                      <a:pPr algn="ctr" fontAlgn="ctr"/>
                      <a:r>
                        <a:rPr lang="en-US" altLang="zh-CN" sz="1400" b="0" i="0" u="none" strike="noStrike" dirty="0">
                          <a:effectLst/>
                          <a:latin typeface="微软雅黑" panose="020B0503020204020204" charset="-122"/>
                          <a:ea typeface="微软雅黑" panose="020B0503020204020204" charset="-122"/>
                        </a:rPr>
                        <a:t>7</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a:solidFill>
                            <a:schemeClr val="tx1"/>
                          </a:solidFill>
                          <a:effectLst/>
                          <a:latin typeface="微软雅黑" panose="020B0503020204020204" charset="-122"/>
                          <a:ea typeface="微软雅黑" panose="020B0503020204020204" charset="-122"/>
                        </a:rPr>
                        <a:t>从业人员工资总额</a:t>
                      </a:r>
                      <a:endParaRPr lang="zh-CN" altLang="en-US" sz="1400" b="0" i="0" u="none" strike="noStrike">
                        <a:solidFill>
                          <a:schemeClr val="tx1"/>
                        </a:solidFill>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b="0" i="0" u="none" strike="noStrike" dirty="0">
                          <a:effectLst/>
                          <a:latin typeface="微软雅黑" panose="020B0503020204020204" charset="-122"/>
                          <a:ea typeface="微软雅黑" panose="020B0503020204020204" charset="-122"/>
                        </a:rPr>
                        <a:t>√</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en-US" altLang="zh-CN" sz="1400" u="none" strike="noStrike">
                          <a:effectLst/>
                          <a:latin typeface="微软雅黑" panose="020B0503020204020204" charset="-122"/>
                          <a:ea typeface="微软雅黑" panose="020B0503020204020204" charset="-122"/>
                        </a:rPr>
                        <a:t>&gt;=0</a:t>
                      </a:r>
                      <a:endParaRPr lang="en-US" altLang="zh-CN" sz="1400" b="0" i="0" u="none" strike="noStrike">
                        <a:effectLst/>
                        <a:latin typeface="微软雅黑" panose="020B0503020204020204" charset="-122"/>
                        <a:ea typeface="微软雅黑" panose="020B0503020204020204" charset="-122"/>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万元</a:t>
                      </a:r>
                      <a:r>
                        <a:rPr kumimoji="0" lang="en-US" altLang="zh-CN"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a:t>
                      </a:r>
                      <a:r>
                        <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年</a:t>
                      </a:r>
                      <a:endPar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a:txBody>
                  <a:tcPr marL="0" marR="0" marT="0" marB="0" anchor="ctr"/>
                </a:tc>
              </a:tr>
              <a:tr h="324000">
                <a:tc>
                  <a:txBody>
                    <a:bodyPr/>
                    <a:lstStyle/>
                    <a:p>
                      <a:pPr algn="ctr" fontAlgn="ctr"/>
                      <a:r>
                        <a:rPr lang="en-US" altLang="zh-CN" sz="1400" b="0" i="0" u="none" strike="noStrike" dirty="0">
                          <a:effectLst/>
                          <a:latin typeface="微软雅黑" panose="020B0503020204020204" charset="-122"/>
                          <a:ea typeface="微软雅黑" panose="020B0503020204020204" charset="-122"/>
                        </a:rPr>
                        <a:t>8</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a:solidFill>
                            <a:schemeClr val="tx1"/>
                          </a:solidFill>
                          <a:effectLst/>
                          <a:latin typeface="微软雅黑" panose="020B0503020204020204" charset="-122"/>
                          <a:ea typeface="微软雅黑" panose="020B0503020204020204" charset="-122"/>
                        </a:rPr>
                        <a:t>在岗职工工资总额</a:t>
                      </a:r>
                      <a:endParaRPr lang="zh-CN" altLang="en-US" sz="1400" b="0" i="0" u="none" strike="noStrike">
                        <a:solidFill>
                          <a:schemeClr val="tx1"/>
                        </a:solidFill>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b="0" i="0" u="none" strike="noStrike" dirty="0">
                          <a:effectLst/>
                          <a:latin typeface="微软雅黑" panose="020B0503020204020204" charset="-122"/>
                          <a:ea typeface="微软雅黑" panose="020B0503020204020204" charset="-122"/>
                        </a:rPr>
                        <a:t>√</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en-US" altLang="zh-CN" sz="1400" u="none" strike="noStrike">
                          <a:effectLst/>
                          <a:latin typeface="微软雅黑" panose="020B0503020204020204" charset="-122"/>
                          <a:ea typeface="微软雅黑" panose="020B0503020204020204" charset="-122"/>
                        </a:rPr>
                        <a:t>&gt;=0</a:t>
                      </a:r>
                      <a:endParaRPr lang="en-US" altLang="zh-CN" sz="1400" b="0" i="0" u="none" strike="noStrike">
                        <a:effectLst/>
                        <a:latin typeface="微软雅黑" panose="020B0503020204020204" charset="-122"/>
                        <a:ea typeface="微软雅黑" panose="020B0503020204020204" charset="-122"/>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万元</a:t>
                      </a:r>
                      <a:r>
                        <a:rPr kumimoji="0" lang="en-US" altLang="zh-CN"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a:t>
                      </a:r>
                      <a:r>
                        <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年</a:t>
                      </a:r>
                      <a:endPar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a:txBody>
                  <a:tcPr marL="0" marR="0" marT="0" marB="0" anchor="ctr"/>
                </a:tc>
              </a:tr>
              <a:tr h="324000">
                <a:tc>
                  <a:txBody>
                    <a:bodyPr/>
                    <a:lstStyle/>
                    <a:p>
                      <a:pPr algn="ctr" fontAlgn="ctr"/>
                      <a:r>
                        <a:rPr lang="en-US" altLang="zh-CN" sz="1400" b="0" i="0" u="none" strike="noStrike" dirty="0">
                          <a:effectLst/>
                          <a:latin typeface="微软雅黑" panose="020B0503020204020204" charset="-122"/>
                          <a:ea typeface="微软雅黑" panose="020B0503020204020204" charset="-122"/>
                        </a:rPr>
                        <a:t>9</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dirty="0">
                          <a:solidFill>
                            <a:schemeClr val="tx1"/>
                          </a:solidFill>
                          <a:effectLst/>
                          <a:latin typeface="微软雅黑" panose="020B0503020204020204" charset="-122"/>
                          <a:ea typeface="微软雅黑" panose="020B0503020204020204" charset="-122"/>
                        </a:rPr>
                        <a:t>劳务派遣人员工资总额</a:t>
                      </a:r>
                      <a:endParaRPr lang="zh-CN" altLang="en-US" sz="1400" b="0" i="0" u="none" strike="noStrike" dirty="0">
                        <a:solidFill>
                          <a:schemeClr val="tx1"/>
                        </a:solidFill>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b="0" i="0" u="none" strike="noStrike">
                          <a:solidFill>
                            <a:srgbClr val="000000"/>
                          </a:solidFill>
                          <a:effectLst/>
                          <a:latin typeface="微软雅黑" panose="020B0503020204020204" charset="-122"/>
                          <a:ea typeface="微软雅黑" panose="020B0503020204020204" charset="-122"/>
                        </a:rPr>
                        <a:t>√</a:t>
                      </a:r>
                      <a:endParaRPr lang="zh-CN" altLang="en-US" sz="1400" b="0" i="0" u="none" strike="noStrike">
                        <a:solidFill>
                          <a:srgbClr val="000000"/>
                        </a:solidFill>
                        <a:effectLst/>
                        <a:latin typeface="微软雅黑" panose="020B0503020204020204" charset="-122"/>
                        <a:ea typeface="微软雅黑" panose="020B0503020204020204" charset="-122"/>
                      </a:endParaRPr>
                    </a:p>
                  </a:txBody>
                  <a:tcPr marL="0" marR="0" marT="0" marB="0" anchor="ctr"/>
                </a:tc>
                <a:tc>
                  <a:txBody>
                    <a:bodyPr/>
                    <a:lstStyle/>
                    <a:p>
                      <a:pPr algn="ctr" fontAlgn="ctr"/>
                      <a:r>
                        <a:rPr lang="en-US" altLang="zh-CN" sz="1400" u="none" strike="noStrike">
                          <a:effectLst/>
                          <a:latin typeface="微软雅黑" panose="020B0503020204020204" charset="-122"/>
                          <a:ea typeface="微软雅黑" panose="020B0503020204020204" charset="-122"/>
                        </a:rPr>
                        <a:t>&gt;=0</a:t>
                      </a:r>
                      <a:endParaRPr lang="en-US" altLang="zh-CN" sz="1400" b="0" i="0" u="none" strike="noStrike">
                        <a:effectLst/>
                        <a:latin typeface="微软雅黑" panose="020B0503020204020204" charset="-122"/>
                        <a:ea typeface="微软雅黑" panose="020B0503020204020204" charset="-122"/>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万元</a:t>
                      </a:r>
                      <a:r>
                        <a:rPr kumimoji="0" lang="en-US" altLang="zh-CN"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a:t>
                      </a:r>
                      <a:r>
                        <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年</a:t>
                      </a:r>
                      <a:endPar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a:txBody>
                  <a:tcPr marL="0" marR="0" marT="0" marB="0" anchor="ctr"/>
                </a:tc>
              </a:tr>
              <a:tr h="324000">
                <a:tc>
                  <a:txBody>
                    <a:bodyPr/>
                    <a:lstStyle/>
                    <a:p>
                      <a:pPr algn="ctr" fontAlgn="ctr"/>
                      <a:r>
                        <a:rPr lang="en-US" altLang="zh-CN" sz="1400" b="0" i="0" u="none" strike="noStrike" dirty="0">
                          <a:effectLst/>
                          <a:latin typeface="微软雅黑" panose="020B0503020204020204" charset="-122"/>
                          <a:ea typeface="微软雅黑" panose="020B0503020204020204" charset="-122"/>
                        </a:rPr>
                        <a:t>10</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dirty="0">
                          <a:solidFill>
                            <a:schemeClr val="tx1"/>
                          </a:solidFill>
                          <a:effectLst/>
                          <a:latin typeface="微软雅黑" panose="020B0503020204020204" charset="-122"/>
                          <a:ea typeface="微软雅黑" panose="020B0503020204020204" charset="-122"/>
                        </a:rPr>
                        <a:t>福利费用</a:t>
                      </a:r>
                      <a:endParaRPr lang="zh-CN" altLang="en-US" sz="1400" b="0" i="0" u="none" strike="noStrike" dirty="0">
                        <a:solidFill>
                          <a:schemeClr val="tx1"/>
                        </a:solidFill>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b="0" i="0" u="none" strike="noStrike" dirty="0">
                          <a:solidFill>
                            <a:srgbClr val="000000"/>
                          </a:solidFill>
                          <a:effectLst/>
                          <a:latin typeface="微软雅黑" panose="020B0503020204020204" charset="-122"/>
                          <a:ea typeface="微软雅黑" panose="020B0503020204020204" charset="-122"/>
                        </a:rPr>
                        <a:t>√</a:t>
                      </a:r>
                      <a:endParaRPr lang="zh-CN" altLang="en-US" sz="1400" b="0" i="0" u="none" strike="noStrike" dirty="0">
                        <a:solidFill>
                          <a:srgbClr val="000000"/>
                        </a:solidFill>
                        <a:effectLst/>
                        <a:latin typeface="微软雅黑" panose="020B0503020204020204" charset="-122"/>
                        <a:ea typeface="微软雅黑" panose="020B0503020204020204" charset="-122"/>
                      </a:endParaRPr>
                    </a:p>
                  </a:txBody>
                  <a:tcPr marL="0" marR="0" marT="0" marB="0" anchor="ctr"/>
                </a:tc>
                <a:tc>
                  <a:txBody>
                    <a:bodyPr/>
                    <a:lstStyle/>
                    <a:p>
                      <a:pPr algn="ctr" fontAlgn="ctr"/>
                      <a:r>
                        <a:rPr lang="en-US" altLang="zh-CN" sz="1400" u="none" strike="noStrike">
                          <a:effectLst/>
                          <a:latin typeface="微软雅黑" panose="020B0503020204020204" charset="-122"/>
                          <a:ea typeface="微软雅黑" panose="020B0503020204020204" charset="-122"/>
                        </a:rPr>
                        <a:t>&gt;=0</a:t>
                      </a:r>
                      <a:endParaRPr lang="en-US" altLang="zh-CN" sz="1400" b="0" i="0" u="none" strike="noStrike">
                        <a:solidFill>
                          <a:srgbClr val="000000"/>
                        </a:solidFill>
                        <a:effectLst/>
                        <a:latin typeface="微软雅黑" panose="020B0503020204020204" charset="-122"/>
                        <a:ea typeface="微软雅黑" panose="020B0503020204020204" charset="-122"/>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万元</a:t>
                      </a:r>
                      <a:r>
                        <a:rPr kumimoji="0" lang="en-US" altLang="zh-CN"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a:t>
                      </a:r>
                      <a:r>
                        <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年</a:t>
                      </a:r>
                      <a:endPar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a:txBody>
                  <a:tcPr marL="0" marR="0" marT="0" marB="0" anchor="ctr"/>
                </a:tc>
              </a:tr>
              <a:tr h="324000">
                <a:tc>
                  <a:txBody>
                    <a:bodyPr/>
                    <a:lstStyle/>
                    <a:p>
                      <a:pPr algn="ctr" fontAlgn="ctr"/>
                      <a:r>
                        <a:rPr lang="en-US" altLang="zh-CN" sz="1400" b="0" i="0" u="none" strike="noStrike" dirty="0">
                          <a:effectLst/>
                          <a:latin typeface="微软雅黑" panose="020B0503020204020204" charset="-122"/>
                          <a:ea typeface="微软雅黑" panose="020B0503020204020204" charset="-122"/>
                        </a:rPr>
                        <a:t>11</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dirty="0">
                          <a:solidFill>
                            <a:schemeClr val="tx1"/>
                          </a:solidFill>
                          <a:effectLst/>
                          <a:latin typeface="微软雅黑" panose="020B0503020204020204" charset="-122"/>
                          <a:ea typeface="微软雅黑" panose="020B0503020204020204" charset="-122"/>
                        </a:rPr>
                        <a:t>教育经费</a:t>
                      </a:r>
                      <a:endParaRPr lang="zh-CN" altLang="en-US" sz="1400" b="0" i="0" u="none" strike="noStrike" dirty="0">
                        <a:solidFill>
                          <a:schemeClr val="tx1"/>
                        </a:solidFill>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b="0" i="0" u="none" strike="noStrike">
                          <a:solidFill>
                            <a:srgbClr val="000000"/>
                          </a:solidFill>
                          <a:effectLst/>
                          <a:latin typeface="微软雅黑" panose="020B0503020204020204" charset="-122"/>
                          <a:ea typeface="微软雅黑" panose="020B0503020204020204" charset="-122"/>
                        </a:rPr>
                        <a:t>√</a:t>
                      </a:r>
                      <a:endParaRPr lang="zh-CN" altLang="en-US" sz="1400" b="0" i="0" u="none" strike="noStrike">
                        <a:solidFill>
                          <a:srgbClr val="000000"/>
                        </a:solidFill>
                        <a:effectLst/>
                        <a:latin typeface="微软雅黑" panose="020B0503020204020204" charset="-122"/>
                        <a:ea typeface="微软雅黑" panose="020B0503020204020204" charset="-122"/>
                      </a:endParaRPr>
                    </a:p>
                  </a:txBody>
                  <a:tcPr marL="0" marR="0" marT="0" marB="0" anchor="ctr"/>
                </a:tc>
                <a:tc>
                  <a:txBody>
                    <a:bodyPr/>
                    <a:lstStyle/>
                    <a:p>
                      <a:pPr algn="ctr" fontAlgn="ctr"/>
                      <a:r>
                        <a:rPr lang="en-US" altLang="zh-CN" sz="1400" u="none" strike="noStrike">
                          <a:effectLst/>
                          <a:latin typeface="微软雅黑" panose="020B0503020204020204" charset="-122"/>
                          <a:ea typeface="微软雅黑" panose="020B0503020204020204" charset="-122"/>
                        </a:rPr>
                        <a:t>&gt;=0</a:t>
                      </a:r>
                      <a:endParaRPr lang="en-US" altLang="zh-CN" sz="1400" b="0" i="0" u="none" strike="noStrike">
                        <a:effectLst/>
                        <a:latin typeface="微软雅黑" panose="020B0503020204020204" charset="-122"/>
                        <a:ea typeface="微软雅黑" panose="020B0503020204020204" charset="-122"/>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万元</a:t>
                      </a:r>
                      <a:r>
                        <a:rPr kumimoji="0" lang="en-US" altLang="zh-CN"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a:t>
                      </a:r>
                      <a:r>
                        <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年</a:t>
                      </a:r>
                      <a:endPar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a:txBody>
                  <a:tcPr marL="0" marR="0" marT="0" marB="0" anchor="ctr"/>
                </a:tc>
              </a:tr>
              <a:tr h="324000">
                <a:tc>
                  <a:txBody>
                    <a:bodyPr/>
                    <a:lstStyle/>
                    <a:p>
                      <a:pPr algn="ctr" fontAlgn="ctr"/>
                      <a:r>
                        <a:rPr lang="en-US" altLang="zh-CN" sz="1400" b="0" i="0" u="none" strike="noStrike" dirty="0">
                          <a:effectLst/>
                          <a:latin typeface="微软雅黑" panose="020B0503020204020204" charset="-122"/>
                          <a:ea typeface="微软雅黑" panose="020B0503020204020204" charset="-122"/>
                        </a:rPr>
                        <a:t>12</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dirty="0">
                          <a:solidFill>
                            <a:schemeClr val="tx1"/>
                          </a:solidFill>
                          <a:effectLst/>
                          <a:latin typeface="微软雅黑" panose="020B0503020204020204" charset="-122"/>
                          <a:ea typeface="微软雅黑" panose="020B0503020204020204" charset="-122"/>
                        </a:rPr>
                        <a:t>保险费用</a:t>
                      </a:r>
                      <a:endParaRPr lang="zh-CN" altLang="en-US" sz="1400" b="0" i="0" u="none" strike="noStrike" dirty="0">
                        <a:solidFill>
                          <a:schemeClr val="tx1"/>
                        </a:solidFill>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b="0" i="0" u="none" strike="noStrike">
                          <a:solidFill>
                            <a:srgbClr val="000000"/>
                          </a:solidFill>
                          <a:effectLst/>
                          <a:latin typeface="微软雅黑" panose="020B0503020204020204" charset="-122"/>
                          <a:ea typeface="微软雅黑" panose="020B0503020204020204" charset="-122"/>
                        </a:rPr>
                        <a:t>√</a:t>
                      </a:r>
                      <a:endParaRPr lang="zh-CN" altLang="en-US" sz="1400" b="0" i="0" u="none" strike="noStrike">
                        <a:solidFill>
                          <a:srgbClr val="000000"/>
                        </a:solidFill>
                        <a:effectLst/>
                        <a:latin typeface="微软雅黑" panose="020B0503020204020204" charset="-122"/>
                        <a:ea typeface="微软雅黑" panose="020B0503020204020204" charset="-122"/>
                      </a:endParaRPr>
                    </a:p>
                  </a:txBody>
                  <a:tcPr marL="0" marR="0" marT="0" marB="0" anchor="ctr"/>
                </a:tc>
                <a:tc>
                  <a:txBody>
                    <a:bodyPr/>
                    <a:lstStyle/>
                    <a:p>
                      <a:pPr algn="ctr" fontAlgn="ctr"/>
                      <a:r>
                        <a:rPr lang="en-US" altLang="zh-CN" sz="1400" u="none" strike="noStrike">
                          <a:effectLst/>
                          <a:latin typeface="微软雅黑" panose="020B0503020204020204" charset="-122"/>
                          <a:ea typeface="微软雅黑" panose="020B0503020204020204" charset="-122"/>
                        </a:rPr>
                        <a:t>&gt;=0</a:t>
                      </a:r>
                      <a:endParaRPr lang="en-US" altLang="zh-CN" sz="1400" b="0" i="0" u="none" strike="noStrike">
                        <a:effectLst/>
                        <a:latin typeface="微软雅黑" panose="020B0503020204020204" charset="-122"/>
                        <a:ea typeface="微软雅黑" panose="020B0503020204020204" charset="-122"/>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万元</a:t>
                      </a:r>
                      <a:r>
                        <a:rPr kumimoji="0" lang="en-US" altLang="zh-CN"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a:t>
                      </a:r>
                      <a:r>
                        <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年</a:t>
                      </a:r>
                      <a:endPar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a:txBody>
                  <a:tcPr marL="0" marR="0" marT="0" marB="0" anchor="ctr"/>
                </a:tc>
              </a:tr>
              <a:tr h="324000">
                <a:tc>
                  <a:txBody>
                    <a:bodyPr/>
                    <a:lstStyle/>
                    <a:p>
                      <a:pPr algn="ctr" fontAlgn="ctr"/>
                      <a:r>
                        <a:rPr lang="en-US" altLang="zh-CN" sz="1400" b="0" i="0" u="none" strike="noStrike" dirty="0">
                          <a:effectLst/>
                          <a:latin typeface="微软雅黑" panose="020B0503020204020204" charset="-122"/>
                          <a:ea typeface="微软雅黑" panose="020B0503020204020204" charset="-122"/>
                        </a:rPr>
                        <a:t>13</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dirty="0">
                          <a:solidFill>
                            <a:schemeClr val="tx1"/>
                          </a:solidFill>
                          <a:effectLst/>
                          <a:latin typeface="微软雅黑" panose="020B0503020204020204" charset="-122"/>
                          <a:ea typeface="微软雅黑" panose="020B0503020204020204" charset="-122"/>
                        </a:rPr>
                        <a:t>劳动保护费用</a:t>
                      </a:r>
                      <a:endParaRPr lang="zh-CN" altLang="en-US" sz="1400" b="0" i="0" u="none" strike="noStrike" dirty="0">
                        <a:solidFill>
                          <a:schemeClr val="tx1"/>
                        </a:solidFill>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b="0" i="0" u="none" strike="noStrike">
                          <a:solidFill>
                            <a:srgbClr val="000000"/>
                          </a:solidFill>
                          <a:effectLst/>
                          <a:latin typeface="微软雅黑" panose="020B0503020204020204" charset="-122"/>
                          <a:ea typeface="微软雅黑" panose="020B0503020204020204" charset="-122"/>
                        </a:rPr>
                        <a:t>√</a:t>
                      </a:r>
                      <a:endParaRPr lang="zh-CN" altLang="en-US" sz="1400" b="0" i="0" u="none" strike="noStrike">
                        <a:solidFill>
                          <a:srgbClr val="000000"/>
                        </a:solidFill>
                        <a:effectLst/>
                        <a:latin typeface="微软雅黑" panose="020B0503020204020204" charset="-122"/>
                        <a:ea typeface="微软雅黑" panose="020B0503020204020204" charset="-122"/>
                      </a:endParaRPr>
                    </a:p>
                  </a:txBody>
                  <a:tcPr marL="0" marR="0" marT="0" marB="0" anchor="ctr"/>
                </a:tc>
                <a:tc>
                  <a:txBody>
                    <a:bodyPr/>
                    <a:lstStyle/>
                    <a:p>
                      <a:pPr algn="ctr" fontAlgn="ctr"/>
                      <a:r>
                        <a:rPr lang="en-US" altLang="zh-CN" sz="1400" u="none" strike="noStrike">
                          <a:effectLst/>
                          <a:latin typeface="微软雅黑" panose="020B0503020204020204" charset="-122"/>
                          <a:ea typeface="微软雅黑" panose="020B0503020204020204" charset="-122"/>
                        </a:rPr>
                        <a:t>&gt;=0</a:t>
                      </a:r>
                      <a:endParaRPr lang="en-US" altLang="zh-CN" sz="1400" b="0" i="0" u="none" strike="noStrike">
                        <a:effectLst/>
                        <a:latin typeface="微软雅黑" panose="020B0503020204020204" charset="-122"/>
                        <a:ea typeface="微软雅黑" panose="020B0503020204020204" charset="-122"/>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万元</a:t>
                      </a:r>
                      <a:r>
                        <a:rPr kumimoji="0" lang="en-US" altLang="zh-CN"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a:t>
                      </a:r>
                      <a:r>
                        <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年</a:t>
                      </a:r>
                      <a:endPar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a:txBody>
                  <a:tcPr marL="0" marR="0" marT="0" marB="0" anchor="ctr"/>
                </a:tc>
              </a:tr>
              <a:tr h="324000">
                <a:tc>
                  <a:txBody>
                    <a:bodyPr/>
                    <a:lstStyle/>
                    <a:p>
                      <a:pPr algn="ctr" fontAlgn="ctr"/>
                      <a:r>
                        <a:rPr lang="en-US" altLang="zh-CN" sz="1400" b="0" i="0" u="none" strike="noStrike" dirty="0">
                          <a:effectLst/>
                          <a:latin typeface="微软雅黑" panose="020B0503020204020204" charset="-122"/>
                          <a:ea typeface="微软雅黑" panose="020B0503020204020204" charset="-122"/>
                        </a:rPr>
                        <a:t>14</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dirty="0">
                          <a:solidFill>
                            <a:schemeClr val="tx1"/>
                          </a:solidFill>
                          <a:effectLst/>
                          <a:latin typeface="微软雅黑" panose="020B0503020204020204" charset="-122"/>
                          <a:ea typeface="微软雅黑" panose="020B0503020204020204" charset="-122"/>
                        </a:rPr>
                        <a:t>住房费用</a:t>
                      </a:r>
                      <a:endParaRPr lang="zh-CN" altLang="en-US" sz="1400" b="0" i="0" u="none" strike="noStrike" dirty="0">
                        <a:solidFill>
                          <a:schemeClr val="tx1"/>
                        </a:solidFill>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b="0" i="0" u="none" strike="noStrike">
                          <a:solidFill>
                            <a:srgbClr val="000000"/>
                          </a:solidFill>
                          <a:effectLst/>
                          <a:latin typeface="微软雅黑" panose="020B0503020204020204" charset="-122"/>
                          <a:ea typeface="微软雅黑" panose="020B0503020204020204" charset="-122"/>
                        </a:rPr>
                        <a:t>√</a:t>
                      </a:r>
                      <a:endParaRPr lang="zh-CN" altLang="en-US" sz="1400" b="0" i="0" u="none" strike="noStrike">
                        <a:solidFill>
                          <a:srgbClr val="000000"/>
                        </a:solidFill>
                        <a:effectLst/>
                        <a:latin typeface="微软雅黑" panose="020B0503020204020204" charset="-122"/>
                        <a:ea typeface="微软雅黑" panose="020B0503020204020204" charset="-122"/>
                      </a:endParaRPr>
                    </a:p>
                  </a:txBody>
                  <a:tcPr marL="0" marR="0" marT="0" marB="0" anchor="ctr"/>
                </a:tc>
                <a:tc>
                  <a:txBody>
                    <a:bodyPr/>
                    <a:lstStyle/>
                    <a:p>
                      <a:pPr algn="ctr" fontAlgn="ctr"/>
                      <a:r>
                        <a:rPr lang="en-US" altLang="zh-CN" sz="1400" u="none" strike="noStrike">
                          <a:effectLst/>
                          <a:latin typeface="微软雅黑" panose="020B0503020204020204" charset="-122"/>
                          <a:ea typeface="微软雅黑" panose="020B0503020204020204" charset="-122"/>
                        </a:rPr>
                        <a:t>&gt;=0</a:t>
                      </a:r>
                      <a:endParaRPr lang="en-US" altLang="zh-CN" sz="1400" b="0" i="0" u="none" strike="noStrike">
                        <a:effectLst/>
                        <a:latin typeface="微软雅黑" panose="020B0503020204020204" charset="-122"/>
                        <a:ea typeface="微软雅黑" panose="020B0503020204020204" charset="-122"/>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万元</a:t>
                      </a:r>
                      <a:r>
                        <a:rPr kumimoji="0" lang="en-US" altLang="zh-CN"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a:t>
                      </a:r>
                      <a:r>
                        <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年</a:t>
                      </a:r>
                      <a:endPar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a:txBody>
                  <a:tcPr marL="0" marR="0" marT="0" marB="0" anchor="ctr"/>
                </a:tc>
              </a:tr>
              <a:tr h="324000">
                <a:tc>
                  <a:txBody>
                    <a:bodyPr/>
                    <a:lstStyle/>
                    <a:p>
                      <a:pPr algn="ctr" fontAlgn="ctr"/>
                      <a:r>
                        <a:rPr lang="en-US" altLang="zh-CN" sz="1400" b="0" i="0" u="none" strike="noStrike" dirty="0">
                          <a:effectLst/>
                          <a:latin typeface="微软雅黑" panose="020B0503020204020204" charset="-122"/>
                          <a:ea typeface="微软雅黑" panose="020B0503020204020204" charset="-122"/>
                        </a:rPr>
                        <a:t>15</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dirty="0">
                          <a:solidFill>
                            <a:schemeClr val="tx1"/>
                          </a:solidFill>
                          <a:effectLst/>
                          <a:latin typeface="微软雅黑" panose="020B0503020204020204" charset="-122"/>
                          <a:ea typeface="微软雅黑" panose="020B0503020204020204" charset="-122"/>
                        </a:rPr>
                        <a:t>其他人工成本</a:t>
                      </a:r>
                      <a:endParaRPr lang="zh-CN" altLang="en-US" sz="1400" b="0" i="0" u="none" strike="noStrike" dirty="0">
                        <a:solidFill>
                          <a:schemeClr val="tx1"/>
                        </a:solidFill>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b="0" i="0" u="none" strike="noStrike" dirty="0">
                          <a:solidFill>
                            <a:srgbClr val="000000"/>
                          </a:solidFill>
                          <a:effectLst/>
                          <a:latin typeface="微软雅黑" panose="020B0503020204020204" charset="-122"/>
                          <a:ea typeface="微软雅黑" panose="020B0503020204020204" charset="-122"/>
                        </a:rPr>
                        <a:t>√</a:t>
                      </a:r>
                      <a:endParaRPr lang="zh-CN" altLang="en-US" sz="1400" b="0" i="0" u="none" strike="noStrike" dirty="0">
                        <a:solidFill>
                          <a:srgbClr val="000000"/>
                        </a:solidFill>
                        <a:effectLst/>
                        <a:latin typeface="微软雅黑" panose="020B0503020204020204" charset="-122"/>
                        <a:ea typeface="微软雅黑" panose="020B0503020204020204" charset="-122"/>
                      </a:endParaRPr>
                    </a:p>
                  </a:txBody>
                  <a:tcPr marL="0" marR="0" marT="0" marB="0" anchor="ctr"/>
                </a:tc>
                <a:tc>
                  <a:txBody>
                    <a:bodyPr/>
                    <a:lstStyle/>
                    <a:p>
                      <a:pPr algn="ctr" fontAlgn="ctr"/>
                      <a:r>
                        <a:rPr lang="en-US" altLang="zh-CN" sz="1400" u="none" strike="noStrike">
                          <a:effectLst/>
                          <a:latin typeface="微软雅黑" panose="020B0503020204020204" charset="-122"/>
                          <a:ea typeface="微软雅黑" panose="020B0503020204020204" charset="-122"/>
                        </a:rPr>
                        <a:t>&gt;=0</a:t>
                      </a:r>
                      <a:endParaRPr lang="en-US" altLang="zh-CN" sz="1400" b="0" i="0" u="none" strike="noStrike">
                        <a:effectLst/>
                        <a:latin typeface="微软雅黑" panose="020B0503020204020204" charset="-122"/>
                        <a:ea typeface="微软雅黑" panose="020B0503020204020204" charset="-122"/>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万元</a:t>
                      </a:r>
                      <a:r>
                        <a:rPr kumimoji="0" lang="en-US" altLang="zh-CN"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a:t>
                      </a:r>
                      <a:r>
                        <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年</a:t>
                      </a:r>
                      <a:endParaRPr kumimoji="0" lang="zh-CN" altLang="en-US" sz="14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endParaRPr>
                    </a:p>
                  </a:txBody>
                  <a:tcPr marL="0" marR="0" marT="0" marB="0" anchor="ctr"/>
                </a:tc>
              </a:tr>
            </a:tbl>
          </a:graphicData>
        </a:graphic>
      </p:graphicFrame>
      <p:sp>
        <p:nvSpPr>
          <p:cNvPr id="5" name="椭圆形标注 4"/>
          <p:cNvSpPr/>
          <p:nvPr/>
        </p:nvSpPr>
        <p:spPr>
          <a:xfrm>
            <a:off x="10231081" y="2225040"/>
            <a:ext cx="1611952" cy="1080008"/>
          </a:xfrm>
          <a:prstGeom prst="wedgeEllipseCallout">
            <a:avLst>
              <a:gd name="adj1" fmla="val -30918"/>
              <a:gd name="adj2" fmla="val 5779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填写</a:t>
            </a:r>
            <a:r>
              <a:rPr lang="en-US" altLang="zh-CN" b="1" dirty="0"/>
              <a:t>2024</a:t>
            </a:r>
            <a:r>
              <a:rPr lang="zh-CN" altLang="en-US" b="1" dirty="0"/>
              <a:t>年</a:t>
            </a:r>
            <a:r>
              <a:rPr lang="zh-CN" altLang="en-US" dirty="0"/>
              <a:t>数据</a:t>
            </a:r>
            <a:endParaRPr lang="zh-CN" altLang="en-US" dirty="0"/>
          </a:p>
        </p:txBody>
      </p:sp>
      <p:sp>
        <p:nvSpPr>
          <p:cNvPr id="6" name="Rectangle 2"/>
          <p:cNvSpPr txBox="1">
            <a:spLocks noRot="1" noChangeArrowheads="1"/>
          </p:cNvSpPr>
          <p:nvPr/>
        </p:nvSpPr>
        <p:spPr>
          <a:xfrm>
            <a:off x="3396000" y="543300"/>
            <a:ext cx="5400000" cy="540000"/>
          </a:xfrm>
          <a:prstGeom prst="rect">
            <a:avLst/>
          </a:prstGeom>
        </p:spPr>
        <p:txBody>
          <a:bodyPr anchor="t">
            <a:normAutofit/>
            <a:scene3d>
              <a:camera prst="orthographicFront"/>
              <a:lightRig rig="soft" dir="t"/>
            </a:scene3d>
            <a:sp3d prstMaterial="matte">
              <a:bevelT w="12700" h="12700"/>
            </a:sp3d>
          </a:bodyPr>
          <a:lstStyle>
            <a:lvl1pPr algn="l" rtl="0" eaLnBrk="0" fontAlgn="base" hangingPunct="0">
              <a:spcBef>
                <a:spcPct val="0"/>
              </a:spcBef>
              <a:spcAft>
                <a:spcPct val="0"/>
              </a:spcAft>
              <a:defRPr lang="zh-CN" altLang="en-US" sz="4400" kern="1200" spc="50" dirty="0">
                <a:ln w="12700">
                  <a:noFill/>
                  <a:prstDash val="solid"/>
                </a:ln>
                <a:solidFill>
                  <a:srgbClr val="4BC5B9"/>
                </a:solidFill>
                <a:effectLst>
                  <a:outerShdw blurRad="38100" dist="20320" dir="2700000" algn="tl" rotWithShape="0">
                    <a:srgbClr val="000000">
                      <a:alpha val="70000"/>
                    </a:srgbClr>
                  </a:outerShdw>
                </a:effectLst>
                <a:latin typeface="+mj-lt"/>
                <a:ea typeface="+mj-ea"/>
                <a:cs typeface="+mj-cs"/>
              </a:defRPr>
            </a:lvl1pPr>
            <a:lvl2pPr algn="l" rtl="0" eaLnBrk="0" fontAlgn="base" hangingPunct="0">
              <a:spcBef>
                <a:spcPct val="0"/>
              </a:spcBef>
              <a:spcAft>
                <a:spcPct val="0"/>
              </a:spcAft>
              <a:defRPr sz="4400">
                <a:solidFill>
                  <a:srgbClr val="4BC5B9"/>
                </a:solidFill>
                <a:latin typeface="Trebuchet MS" panose="020B0603020202020204" pitchFamily="34" charset="0"/>
                <a:ea typeface="方正姚体" panose="02010601030101010101" pitchFamily="2" charset="-122"/>
              </a:defRPr>
            </a:lvl2pPr>
            <a:lvl3pPr algn="l" rtl="0" eaLnBrk="0" fontAlgn="base" hangingPunct="0">
              <a:spcBef>
                <a:spcPct val="0"/>
              </a:spcBef>
              <a:spcAft>
                <a:spcPct val="0"/>
              </a:spcAft>
              <a:defRPr sz="4400">
                <a:solidFill>
                  <a:srgbClr val="4BC5B9"/>
                </a:solidFill>
                <a:latin typeface="Trebuchet MS" panose="020B0603020202020204" pitchFamily="34" charset="0"/>
                <a:ea typeface="方正姚体" panose="02010601030101010101" pitchFamily="2" charset="-122"/>
              </a:defRPr>
            </a:lvl3pPr>
            <a:lvl4pPr algn="l" rtl="0" eaLnBrk="0" fontAlgn="base" hangingPunct="0">
              <a:spcBef>
                <a:spcPct val="0"/>
              </a:spcBef>
              <a:spcAft>
                <a:spcPct val="0"/>
              </a:spcAft>
              <a:defRPr sz="4400">
                <a:solidFill>
                  <a:srgbClr val="4BC5B9"/>
                </a:solidFill>
                <a:latin typeface="Trebuchet MS" panose="020B0603020202020204" pitchFamily="34" charset="0"/>
                <a:ea typeface="方正姚体" panose="02010601030101010101" pitchFamily="2" charset="-122"/>
              </a:defRPr>
            </a:lvl4pPr>
            <a:lvl5pPr algn="l" rtl="0" eaLnBrk="0" fontAlgn="base" hangingPunct="0">
              <a:spcBef>
                <a:spcPct val="0"/>
              </a:spcBef>
              <a:spcAft>
                <a:spcPct val="0"/>
              </a:spcAft>
              <a:defRPr sz="4400">
                <a:solidFill>
                  <a:srgbClr val="4BC5B9"/>
                </a:solidFill>
                <a:latin typeface="Trebuchet MS" panose="020B0603020202020204" pitchFamily="34" charset="0"/>
                <a:ea typeface="方正姚体" panose="02010601030101010101" pitchFamily="2" charset="-122"/>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pPr algn="ctr" eaLnBrk="1" fontAlgn="auto" hangingPunct="1">
              <a:spcAft>
                <a:spcPts val="0"/>
              </a:spcAft>
              <a:defRPr/>
            </a:pPr>
            <a:r>
              <a:rPr lang="zh-CN" altLang="en-US" sz="2000" b="1" dirty="0">
                <a:solidFill>
                  <a:schemeClr val="tx1"/>
                </a:solidFill>
                <a:effectLst/>
                <a:latin typeface="微软雅黑" panose="020B0503020204020204" charset="-122"/>
                <a:ea typeface="微软雅黑" panose="020B0503020204020204" charset="-122"/>
              </a:rPr>
              <a:t>企业人工成本情况</a:t>
            </a:r>
            <a:endParaRPr sz="2000" b="1" dirty="0">
              <a:solidFill>
                <a:schemeClr val="tx1"/>
              </a:solidFill>
              <a:effectLst/>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5680">
        <p14:gallery dir="l"/>
      </p:transition>
    </mc:Choice>
    <mc:Fallback>
      <p:transition spd="slow" advTm="2568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416635" y="2122043"/>
            <a:ext cx="3528392" cy="627610"/>
            <a:chOff x="2770715" y="2122043"/>
            <a:chExt cx="3528392" cy="627610"/>
          </a:xfrm>
        </p:grpSpPr>
        <p:sp>
          <p:nvSpPr>
            <p:cNvPr id="7" name="MH_Entry_1">
              <a:hlinkClick r:id="rId1" action="ppaction://hlinksldjump"/>
            </p:cNvPr>
            <p:cNvSpPr>
              <a:spLocks noChangeArrowheads="1"/>
            </p:cNvSpPr>
            <p:nvPr>
              <p:custDataLst>
                <p:tags r:id="rId2"/>
              </p:custDataLst>
            </p:nvPr>
          </p:nvSpPr>
          <p:spPr bwMode="auto">
            <a:xfrm>
              <a:off x="3553167" y="2122043"/>
              <a:ext cx="2745940" cy="627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20000"/>
                </a:lnSpc>
                <a:spcBef>
                  <a:spcPct val="0"/>
                </a:spcBef>
                <a:buNone/>
              </a:pPr>
              <a:r>
                <a:rPr lang="zh-CN" altLang="en-US" sz="2400" dirty="0">
                  <a:solidFill>
                    <a:srgbClr val="333333"/>
                  </a:solidFill>
                  <a:latin typeface="+mn-ea"/>
                  <a:ea typeface="+mn-ea"/>
                </a:rPr>
                <a:t>填报指标解释</a:t>
              </a:r>
              <a:endParaRPr lang="zh-CN" altLang="en-US" sz="2400" dirty="0">
                <a:solidFill>
                  <a:srgbClr val="333333"/>
                </a:solidFill>
                <a:latin typeface="+mn-ea"/>
                <a:ea typeface="+mn-ea"/>
              </a:endParaRPr>
            </a:p>
          </p:txBody>
        </p:sp>
        <p:sp>
          <p:nvSpPr>
            <p:cNvPr id="47" name="MH_Number_1">
              <a:hlinkClick r:id="rId1" action="ppaction://hlinksldjump"/>
            </p:cNvPr>
            <p:cNvSpPr>
              <a:spLocks noChangeArrowheads="1"/>
            </p:cNvSpPr>
            <p:nvPr>
              <p:custDataLst>
                <p:tags r:id="rId3"/>
              </p:custDataLst>
            </p:nvPr>
          </p:nvSpPr>
          <p:spPr bwMode="auto">
            <a:xfrm>
              <a:off x="2770715" y="2122043"/>
              <a:ext cx="310926" cy="627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ct val="0"/>
                </a:spcBef>
                <a:buFont typeface="Arial" panose="020B0604020202020204" pitchFamily="34" charset="0"/>
                <a:buNone/>
              </a:pPr>
              <a:r>
                <a:rPr lang="en-US" altLang="zh-CN" sz="4000" dirty="0">
                  <a:solidFill>
                    <a:schemeClr val="accent1"/>
                  </a:solidFill>
                  <a:latin typeface="Broadway" panose="04040905080B02020502" pitchFamily="82" charset="0"/>
                  <a:ea typeface="华文细黑" panose="02010600040101010101" pitchFamily="2" charset="-122"/>
                </a:rPr>
                <a:t>1</a:t>
              </a:r>
              <a:endParaRPr lang="zh-CN" altLang="en-US" sz="4000" dirty="0">
                <a:solidFill>
                  <a:schemeClr val="accent1"/>
                </a:solidFill>
                <a:latin typeface="Broadway" panose="04040905080B02020502" pitchFamily="82" charset="0"/>
                <a:ea typeface="华文细黑" panose="02010600040101010101" pitchFamily="2" charset="-122"/>
              </a:endParaRPr>
            </a:p>
          </p:txBody>
        </p:sp>
        <p:cxnSp>
          <p:nvCxnSpPr>
            <p:cNvPr id="49" name="MH_Others_1"/>
            <p:cNvCxnSpPr/>
            <p:nvPr>
              <p:custDataLst>
                <p:tags r:id="rId4"/>
              </p:custDataLst>
            </p:nvPr>
          </p:nvCxnSpPr>
          <p:spPr>
            <a:xfrm>
              <a:off x="3186652" y="2435848"/>
              <a:ext cx="216025" cy="0"/>
            </a:xfrm>
            <a:prstGeom prst="line">
              <a:avLst/>
            </a:prstGeom>
            <a:ln>
              <a:solidFill>
                <a:schemeClr val="accent1">
                  <a:lumMod val="40000"/>
                  <a:lumOff val="60000"/>
                </a:schemeClr>
              </a:solidFill>
              <a:tailEnd type="oval" w="med" len="med"/>
            </a:ln>
          </p:spPr>
          <p:style>
            <a:lnRef idx="1">
              <a:schemeClr val="accent1"/>
            </a:lnRef>
            <a:fillRef idx="0">
              <a:schemeClr val="accent1"/>
            </a:fillRef>
            <a:effectRef idx="0">
              <a:schemeClr val="accent1"/>
            </a:effectRef>
            <a:fontRef idx="minor">
              <a:schemeClr val="tx1"/>
            </a:fontRef>
          </p:style>
        </p:cxnSp>
      </p:grpSp>
      <p:grpSp>
        <p:nvGrpSpPr>
          <p:cNvPr id="3" name="组合 2"/>
          <p:cNvGrpSpPr/>
          <p:nvPr/>
        </p:nvGrpSpPr>
        <p:grpSpPr>
          <a:xfrm>
            <a:off x="4416635" y="3282253"/>
            <a:ext cx="3541806" cy="627610"/>
            <a:chOff x="6299107" y="2804733"/>
            <a:chExt cx="3541806" cy="627610"/>
          </a:xfrm>
        </p:grpSpPr>
        <p:sp>
          <p:nvSpPr>
            <p:cNvPr id="56" name="MH_Entry_2">
              <a:hlinkClick r:id="rId5" action="ppaction://hlinksldjump"/>
            </p:cNvPr>
            <p:cNvSpPr>
              <a:spLocks noChangeArrowheads="1"/>
            </p:cNvSpPr>
            <p:nvPr>
              <p:custDataLst>
                <p:tags r:id="rId6"/>
              </p:custDataLst>
            </p:nvPr>
          </p:nvSpPr>
          <p:spPr bwMode="auto">
            <a:xfrm>
              <a:off x="7070893" y="2804733"/>
              <a:ext cx="2770020" cy="627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20000"/>
                </a:lnSpc>
                <a:spcBef>
                  <a:spcPct val="0"/>
                </a:spcBef>
                <a:buNone/>
              </a:pPr>
              <a:r>
                <a:rPr lang="zh-CN" altLang="en-US" sz="2400" dirty="0">
                  <a:solidFill>
                    <a:srgbClr val="333333"/>
                  </a:solidFill>
                  <a:latin typeface="+mn-ea"/>
                  <a:ea typeface="+mn-ea"/>
                </a:rPr>
                <a:t>常见问题及解答</a:t>
              </a:r>
              <a:endParaRPr lang="zh-CN" altLang="en-US" sz="2400" dirty="0">
                <a:solidFill>
                  <a:srgbClr val="333333"/>
                </a:solidFill>
                <a:latin typeface="+mn-ea"/>
                <a:ea typeface="+mn-ea"/>
              </a:endParaRPr>
            </a:p>
          </p:txBody>
        </p:sp>
        <p:sp>
          <p:nvSpPr>
            <p:cNvPr id="57" name="MH_Number_2">
              <a:hlinkClick r:id="rId5" action="ppaction://hlinksldjump"/>
            </p:cNvPr>
            <p:cNvSpPr>
              <a:spLocks noChangeArrowheads="1"/>
            </p:cNvSpPr>
            <p:nvPr>
              <p:custDataLst>
                <p:tags r:id="rId7"/>
              </p:custDataLst>
            </p:nvPr>
          </p:nvSpPr>
          <p:spPr bwMode="auto">
            <a:xfrm>
              <a:off x="6299107" y="2804733"/>
              <a:ext cx="310926" cy="627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ct val="0"/>
                </a:spcBef>
                <a:buFont typeface="Arial" panose="020B0604020202020204" pitchFamily="34" charset="0"/>
                <a:buNone/>
              </a:pPr>
              <a:r>
                <a:rPr lang="en-US" altLang="zh-CN" sz="4000">
                  <a:solidFill>
                    <a:schemeClr val="accent1"/>
                  </a:solidFill>
                  <a:latin typeface="Broadway" panose="04040905080B02020502" pitchFamily="82" charset="0"/>
                  <a:ea typeface="华文细黑" panose="02010600040101010101" pitchFamily="2" charset="-122"/>
                </a:rPr>
                <a:t>2</a:t>
              </a:r>
              <a:endParaRPr lang="zh-CN" altLang="en-US" sz="4000">
                <a:solidFill>
                  <a:schemeClr val="accent1"/>
                </a:solidFill>
                <a:latin typeface="Broadway" panose="04040905080B02020502" pitchFamily="82" charset="0"/>
                <a:ea typeface="华文细黑" panose="02010600040101010101" pitchFamily="2" charset="-122"/>
              </a:endParaRPr>
            </a:p>
          </p:txBody>
        </p:sp>
        <p:cxnSp>
          <p:nvCxnSpPr>
            <p:cNvPr id="58" name="MH_Others_2"/>
            <p:cNvCxnSpPr/>
            <p:nvPr>
              <p:custDataLst>
                <p:tags r:id="rId8"/>
              </p:custDataLst>
            </p:nvPr>
          </p:nvCxnSpPr>
          <p:spPr>
            <a:xfrm>
              <a:off x="6715044" y="3118538"/>
              <a:ext cx="216025" cy="0"/>
            </a:xfrm>
            <a:prstGeom prst="line">
              <a:avLst/>
            </a:prstGeom>
            <a:ln>
              <a:solidFill>
                <a:schemeClr val="accent1">
                  <a:lumMod val="40000"/>
                  <a:lumOff val="60000"/>
                </a:schemeClr>
              </a:solidFill>
              <a:tailEnd type="oval" w="med" len="med"/>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4416635" y="4442463"/>
            <a:ext cx="3528392" cy="627610"/>
            <a:chOff x="2770715" y="3487423"/>
            <a:chExt cx="3528392" cy="627610"/>
          </a:xfrm>
        </p:grpSpPr>
        <p:sp>
          <p:nvSpPr>
            <p:cNvPr id="62" name="MH_Entry_3">
              <a:hlinkClick r:id="rId1" action="ppaction://hlinksldjump"/>
            </p:cNvPr>
            <p:cNvSpPr>
              <a:spLocks noChangeArrowheads="1"/>
            </p:cNvSpPr>
            <p:nvPr>
              <p:custDataLst>
                <p:tags r:id="rId9"/>
              </p:custDataLst>
            </p:nvPr>
          </p:nvSpPr>
          <p:spPr bwMode="auto">
            <a:xfrm>
              <a:off x="3553167" y="3487423"/>
              <a:ext cx="2745940" cy="627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0" bIns="0" anchor="ctr" anchorCtr="0">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20000"/>
                </a:lnSpc>
                <a:spcBef>
                  <a:spcPct val="0"/>
                </a:spcBef>
                <a:buNone/>
              </a:pPr>
              <a:r>
                <a:rPr lang="zh-CN" altLang="en-US" sz="2400" dirty="0">
                  <a:solidFill>
                    <a:srgbClr val="333333"/>
                  </a:solidFill>
                  <a:latin typeface="+mn-ea"/>
                  <a:ea typeface="+mn-ea"/>
                </a:rPr>
                <a:t>系统操作演示</a:t>
              </a:r>
              <a:endParaRPr lang="zh-CN" altLang="en-US" sz="2400" dirty="0">
                <a:solidFill>
                  <a:srgbClr val="333333"/>
                </a:solidFill>
                <a:latin typeface="+mn-ea"/>
                <a:ea typeface="+mn-ea"/>
              </a:endParaRPr>
            </a:p>
          </p:txBody>
        </p:sp>
        <p:sp>
          <p:nvSpPr>
            <p:cNvPr id="63" name="MH_Number_3">
              <a:hlinkClick r:id="rId1" action="ppaction://hlinksldjump"/>
            </p:cNvPr>
            <p:cNvSpPr>
              <a:spLocks noChangeArrowheads="1"/>
            </p:cNvSpPr>
            <p:nvPr>
              <p:custDataLst>
                <p:tags r:id="rId10"/>
              </p:custDataLst>
            </p:nvPr>
          </p:nvSpPr>
          <p:spPr bwMode="auto">
            <a:xfrm>
              <a:off x="2770715" y="3487423"/>
              <a:ext cx="310926" cy="627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spcBef>
                  <a:spcPct val="0"/>
                </a:spcBef>
                <a:buFont typeface="Arial" panose="020B0604020202020204" pitchFamily="34" charset="0"/>
                <a:buNone/>
              </a:pPr>
              <a:r>
                <a:rPr lang="en-US" altLang="zh-CN" sz="4000">
                  <a:solidFill>
                    <a:schemeClr val="accent1"/>
                  </a:solidFill>
                  <a:latin typeface="Broadway" panose="04040905080B02020502" pitchFamily="82" charset="0"/>
                  <a:ea typeface="华文细黑" panose="02010600040101010101" pitchFamily="2" charset="-122"/>
                </a:rPr>
                <a:t>3</a:t>
              </a:r>
              <a:endParaRPr lang="zh-CN" altLang="en-US" sz="4000">
                <a:solidFill>
                  <a:schemeClr val="accent1"/>
                </a:solidFill>
                <a:latin typeface="Broadway" panose="04040905080B02020502" pitchFamily="82" charset="0"/>
                <a:ea typeface="华文细黑" panose="02010600040101010101" pitchFamily="2" charset="-122"/>
              </a:endParaRPr>
            </a:p>
          </p:txBody>
        </p:sp>
        <p:cxnSp>
          <p:nvCxnSpPr>
            <p:cNvPr id="64" name="MH_Others_3"/>
            <p:cNvCxnSpPr/>
            <p:nvPr>
              <p:custDataLst>
                <p:tags r:id="rId11"/>
              </p:custDataLst>
            </p:nvPr>
          </p:nvCxnSpPr>
          <p:spPr>
            <a:xfrm>
              <a:off x="3186652" y="3801228"/>
              <a:ext cx="216025" cy="0"/>
            </a:xfrm>
            <a:prstGeom prst="line">
              <a:avLst/>
            </a:prstGeom>
            <a:ln>
              <a:solidFill>
                <a:schemeClr val="accent1">
                  <a:lumMod val="40000"/>
                  <a:lumOff val="60000"/>
                </a:schemeClr>
              </a:solidFill>
              <a:tailEnd type="oval" w="med" len="med"/>
            </a:ln>
          </p:spPr>
          <p:style>
            <a:lnRef idx="1">
              <a:schemeClr val="accent1"/>
            </a:lnRef>
            <a:fillRef idx="0">
              <a:schemeClr val="accent1"/>
            </a:fillRef>
            <a:effectRef idx="0">
              <a:schemeClr val="accent1"/>
            </a:effectRef>
            <a:fontRef idx="minor">
              <a:schemeClr val="tx1"/>
            </a:fontRef>
          </p:style>
        </p:cxnSp>
      </p:grpSp>
      <p:sp>
        <p:nvSpPr>
          <p:cNvPr id="23" name="MH_Others_3"/>
          <p:cNvSpPr txBox="1">
            <a:spLocks noChangeArrowheads="1"/>
          </p:cNvSpPr>
          <p:nvPr>
            <p:custDataLst>
              <p:tags r:id="rId12"/>
            </p:custDataLst>
          </p:nvPr>
        </p:nvSpPr>
        <p:spPr bwMode="auto">
          <a:xfrm rot="-5400000">
            <a:off x="8036458" y="-174837"/>
            <a:ext cx="1169551" cy="2276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nchorCtr="0">
            <a:no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r"/>
            <a:r>
              <a:rPr lang="en-US" altLang="zh-CN" sz="3600">
                <a:solidFill>
                  <a:srgbClr val="D7D7D7"/>
                </a:solidFill>
                <a:latin typeface="微软雅黑" panose="020B0503020204020204" charset="-122"/>
                <a:ea typeface="微软雅黑" panose="020B0503020204020204" charset="-122"/>
              </a:rPr>
              <a:t>Contents</a:t>
            </a:r>
            <a:endParaRPr lang="en-US" altLang="zh-CN" sz="3600">
              <a:solidFill>
                <a:srgbClr val="D7D7D7"/>
              </a:solidFill>
              <a:latin typeface="微软雅黑" panose="020B0503020204020204" charset="-122"/>
              <a:ea typeface="微软雅黑" panose="020B0503020204020204" charset="-122"/>
            </a:endParaRPr>
          </a:p>
        </p:txBody>
      </p:sp>
      <p:sp>
        <p:nvSpPr>
          <p:cNvPr id="24" name="MH_Others_4"/>
          <p:cNvSpPr/>
          <p:nvPr>
            <p:custDataLst>
              <p:tags r:id="rId13"/>
            </p:custDataLst>
          </p:nvPr>
        </p:nvSpPr>
        <p:spPr>
          <a:xfrm>
            <a:off x="9751708" y="667953"/>
            <a:ext cx="1600505" cy="590550"/>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nchorCtr="0">
            <a:noAutofit/>
          </a:bodyPr>
          <a:lstStyle/>
          <a:p>
            <a:pPr>
              <a:defRPr/>
            </a:pPr>
            <a:r>
              <a:rPr lang="zh-CN" altLang="en-US" sz="4400" b="1" dirty="0">
                <a:solidFill>
                  <a:schemeClr val="accent1"/>
                </a:solidFill>
                <a:latin typeface="微软雅黑" panose="020B0503020204020204" charset="-122"/>
                <a:ea typeface="微软雅黑" panose="020B0503020204020204" charset="-122"/>
              </a:rPr>
              <a:t>目录</a:t>
            </a:r>
            <a:endParaRPr lang="zh-CN" altLang="en-US" sz="4400" b="1" dirty="0">
              <a:solidFill>
                <a:schemeClr val="accent1"/>
              </a:solidFill>
              <a:latin typeface="微软雅黑" panose="020B0503020204020204" charset="-122"/>
              <a:ea typeface="微软雅黑" panose="020B0503020204020204" charset="-122"/>
            </a:endParaRPr>
          </a:p>
        </p:txBody>
      </p:sp>
    </p:spTree>
    <p:custDataLst>
      <p:tags r:id="rId14"/>
    </p:custDataLst>
  </p:cSld>
  <p:clrMapOvr>
    <a:masterClrMapping/>
  </p:clrMapOvr>
  <mc:AlternateContent xmlns:mc="http://schemas.openxmlformats.org/markup-compatibility/2006">
    <mc:Choice xmlns:p14="http://schemas.microsoft.com/office/powerpoint/2010/main" Requires="p14">
      <p:transition spd="slow" p14:dur="1500" advTm="27137">
        <p14:gallery dir="l"/>
      </p:transition>
    </mc:Choice>
    <mc:Fallback>
      <p:transition spd="slow" advTm="27137">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企业人工成本情况</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1538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指企业在报告期生产经营活动中通过销售产品、提供劳务、让渡资产或从事其它生产经营活动而获得的全部收入。</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7"/>
            <a:ext cx="2880000" cy="370814"/>
            <a:chOff x="1280174" y="1426016"/>
            <a:chExt cx="2554850" cy="262406"/>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sz="1600" noProof="1">
                <a:ea typeface="微软雅黑" panose="020B0503020204020204" charset="-122"/>
              </a:endParaRPr>
            </a:p>
          </p:txBody>
        </p:sp>
        <p:sp>
          <p:nvSpPr>
            <p:cNvPr id="17" name="TextBox 135"/>
            <p:cNvSpPr txBox="1">
              <a:spLocks noChangeArrowheads="1"/>
            </p:cNvSpPr>
            <p:nvPr/>
          </p:nvSpPr>
          <p:spPr bwMode="auto">
            <a:xfrm>
              <a:off x="1642498" y="1448845"/>
              <a:ext cx="2192526"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销售（营业）收入</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2" name="文本框 1"/>
          <p:cNvSpPr txBox="1"/>
          <p:nvPr/>
        </p:nvSpPr>
        <p:spPr>
          <a:xfrm>
            <a:off x="1732724" y="2534547"/>
            <a:ext cx="290464" cy="307777"/>
          </a:xfrm>
          <a:prstGeom prst="rect">
            <a:avLst/>
          </a:prstGeom>
          <a:noFill/>
        </p:spPr>
        <p:txBody>
          <a:bodyPr wrap="none" rtlCol="0">
            <a:spAutoFit/>
          </a:bodyPr>
          <a:lstStyle/>
          <a:p>
            <a:pPr algn="ctr"/>
            <a:r>
              <a:rPr lang="en-US" altLang="zh-CN" sz="1400" dirty="0">
                <a:solidFill>
                  <a:schemeClr val="bg1"/>
                </a:solidFill>
              </a:rPr>
              <a:t>1</a:t>
            </a:r>
            <a:endParaRPr lang="zh-CN" altLang="en-US" sz="1400" dirty="0">
              <a:solidFill>
                <a:schemeClr val="bg1"/>
              </a:solidFill>
            </a:endParaRPr>
          </a:p>
        </p:txBody>
      </p:sp>
      <p:sp>
        <p:nvSpPr>
          <p:cNvPr id="19" name="矩形 30"/>
          <p:cNvSpPr>
            <a:spLocks noChangeArrowheads="1"/>
          </p:cNvSpPr>
          <p:nvPr/>
        </p:nvSpPr>
        <p:spPr bwMode="auto">
          <a:xfrm>
            <a:off x="6094413" y="2790088"/>
            <a:ext cx="5041900" cy="157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：必填，大于等于零的数字，单位为</a:t>
            </a:r>
            <a:r>
              <a:rPr lang="zh-CN" altLang="en-US" sz="1600" b="1" dirty="0">
                <a:solidFill>
                  <a:srgbClr val="FF0000"/>
                </a:solidFill>
                <a:latin typeface="微软雅黑" panose="020B0503020204020204" charset="-122"/>
                <a:ea typeface="微软雅黑" panose="020B0503020204020204" charset="-122"/>
              </a:rPr>
              <a:t>万元</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年</a:t>
            </a:r>
            <a:r>
              <a:rPr lang="zh-CN" altLang="en-US" sz="1600" dirty="0">
                <a:latin typeface="微软雅黑" panose="020B0503020204020204" charset="-122"/>
                <a:ea typeface="微软雅黑" panose="020B0503020204020204" charset="-122"/>
              </a:rPr>
              <a:t>，保留两位小数。</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信息来源</a:t>
            </a:r>
            <a:r>
              <a:rPr lang="zh-CN" altLang="en-US" sz="1600" dirty="0">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“企业利润表</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损益表”</a:t>
            </a:r>
            <a:r>
              <a:rPr lang="zh-CN" altLang="en-US" sz="1600" dirty="0">
                <a:latin typeface="微软雅黑" panose="020B0503020204020204" charset="-122"/>
                <a:ea typeface="微软雅黑" panose="020B0503020204020204" charset="-122"/>
              </a:rPr>
              <a:t>。包括主营业务收入和其他业务收入。</a:t>
            </a:r>
            <a:endParaRPr lang="zh-CN" altLang="en-US"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15346">
        <p14:gallery dir="l"/>
      </p:transition>
    </mc:Choice>
    <mc:Fallback>
      <p:transition spd="slow" advTm="15346">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企业人工成本情况</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800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指企业在报告期内实现的盈亏总额。</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7"/>
            <a:ext cx="2880000" cy="370814"/>
            <a:chOff x="1280174" y="1426016"/>
            <a:chExt cx="2554850" cy="262406"/>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sz="1600" noProof="1">
                <a:ea typeface="微软雅黑" panose="020B0503020204020204" charset="-122"/>
              </a:endParaRPr>
            </a:p>
          </p:txBody>
        </p:sp>
        <p:sp>
          <p:nvSpPr>
            <p:cNvPr id="17" name="TextBox 135"/>
            <p:cNvSpPr txBox="1">
              <a:spLocks noChangeArrowheads="1"/>
            </p:cNvSpPr>
            <p:nvPr/>
          </p:nvSpPr>
          <p:spPr bwMode="auto">
            <a:xfrm>
              <a:off x="1642498" y="1448845"/>
              <a:ext cx="2192526"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利润总额</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2" name="文本框 1"/>
          <p:cNvSpPr txBox="1"/>
          <p:nvPr/>
        </p:nvSpPr>
        <p:spPr>
          <a:xfrm>
            <a:off x="1732724" y="2534547"/>
            <a:ext cx="290464" cy="307777"/>
          </a:xfrm>
          <a:prstGeom prst="rect">
            <a:avLst/>
          </a:prstGeom>
          <a:noFill/>
        </p:spPr>
        <p:txBody>
          <a:bodyPr wrap="none" rtlCol="0">
            <a:spAutoFit/>
          </a:bodyPr>
          <a:lstStyle/>
          <a:p>
            <a:pPr algn="ctr"/>
            <a:r>
              <a:rPr lang="en-US" altLang="zh-CN" sz="1400" dirty="0">
                <a:solidFill>
                  <a:schemeClr val="bg1"/>
                </a:solidFill>
              </a:rPr>
              <a:t>2</a:t>
            </a:r>
            <a:endParaRPr lang="zh-CN" altLang="en-US" sz="1400" dirty="0">
              <a:solidFill>
                <a:schemeClr val="bg1"/>
              </a:solidFill>
            </a:endParaRPr>
          </a:p>
        </p:txBody>
      </p:sp>
      <p:sp>
        <p:nvSpPr>
          <p:cNvPr id="19" name="矩形 30"/>
          <p:cNvSpPr>
            <a:spLocks noChangeArrowheads="1"/>
          </p:cNvSpPr>
          <p:nvPr/>
        </p:nvSpPr>
        <p:spPr bwMode="auto">
          <a:xfrm>
            <a:off x="6094413" y="2828874"/>
            <a:ext cx="5041900" cy="1212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：必填，数字，单位为</a:t>
            </a:r>
            <a:r>
              <a:rPr lang="zh-CN" altLang="en-US" sz="1600" b="1" dirty="0">
                <a:solidFill>
                  <a:srgbClr val="FF0000"/>
                </a:solidFill>
                <a:latin typeface="微软雅黑" panose="020B0503020204020204" charset="-122"/>
                <a:ea typeface="微软雅黑" panose="020B0503020204020204" charset="-122"/>
              </a:rPr>
              <a:t>万元</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年</a:t>
            </a:r>
            <a:r>
              <a:rPr lang="zh-CN" altLang="en-US" sz="1600" dirty="0">
                <a:latin typeface="微软雅黑" panose="020B0503020204020204" charset="-122"/>
                <a:ea typeface="微软雅黑" panose="020B0503020204020204" charset="-122"/>
              </a:rPr>
              <a:t>，保留两位小数。</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信息来源</a:t>
            </a:r>
            <a:r>
              <a:rPr lang="zh-CN" altLang="en-US" sz="1600" dirty="0">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“企业利润表</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损益表”</a:t>
            </a:r>
            <a:r>
              <a:rPr lang="zh-CN" altLang="en-US" sz="1600" dirty="0">
                <a:latin typeface="微软雅黑" panose="020B0503020204020204" charset="-122"/>
                <a:ea typeface="微软雅黑" panose="020B0503020204020204" charset="-122"/>
              </a:rPr>
              <a:t>。</a:t>
            </a:r>
            <a:endParaRPr lang="zh-CN" altLang="en-US"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13235">
        <p14:gallery dir="l"/>
      </p:transition>
    </mc:Choice>
    <mc:Fallback>
      <p:transition spd="slow" advTm="13235">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企业人工成本情况</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800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指企业在报告期提取的固定资产折旧数。</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7"/>
            <a:ext cx="2880000" cy="370814"/>
            <a:chOff x="1280174" y="1426016"/>
            <a:chExt cx="2554850" cy="262406"/>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sz="1600" noProof="1">
                <a:ea typeface="微软雅黑" panose="020B0503020204020204" charset="-122"/>
              </a:endParaRPr>
            </a:p>
          </p:txBody>
        </p:sp>
        <p:sp>
          <p:nvSpPr>
            <p:cNvPr id="17" name="TextBox 135"/>
            <p:cNvSpPr txBox="1">
              <a:spLocks noChangeArrowheads="1"/>
            </p:cNvSpPr>
            <p:nvPr/>
          </p:nvSpPr>
          <p:spPr bwMode="auto">
            <a:xfrm>
              <a:off x="1642498" y="1448845"/>
              <a:ext cx="2192526"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固定资产折旧</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2" name="文本框 1"/>
          <p:cNvSpPr txBox="1"/>
          <p:nvPr/>
        </p:nvSpPr>
        <p:spPr>
          <a:xfrm>
            <a:off x="1732724" y="2534547"/>
            <a:ext cx="290464" cy="307777"/>
          </a:xfrm>
          <a:prstGeom prst="rect">
            <a:avLst/>
          </a:prstGeom>
          <a:noFill/>
        </p:spPr>
        <p:txBody>
          <a:bodyPr wrap="none" rtlCol="0">
            <a:spAutoFit/>
          </a:bodyPr>
          <a:lstStyle/>
          <a:p>
            <a:pPr algn="ctr"/>
            <a:r>
              <a:rPr lang="en-US" altLang="zh-CN" sz="1400" dirty="0">
                <a:solidFill>
                  <a:schemeClr val="bg1"/>
                </a:solidFill>
              </a:rPr>
              <a:t>3</a:t>
            </a:r>
            <a:endParaRPr lang="zh-CN" altLang="en-US" sz="1400" dirty="0">
              <a:solidFill>
                <a:schemeClr val="bg1"/>
              </a:solidFill>
            </a:endParaRPr>
          </a:p>
        </p:txBody>
      </p:sp>
      <p:sp>
        <p:nvSpPr>
          <p:cNvPr id="19" name="矩形 30"/>
          <p:cNvSpPr>
            <a:spLocks noChangeArrowheads="1"/>
          </p:cNvSpPr>
          <p:nvPr/>
        </p:nvSpPr>
        <p:spPr bwMode="auto">
          <a:xfrm>
            <a:off x="6094413" y="1903126"/>
            <a:ext cx="5041900" cy="2687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工业企业必填，其他企业选填</a:t>
            </a:r>
            <a:r>
              <a:rPr lang="zh-CN" altLang="en-US" sz="1600" dirty="0">
                <a:latin typeface="微软雅黑" panose="020B0503020204020204" charset="-122"/>
                <a:ea typeface="微软雅黑" panose="020B0503020204020204" charset="-122"/>
              </a:rPr>
              <a:t>，大于等于零的数字，单位为</a:t>
            </a:r>
            <a:r>
              <a:rPr lang="zh-CN" altLang="en-US" sz="1600" b="1" dirty="0">
                <a:solidFill>
                  <a:srgbClr val="FF0000"/>
                </a:solidFill>
                <a:latin typeface="微软雅黑" panose="020B0503020204020204" charset="-122"/>
                <a:ea typeface="微软雅黑" panose="020B0503020204020204" charset="-122"/>
              </a:rPr>
              <a:t>万元</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年</a:t>
            </a:r>
            <a:r>
              <a:rPr lang="zh-CN" altLang="en-US" sz="1600" dirty="0">
                <a:latin typeface="微软雅黑" panose="020B0503020204020204" charset="-122"/>
                <a:ea typeface="微软雅黑" panose="020B0503020204020204" charset="-122"/>
              </a:rPr>
              <a:t>，保留两位小数。</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信息来源</a:t>
            </a:r>
            <a:r>
              <a:rPr lang="zh-CN" altLang="en-US" sz="1600" dirty="0">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企业会计报表“累计折旧”科目</a:t>
            </a:r>
            <a:r>
              <a:rPr lang="zh-CN" altLang="en-US" sz="1600" dirty="0">
                <a:latin typeface="微软雅黑" panose="020B0503020204020204" charset="-122"/>
                <a:ea typeface="微软雅黑" panose="020B0503020204020204" charset="-122"/>
              </a:rPr>
              <a:t>，</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b="1" dirty="0">
                <a:latin typeface="微软雅黑" panose="020B0503020204020204" charset="-122"/>
                <a:ea typeface="微软雅黑" panose="020B0503020204020204" charset="-122"/>
              </a:rPr>
              <a:t>公式：报告期“累计折旧”科目的期末贷方余额－上一报告期同报表相应数据。</a:t>
            </a:r>
            <a:endParaRPr lang="zh-CN" altLang="en-US" sz="1600" b="1"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注意</a:t>
            </a:r>
            <a:r>
              <a:rPr lang="zh-CN" altLang="en-US" sz="1600" dirty="0">
                <a:latin typeface="微软雅黑" panose="020B0503020204020204" charset="-122"/>
                <a:ea typeface="微软雅黑" panose="020B0503020204020204" charset="-122"/>
              </a:rPr>
              <a:t>：不能简单将当年购置或新增的固定资产原价全部作为当年的固定资产折旧。</a:t>
            </a:r>
            <a:endParaRPr lang="zh-CN" altLang="en-US"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43362">
        <p14:gallery dir="l"/>
      </p:transition>
    </mc:Choice>
    <mc:Fallback>
      <p:transition spd="slow" advTm="43362">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企业人工成本情况</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157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指企业经营活动发生的消费税、城市维护建设税、资源税、教育费附加及房产税、土地使用税、车船使用税、印花税等相关税费。</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7"/>
            <a:ext cx="2880000" cy="369445"/>
            <a:chOff x="1280174" y="1426016"/>
            <a:chExt cx="2554850" cy="261437"/>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sz="1600" noProof="1">
                <a:ea typeface="微软雅黑" panose="020B0503020204020204" charset="-122"/>
              </a:endParaRPr>
            </a:p>
          </p:txBody>
        </p:sp>
        <p:sp>
          <p:nvSpPr>
            <p:cNvPr id="17" name="TextBox 135"/>
            <p:cNvSpPr txBox="1">
              <a:spLocks noChangeArrowheads="1"/>
            </p:cNvSpPr>
            <p:nvPr/>
          </p:nvSpPr>
          <p:spPr bwMode="auto">
            <a:xfrm>
              <a:off x="1642498" y="1448845"/>
              <a:ext cx="2192526" cy="238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税金及附加</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2" name="文本框 1"/>
          <p:cNvSpPr txBox="1"/>
          <p:nvPr/>
        </p:nvSpPr>
        <p:spPr>
          <a:xfrm>
            <a:off x="1732724" y="2534547"/>
            <a:ext cx="290464" cy="307777"/>
          </a:xfrm>
          <a:prstGeom prst="rect">
            <a:avLst/>
          </a:prstGeom>
          <a:noFill/>
        </p:spPr>
        <p:txBody>
          <a:bodyPr wrap="none" rtlCol="0">
            <a:spAutoFit/>
          </a:bodyPr>
          <a:lstStyle/>
          <a:p>
            <a:pPr algn="ctr"/>
            <a:r>
              <a:rPr lang="en-US" altLang="zh-CN" sz="1400" dirty="0">
                <a:solidFill>
                  <a:schemeClr val="bg1"/>
                </a:solidFill>
              </a:rPr>
              <a:t>4</a:t>
            </a:r>
            <a:endParaRPr lang="zh-CN" altLang="en-US" sz="1400" dirty="0">
              <a:solidFill>
                <a:schemeClr val="bg1"/>
              </a:solidFill>
            </a:endParaRPr>
          </a:p>
        </p:txBody>
      </p:sp>
      <p:sp>
        <p:nvSpPr>
          <p:cNvPr id="19" name="矩形 30"/>
          <p:cNvSpPr>
            <a:spLocks noChangeArrowheads="1"/>
          </p:cNvSpPr>
          <p:nvPr/>
        </p:nvSpPr>
        <p:spPr bwMode="auto">
          <a:xfrm>
            <a:off x="6094413" y="2895961"/>
            <a:ext cx="5041900" cy="1210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工业企业必填，其他企业选填</a:t>
            </a:r>
            <a:r>
              <a:rPr lang="zh-CN" altLang="en-US" sz="1600" dirty="0">
                <a:latin typeface="微软雅黑" panose="020B0503020204020204" charset="-122"/>
                <a:ea typeface="微软雅黑" panose="020B0503020204020204" charset="-122"/>
              </a:rPr>
              <a:t>，大于等于零的数字，单位为</a:t>
            </a:r>
            <a:r>
              <a:rPr lang="zh-CN" altLang="en-US" sz="1600" b="1" dirty="0">
                <a:solidFill>
                  <a:srgbClr val="FF0000"/>
                </a:solidFill>
                <a:latin typeface="微软雅黑" panose="020B0503020204020204" charset="-122"/>
                <a:ea typeface="微软雅黑" panose="020B0503020204020204" charset="-122"/>
              </a:rPr>
              <a:t>万元</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年</a:t>
            </a:r>
            <a:r>
              <a:rPr lang="zh-CN" altLang="en-US" sz="1600" dirty="0">
                <a:latin typeface="微软雅黑" panose="020B0503020204020204" charset="-122"/>
                <a:ea typeface="微软雅黑" panose="020B0503020204020204" charset="-122"/>
              </a:rPr>
              <a:t>，保留两位小数。</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信息来源</a:t>
            </a:r>
            <a:r>
              <a:rPr lang="zh-CN" altLang="en-US" sz="1600" dirty="0">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企业利润表</a:t>
            </a:r>
            <a:endParaRPr lang="zh-CN" altLang="en-US"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1331">
        <p14:gallery dir="l"/>
      </p:transition>
    </mc:Choice>
    <mc:Fallback>
      <p:transition spd="slow" advTm="21331">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企业人工成本情况</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800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指企业在生产、经营和提供劳务活动中发生的所有费用。</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7"/>
            <a:ext cx="2880000" cy="370814"/>
            <a:chOff x="1280174" y="1426016"/>
            <a:chExt cx="2554850" cy="262406"/>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sz="1600" noProof="1">
                <a:ea typeface="微软雅黑" panose="020B0503020204020204" charset="-122"/>
              </a:endParaRPr>
            </a:p>
          </p:txBody>
        </p:sp>
        <p:sp>
          <p:nvSpPr>
            <p:cNvPr id="17" name="TextBox 135"/>
            <p:cNvSpPr txBox="1">
              <a:spLocks noChangeArrowheads="1"/>
            </p:cNvSpPr>
            <p:nvPr/>
          </p:nvSpPr>
          <p:spPr bwMode="auto">
            <a:xfrm>
              <a:off x="1642498" y="1448845"/>
              <a:ext cx="2192526"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成本费用总额</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2" name="文本框 1"/>
          <p:cNvSpPr txBox="1"/>
          <p:nvPr/>
        </p:nvSpPr>
        <p:spPr>
          <a:xfrm>
            <a:off x="1732724" y="2534547"/>
            <a:ext cx="290464" cy="307777"/>
          </a:xfrm>
          <a:prstGeom prst="rect">
            <a:avLst/>
          </a:prstGeom>
          <a:noFill/>
        </p:spPr>
        <p:txBody>
          <a:bodyPr wrap="none" rtlCol="0">
            <a:spAutoFit/>
          </a:bodyPr>
          <a:lstStyle/>
          <a:p>
            <a:pPr algn="ctr"/>
            <a:r>
              <a:rPr lang="en-US" altLang="zh-CN" sz="1400" dirty="0">
                <a:solidFill>
                  <a:schemeClr val="bg1"/>
                </a:solidFill>
              </a:rPr>
              <a:t>5</a:t>
            </a:r>
            <a:endParaRPr lang="zh-CN" altLang="en-US" sz="1400" dirty="0">
              <a:solidFill>
                <a:schemeClr val="bg1"/>
              </a:solidFill>
            </a:endParaRPr>
          </a:p>
        </p:txBody>
      </p:sp>
      <p:sp>
        <p:nvSpPr>
          <p:cNvPr id="19" name="矩形 30"/>
          <p:cNvSpPr>
            <a:spLocks noChangeArrowheads="1"/>
          </p:cNvSpPr>
          <p:nvPr/>
        </p:nvSpPr>
        <p:spPr bwMode="auto">
          <a:xfrm>
            <a:off x="6094413" y="2091373"/>
            <a:ext cx="5041900" cy="2687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：必填，大于等于零的数字，单位为</a:t>
            </a:r>
            <a:r>
              <a:rPr lang="zh-CN" altLang="en-US" sz="1600" b="1" dirty="0">
                <a:solidFill>
                  <a:srgbClr val="FF0000"/>
                </a:solidFill>
                <a:latin typeface="微软雅黑" panose="020B0503020204020204" charset="-122"/>
                <a:ea typeface="微软雅黑" panose="020B0503020204020204" charset="-122"/>
              </a:rPr>
              <a:t>万元</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年</a:t>
            </a:r>
            <a:r>
              <a:rPr lang="zh-CN" altLang="en-US" sz="1600" dirty="0">
                <a:latin typeface="微软雅黑" panose="020B0503020204020204" charset="-122"/>
                <a:ea typeface="微软雅黑" panose="020B0503020204020204" charset="-122"/>
              </a:rPr>
              <a:t>，保留两位小数。</a:t>
            </a:r>
            <a:r>
              <a:rPr lang="zh-CN" altLang="en-US" sz="1600" b="1" dirty="0">
                <a:solidFill>
                  <a:srgbClr val="FF0000"/>
                </a:solidFill>
                <a:latin typeface="微软雅黑" panose="020B0503020204020204" charset="-122"/>
                <a:ea typeface="微软雅黑" panose="020B0503020204020204" charset="-122"/>
              </a:rPr>
              <a:t>后面人工成本总计不为零的，此处不</a:t>
            </a:r>
            <a:r>
              <a:rPr lang="zh-CN" altLang="en-US" sz="1600" b="1" dirty="0">
                <a:solidFill>
                  <a:srgbClr val="FF0000"/>
                </a:solidFill>
                <a:latin typeface="微软雅黑" panose="020B0503020204020204" charset="-122"/>
                <a:ea typeface="微软雅黑" panose="020B0503020204020204" charset="-122"/>
              </a:rPr>
              <a:t>能为零。</a:t>
            </a:r>
            <a:endParaRPr lang="en-US" altLang="zh-CN" sz="1600" b="1"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信息来源：</a:t>
            </a:r>
            <a:r>
              <a:rPr lang="zh-CN" altLang="en-US" sz="1600" b="1" dirty="0">
                <a:solidFill>
                  <a:srgbClr val="FF0000"/>
                </a:solidFill>
                <a:latin typeface="微软雅黑" panose="020B0503020204020204" charset="-122"/>
                <a:ea typeface="微软雅黑" panose="020B0503020204020204" charset="-122"/>
              </a:rPr>
              <a:t>“企业损益表”</a:t>
            </a:r>
            <a:r>
              <a:rPr lang="zh-CN" altLang="en-US" sz="1600" dirty="0">
                <a:latin typeface="微软雅黑" panose="020B0503020204020204" charset="-122"/>
                <a:ea typeface="微软雅黑" panose="020B0503020204020204" charset="-122"/>
              </a:rPr>
              <a:t>中的</a:t>
            </a:r>
            <a:r>
              <a:rPr lang="zh-CN" altLang="en-US" sz="1600" b="1" dirty="0">
                <a:solidFill>
                  <a:srgbClr val="FF0000"/>
                </a:solidFill>
                <a:latin typeface="微软雅黑" panose="020B0503020204020204" charset="-122"/>
                <a:ea typeface="微软雅黑" panose="020B0503020204020204" charset="-122"/>
              </a:rPr>
              <a:t>销售成本</a:t>
            </a:r>
            <a:r>
              <a:rPr lang="zh-CN" altLang="en-US" sz="1600" dirty="0">
                <a:latin typeface="微软雅黑" panose="020B0503020204020204" charset="-122"/>
                <a:ea typeface="微软雅黑" panose="020B0503020204020204" charset="-122"/>
              </a:rPr>
              <a:t>（直接材料、直接人工、燃料和动力、制造费用）和</a:t>
            </a:r>
            <a:r>
              <a:rPr lang="zh-CN" altLang="en-US" sz="1600" b="1" dirty="0">
                <a:solidFill>
                  <a:srgbClr val="FF0000"/>
                </a:solidFill>
                <a:latin typeface="微软雅黑" panose="020B0503020204020204" charset="-122"/>
                <a:ea typeface="微软雅黑" panose="020B0503020204020204" charset="-122"/>
              </a:rPr>
              <a:t>期间费用</a:t>
            </a:r>
            <a:r>
              <a:rPr lang="zh-CN" altLang="en-US" sz="1600" dirty="0">
                <a:latin typeface="微软雅黑" panose="020B0503020204020204" charset="-122"/>
                <a:ea typeface="微软雅黑" panose="020B0503020204020204" charset="-122"/>
              </a:rPr>
              <a:t>（销售费用、管理费用和财务费用）的年末累计数。</a:t>
            </a:r>
            <a:endParaRPr lang="zh-CN" altLang="en-US"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16022">
        <p14:gallery dir="l"/>
      </p:transition>
    </mc:Choice>
    <mc:Fallback>
      <p:transition spd="slow" advTm="16022">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企业人工成本情况</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2961950"/>
            <a:ext cx="3069273" cy="194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企业在生产、经营和提供劳务活动中因使用劳动力而发生的所有直接和间接费用的总和，它反映企业在报告期内因使用各种人力资源所付出的全部成本费用。</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2866700"/>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323772"/>
            <a:ext cx="2880000" cy="370814"/>
            <a:chOff x="1280174" y="1426016"/>
            <a:chExt cx="2554850" cy="262406"/>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sz="1600" noProof="1">
                <a:ea typeface="微软雅黑" panose="020B0503020204020204" charset="-122"/>
              </a:endParaRPr>
            </a:p>
          </p:txBody>
        </p:sp>
        <p:sp>
          <p:nvSpPr>
            <p:cNvPr id="17" name="TextBox 135"/>
            <p:cNvSpPr txBox="1">
              <a:spLocks noChangeArrowheads="1"/>
            </p:cNvSpPr>
            <p:nvPr/>
          </p:nvSpPr>
          <p:spPr bwMode="auto">
            <a:xfrm>
              <a:off x="1642498" y="1448845"/>
              <a:ext cx="2192526"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人工成本总计</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2" name="文本框 1"/>
          <p:cNvSpPr txBox="1"/>
          <p:nvPr/>
        </p:nvSpPr>
        <p:spPr>
          <a:xfrm>
            <a:off x="1732724" y="2349882"/>
            <a:ext cx="290464" cy="307777"/>
          </a:xfrm>
          <a:prstGeom prst="rect">
            <a:avLst/>
          </a:prstGeom>
          <a:noFill/>
        </p:spPr>
        <p:txBody>
          <a:bodyPr wrap="none" rtlCol="0">
            <a:spAutoFit/>
          </a:bodyPr>
          <a:lstStyle/>
          <a:p>
            <a:pPr algn="ctr"/>
            <a:r>
              <a:rPr lang="en-US" altLang="zh-CN" sz="1400" dirty="0">
                <a:solidFill>
                  <a:schemeClr val="bg1"/>
                </a:solidFill>
              </a:rPr>
              <a:t>6</a:t>
            </a:r>
            <a:endParaRPr lang="zh-CN" altLang="en-US" sz="1400" dirty="0">
              <a:solidFill>
                <a:schemeClr val="bg1"/>
              </a:solidFill>
            </a:endParaRPr>
          </a:p>
        </p:txBody>
      </p:sp>
      <p:sp>
        <p:nvSpPr>
          <p:cNvPr id="19" name="矩形 30"/>
          <p:cNvSpPr>
            <a:spLocks noChangeArrowheads="1"/>
          </p:cNvSpPr>
          <p:nvPr/>
        </p:nvSpPr>
        <p:spPr bwMode="auto">
          <a:xfrm>
            <a:off x="6094413" y="2621124"/>
            <a:ext cx="5041900" cy="1951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：系统自动生成，大于等于零的数字，单位为</a:t>
            </a:r>
            <a:r>
              <a:rPr lang="zh-CN" altLang="en-US" sz="1600" b="1" dirty="0">
                <a:solidFill>
                  <a:srgbClr val="FF0000"/>
                </a:solidFill>
                <a:latin typeface="微软雅黑" panose="020B0503020204020204" charset="-122"/>
                <a:ea typeface="微软雅黑" panose="020B0503020204020204" charset="-122"/>
              </a:rPr>
              <a:t>万元</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年</a:t>
            </a:r>
            <a:r>
              <a:rPr lang="zh-CN" altLang="en-US" sz="1600" dirty="0">
                <a:latin typeface="微软雅黑" panose="020B0503020204020204" charset="-122"/>
                <a:ea typeface="微软雅黑" panose="020B0503020204020204" charset="-122"/>
              </a:rPr>
              <a:t>，保留两位小数。</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包括：从业人员工资报酬、福利费用、教育经费、保险费用、劳动保护费用、住房费用和其他人工成本。</a:t>
            </a:r>
            <a:endParaRPr lang="zh-CN" altLang="en-US"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10171">
        <p14:gallery dir="l"/>
      </p:transition>
    </mc:Choice>
    <mc:Fallback>
      <p:transition spd="slow" advTm="10171">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企业人工成本情况</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1169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指企业在报告期内（本调查指年度）直接支付给本企业全部就业人员的劳动报酬总额。</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7"/>
            <a:ext cx="3343592" cy="369445"/>
            <a:chOff x="1280174" y="1426016"/>
            <a:chExt cx="2966103" cy="261437"/>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sz="1600" noProof="1">
                <a:ea typeface="微软雅黑" panose="020B0503020204020204" charset="-122"/>
              </a:endParaRPr>
            </a:p>
          </p:txBody>
        </p:sp>
        <p:sp>
          <p:nvSpPr>
            <p:cNvPr id="17" name="TextBox 135"/>
            <p:cNvSpPr txBox="1">
              <a:spLocks noChangeArrowheads="1"/>
            </p:cNvSpPr>
            <p:nvPr/>
          </p:nvSpPr>
          <p:spPr bwMode="auto">
            <a:xfrm>
              <a:off x="1642497" y="1448845"/>
              <a:ext cx="2603780" cy="238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从业人员工资总额</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2" name="文本框 1"/>
          <p:cNvSpPr txBox="1"/>
          <p:nvPr/>
        </p:nvSpPr>
        <p:spPr>
          <a:xfrm>
            <a:off x="1732724" y="2534547"/>
            <a:ext cx="290464" cy="307777"/>
          </a:xfrm>
          <a:prstGeom prst="rect">
            <a:avLst/>
          </a:prstGeom>
          <a:noFill/>
        </p:spPr>
        <p:txBody>
          <a:bodyPr wrap="none" rtlCol="0">
            <a:spAutoFit/>
          </a:bodyPr>
          <a:lstStyle/>
          <a:p>
            <a:pPr algn="ctr"/>
            <a:r>
              <a:rPr lang="en-US" altLang="zh-CN" sz="1400" dirty="0">
                <a:solidFill>
                  <a:schemeClr val="bg1"/>
                </a:solidFill>
              </a:rPr>
              <a:t>7</a:t>
            </a:r>
            <a:endParaRPr lang="zh-CN" altLang="en-US" sz="1400" dirty="0">
              <a:solidFill>
                <a:schemeClr val="bg1"/>
              </a:solidFill>
            </a:endParaRPr>
          </a:p>
        </p:txBody>
      </p:sp>
      <p:sp>
        <p:nvSpPr>
          <p:cNvPr id="19" name="矩形 30"/>
          <p:cNvSpPr>
            <a:spLocks noChangeArrowheads="1"/>
          </p:cNvSpPr>
          <p:nvPr/>
        </p:nvSpPr>
        <p:spPr bwMode="auto">
          <a:xfrm>
            <a:off x="6094413" y="1166882"/>
            <a:ext cx="5041900" cy="453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：必填，大于等于零的数字，单位为</a:t>
            </a:r>
            <a:r>
              <a:rPr lang="zh-CN" altLang="en-US" sz="1600" b="1" dirty="0">
                <a:solidFill>
                  <a:srgbClr val="FF0000"/>
                </a:solidFill>
                <a:latin typeface="微软雅黑" panose="020B0503020204020204" charset="-122"/>
                <a:ea typeface="微软雅黑" panose="020B0503020204020204" charset="-122"/>
              </a:rPr>
              <a:t>万元</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年</a:t>
            </a:r>
            <a:r>
              <a:rPr lang="zh-CN" altLang="en-US" sz="1600" dirty="0">
                <a:latin typeface="微软雅黑" panose="020B0503020204020204" charset="-122"/>
                <a:ea typeface="微软雅黑" panose="020B0503020204020204" charset="-122"/>
              </a:rPr>
              <a:t>，保留两位小数。</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从业人员工资总额</a:t>
            </a:r>
            <a:r>
              <a:rPr lang="en-US" altLang="zh-CN" sz="1600" dirty="0">
                <a:latin typeface="微软雅黑" panose="020B0503020204020204" charset="-122"/>
                <a:ea typeface="微软雅黑" panose="020B0503020204020204" charset="-122"/>
              </a:rPr>
              <a:t>=</a:t>
            </a:r>
            <a:r>
              <a:rPr lang="zh-CN" altLang="en-US" sz="1600" b="1" dirty="0">
                <a:latin typeface="微软雅黑" panose="020B0503020204020204" charset="-122"/>
                <a:ea typeface="微软雅黑" panose="020B0503020204020204" charset="-122"/>
              </a:rPr>
              <a:t>在岗职工</a:t>
            </a:r>
            <a:r>
              <a:rPr lang="zh-CN" altLang="en-US" sz="1600" dirty="0">
                <a:latin typeface="微软雅黑" panose="020B0503020204020204" charset="-122"/>
                <a:ea typeface="微软雅黑" panose="020B0503020204020204" charset="-122"/>
              </a:rPr>
              <a:t>工资总额</a:t>
            </a:r>
            <a:r>
              <a:rPr lang="en-US" altLang="zh-CN" sz="1600" dirty="0">
                <a:latin typeface="微软雅黑" panose="020B0503020204020204" charset="-122"/>
                <a:ea typeface="微软雅黑" panose="020B0503020204020204" charset="-122"/>
              </a:rPr>
              <a:t>+</a:t>
            </a:r>
            <a:r>
              <a:rPr lang="zh-CN" altLang="en-US" sz="1600" b="1" dirty="0">
                <a:latin typeface="微软雅黑" panose="020B0503020204020204" charset="-122"/>
                <a:ea typeface="微软雅黑" panose="020B0503020204020204" charset="-122"/>
              </a:rPr>
              <a:t>劳务派遣人员</a:t>
            </a:r>
            <a:r>
              <a:rPr lang="zh-CN" altLang="en-US" sz="1600" dirty="0">
                <a:latin typeface="微软雅黑" panose="020B0503020204020204" charset="-122"/>
                <a:ea typeface="微软雅黑" panose="020B0503020204020204" charset="-122"/>
              </a:rPr>
              <a:t>工资总额</a:t>
            </a:r>
            <a:r>
              <a:rPr lang="en-US" altLang="zh-CN" sz="1600" dirty="0">
                <a:latin typeface="微软雅黑" panose="020B0503020204020204" charset="-122"/>
                <a:ea typeface="微软雅黑" panose="020B0503020204020204" charset="-122"/>
              </a:rPr>
              <a:t>+</a:t>
            </a:r>
            <a:r>
              <a:rPr lang="zh-CN" altLang="en-US" sz="1600" b="1" dirty="0">
                <a:latin typeface="微软雅黑" panose="020B0503020204020204" charset="-122"/>
                <a:ea typeface="微软雅黑" panose="020B0503020204020204" charset="-122"/>
              </a:rPr>
              <a:t>其他从业人员</a:t>
            </a:r>
            <a:r>
              <a:rPr lang="zh-CN" altLang="en-US" sz="1600" dirty="0">
                <a:latin typeface="微软雅黑" panose="020B0503020204020204" charset="-122"/>
                <a:ea typeface="微软雅黑" panose="020B0503020204020204" charset="-122"/>
              </a:rPr>
              <a:t>工资总额</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工资总额是</a:t>
            </a:r>
            <a:r>
              <a:rPr lang="zh-CN" altLang="en-US" sz="1600" b="1" dirty="0">
                <a:solidFill>
                  <a:srgbClr val="FF0000"/>
                </a:solidFill>
                <a:latin typeface="微软雅黑" panose="020B0503020204020204" charset="-122"/>
                <a:ea typeface="微软雅黑" panose="020B0503020204020204" charset="-122"/>
              </a:rPr>
              <a:t>税前工资</a:t>
            </a:r>
            <a:r>
              <a:rPr lang="zh-CN" altLang="en-US" sz="1600" dirty="0">
                <a:latin typeface="微软雅黑" panose="020B0503020204020204" charset="-122"/>
                <a:ea typeface="微软雅黑" panose="020B0503020204020204" charset="-122"/>
              </a:rPr>
              <a:t>，注意：</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ü"/>
            </a:pPr>
            <a:r>
              <a:rPr lang="zh-CN" altLang="en-US" sz="1600" dirty="0">
                <a:latin typeface="微软雅黑" panose="020B0503020204020204" charset="-122"/>
                <a:ea typeface="微软雅黑" panose="020B0503020204020204" charset="-122"/>
              </a:rPr>
              <a:t>包括单位从个人工资中直接为其</a:t>
            </a:r>
            <a:r>
              <a:rPr lang="zh-CN" altLang="en-US" sz="1600" b="1" dirty="0">
                <a:latin typeface="微软雅黑" panose="020B0503020204020204" charset="-122"/>
                <a:ea typeface="微软雅黑" panose="020B0503020204020204" charset="-122"/>
              </a:rPr>
              <a:t>代扣或代缴</a:t>
            </a:r>
            <a:r>
              <a:rPr lang="zh-CN" altLang="en-US" sz="1600" dirty="0">
                <a:latin typeface="微软雅黑" panose="020B0503020204020204" charset="-122"/>
                <a:ea typeface="微软雅黑" panose="020B0503020204020204" charset="-122"/>
              </a:rPr>
              <a:t>的</a:t>
            </a:r>
            <a:r>
              <a:rPr lang="zh-CN" altLang="en-US" sz="1600" b="1" dirty="0">
                <a:solidFill>
                  <a:srgbClr val="FF0000"/>
                </a:solidFill>
                <a:latin typeface="微软雅黑" panose="020B0503020204020204" charset="-122"/>
                <a:ea typeface="微软雅黑" panose="020B0503020204020204" charset="-122"/>
              </a:rPr>
              <a:t>房费、水费、电费、住房公积金和社会保险基金</a:t>
            </a:r>
            <a:r>
              <a:rPr lang="zh-CN" altLang="en-US" sz="1600" dirty="0">
                <a:latin typeface="微软雅黑" panose="020B0503020204020204" charset="-122"/>
                <a:ea typeface="微软雅黑" panose="020B0503020204020204" charset="-122"/>
              </a:rPr>
              <a:t>个人缴纳部分等。</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ü"/>
            </a:pPr>
            <a:r>
              <a:rPr lang="zh-CN" altLang="en-US" sz="1600" dirty="0">
                <a:latin typeface="微软雅黑" panose="020B0503020204020204" charset="-122"/>
                <a:ea typeface="微软雅黑" panose="020B0503020204020204" charset="-122"/>
              </a:rPr>
              <a:t>包括：单位发给员工的</a:t>
            </a:r>
            <a:r>
              <a:rPr lang="zh-CN" altLang="en-US" sz="1600" b="1" dirty="0">
                <a:solidFill>
                  <a:srgbClr val="FF0000"/>
                </a:solidFill>
                <a:latin typeface="微软雅黑" panose="020B0503020204020204" charset="-122"/>
                <a:ea typeface="微软雅黑" panose="020B0503020204020204" charset="-122"/>
              </a:rPr>
              <a:t>可自行支配的住房补贴、</a:t>
            </a:r>
            <a:r>
              <a:rPr lang="zh-CN" altLang="en-US" sz="1600" dirty="0">
                <a:latin typeface="微软雅黑" panose="020B0503020204020204" charset="-122"/>
                <a:ea typeface="微软雅黑" panose="020B0503020204020204" charset="-122"/>
              </a:rPr>
              <a:t>为员工缴纳的</a:t>
            </a:r>
            <a:r>
              <a:rPr lang="zh-CN" altLang="en-US" sz="1600" b="1" dirty="0">
                <a:solidFill>
                  <a:srgbClr val="FF0000"/>
                </a:solidFill>
                <a:latin typeface="微软雅黑" panose="020B0503020204020204" charset="-122"/>
                <a:ea typeface="微软雅黑" panose="020B0503020204020204" charset="-122"/>
              </a:rPr>
              <a:t>各种商业性保险</a:t>
            </a:r>
            <a:endParaRPr lang="en-US" altLang="zh-CN" sz="1600" b="1" dirty="0">
              <a:solidFill>
                <a:srgbClr val="FF0000"/>
              </a:solidFill>
              <a:latin typeface="微软雅黑" panose="020B0503020204020204" charset="-122"/>
              <a:ea typeface="微软雅黑" panose="020B0503020204020204" charset="-122"/>
            </a:endParaRPr>
          </a:p>
          <a:p>
            <a:pPr marL="285750" indent="-285750" algn="just">
              <a:lnSpc>
                <a:spcPct val="150000"/>
              </a:lnSpc>
              <a:buFont typeface="微软雅黑" panose="020B0503020204020204" charset="-122"/>
              <a:buChar char="×"/>
            </a:pPr>
            <a:r>
              <a:rPr lang="zh-CN" altLang="en-US" sz="1600" dirty="0">
                <a:latin typeface="微软雅黑" panose="020B0503020204020204" charset="-122"/>
                <a:ea typeface="微软雅黑" panose="020B0503020204020204" charset="-122"/>
              </a:rPr>
              <a:t>不包括：</a:t>
            </a:r>
            <a:r>
              <a:rPr lang="zh-CN" altLang="en-US" sz="1600" b="1" dirty="0">
                <a:solidFill>
                  <a:srgbClr val="FF0000"/>
                </a:solidFill>
                <a:latin typeface="微软雅黑" panose="020B0503020204020204" charset="-122"/>
                <a:ea typeface="微软雅黑" panose="020B0503020204020204" charset="-122"/>
              </a:rPr>
              <a:t>入股分红、股权激励兑现和各种资本性收益</a:t>
            </a:r>
            <a:endParaRPr lang="zh-CN" altLang="en-US" sz="1600" b="1" dirty="0">
              <a:solidFill>
                <a:srgbClr val="FF0000"/>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634">
        <p14:gallery dir="l"/>
      </p:transition>
    </mc:Choice>
    <mc:Fallback>
      <p:transition spd="slow" advTm="30634">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企业人工成本情况</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1169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指本单位在报告期内直接支付给本单位全部在岗职工的劳动报酬总额。</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7"/>
            <a:ext cx="3343592" cy="370814"/>
            <a:chOff x="1280174" y="1426016"/>
            <a:chExt cx="2966103" cy="262406"/>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sz="1600" noProof="1">
                <a:ea typeface="微软雅黑" panose="020B0503020204020204" charset="-122"/>
              </a:endParaRPr>
            </a:p>
          </p:txBody>
        </p:sp>
        <p:sp>
          <p:nvSpPr>
            <p:cNvPr id="17" name="TextBox 135"/>
            <p:cNvSpPr txBox="1">
              <a:spLocks noChangeArrowheads="1"/>
            </p:cNvSpPr>
            <p:nvPr/>
          </p:nvSpPr>
          <p:spPr bwMode="auto">
            <a:xfrm>
              <a:off x="1642497" y="1448845"/>
              <a:ext cx="2603780"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在岗职工工资总额</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2" name="文本框 1"/>
          <p:cNvSpPr txBox="1"/>
          <p:nvPr/>
        </p:nvSpPr>
        <p:spPr>
          <a:xfrm>
            <a:off x="1732724" y="2534547"/>
            <a:ext cx="290464" cy="307777"/>
          </a:xfrm>
          <a:prstGeom prst="rect">
            <a:avLst/>
          </a:prstGeom>
          <a:noFill/>
        </p:spPr>
        <p:txBody>
          <a:bodyPr wrap="none" rtlCol="0">
            <a:spAutoFit/>
          </a:bodyPr>
          <a:lstStyle/>
          <a:p>
            <a:pPr algn="ctr"/>
            <a:r>
              <a:rPr lang="en-US" altLang="zh-CN" sz="1400" dirty="0">
                <a:solidFill>
                  <a:schemeClr val="bg1"/>
                </a:solidFill>
              </a:rPr>
              <a:t>8</a:t>
            </a:r>
            <a:endParaRPr lang="zh-CN" altLang="en-US" sz="1400" dirty="0">
              <a:solidFill>
                <a:schemeClr val="bg1"/>
              </a:solidFill>
            </a:endParaRPr>
          </a:p>
        </p:txBody>
      </p:sp>
      <p:sp>
        <p:nvSpPr>
          <p:cNvPr id="19" name="矩形 30"/>
          <p:cNvSpPr>
            <a:spLocks noChangeArrowheads="1"/>
          </p:cNvSpPr>
          <p:nvPr/>
        </p:nvSpPr>
        <p:spPr bwMode="auto">
          <a:xfrm>
            <a:off x="6094413" y="3014663"/>
            <a:ext cx="5041900"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：必填，大于等于零的数字，单位为</a:t>
            </a:r>
            <a:r>
              <a:rPr lang="zh-CN" altLang="en-US" sz="1600" b="1" dirty="0">
                <a:solidFill>
                  <a:srgbClr val="FF0000"/>
                </a:solidFill>
                <a:latin typeface="微软雅黑" panose="020B0503020204020204" charset="-122"/>
                <a:ea typeface="微软雅黑" panose="020B0503020204020204" charset="-122"/>
              </a:rPr>
              <a:t>万元</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年</a:t>
            </a:r>
            <a:r>
              <a:rPr lang="zh-CN" altLang="en-US" sz="1600" dirty="0">
                <a:latin typeface="微软雅黑" panose="020B0503020204020204" charset="-122"/>
                <a:ea typeface="微软雅黑" panose="020B0503020204020204" charset="-122"/>
              </a:rPr>
              <a:t>，保留两位小数。</a:t>
            </a:r>
            <a:endParaRPr lang="en-US" altLang="zh-CN"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7524">
        <p14:gallery dir="l"/>
      </p:transition>
    </mc:Choice>
    <mc:Fallback>
      <p:transition spd="slow" advTm="7524">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企业人工成本情况</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1210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指实际用工单位（派遣人员的使用方）在一定时期内为使用劳务派遣人员而付出的劳动报酬总额。</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7"/>
            <a:ext cx="3343592" cy="370814"/>
            <a:chOff x="1280174" y="1426016"/>
            <a:chExt cx="2966103" cy="262406"/>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sz="1600" noProof="1">
                <a:ea typeface="微软雅黑" panose="020B0503020204020204" charset="-122"/>
              </a:endParaRPr>
            </a:p>
          </p:txBody>
        </p:sp>
        <p:sp>
          <p:nvSpPr>
            <p:cNvPr id="17" name="TextBox 135"/>
            <p:cNvSpPr txBox="1">
              <a:spLocks noChangeArrowheads="1"/>
            </p:cNvSpPr>
            <p:nvPr/>
          </p:nvSpPr>
          <p:spPr bwMode="auto">
            <a:xfrm>
              <a:off x="1642497" y="1448845"/>
              <a:ext cx="2603780"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劳务派遣人员工资总额</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2" name="文本框 1"/>
          <p:cNvSpPr txBox="1"/>
          <p:nvPr/>
        </p:nvSpPr>
        <p:spPr>
          <a:xfrm>
            <a:off x="1732724" y="2534547"/>
            <a:ext cx="290464" cy="307777"/>
          </a:xfrm>
          <a:prstGeom prst="rect">
            <a:avLst/>
          </a:prstGeom>
          <a:noFill/>
        </p:spPr>
        <p:txBody>
          <a:bodyPr wrap="none" rtlCol="0">
            <a:spAutoFit/>
          </a:bodyPr>
          <a:lstStyle/>
          <a:p>
            <a:pPr algn="ctr"/>
            <a:r>
              <a:rPr lang="en-US" altLang="zh-CN" sz="1400" dirty="0">
                <a:solidFill>
                  <a:schemeClr val="bg1"/>
                </a:solidFill>
              </a:rPr>
              <a:t>9</a:t>
            </a:r>
            <a:endParaRPr lang="zh-CN" altLang="en-US" sz="1400" dirty="0">
              <a:solidFill>
                <a:schemeClr val="bg1"/>
              </a:solidFill>
            </a:endParaRPr>
          </a:p>
        </p:txBody>
      </p:sp>
      <p:sp>
        <p:nvSpPr>
          <p:cNvPr id="19" name="矩形 30"/>
          <p:cNvSpPr>
            <a:spLocks noChangeArrowheads="1"/>
          </p:cNvSpPr>
          <p:nvPr/>
        </p:nvSpPr>
        <p:spPr bwMode="auto">
          <a:xfrm>
            <a:off x="6094413" y="1537336"/>
            <a:ext cx="5041900" cy="3796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：必填，大于等于零的数字，单位为</a:t>
            </a:r>
            <a:r>
              <a:rPr lang="zh-CN" altLang="en-US" sz="1600" b="1" dirty="0">
                <a:solidFill>
                  <a:srgbClr val="FF0000"/>
                </a:solidFill>
                <a:latin typeface="微软雅黑" panose="020B0503020204020204" charset="-122"/>
                <a:ea typeface="微软雅黑" panose="020B0503020204020204" charset="-122"/>
              </a:rPr>
              <a:t>万元</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年</a:t>
            </a:r>
            <a:r>
              <a:rPr lang="zh-CN" altLang="en-US" sz="1600" dirty="0">
                <a:latin typeface="微软雅黑" panose="020B0503020204020204" charset="-122"/>
                <a:ea typeface="微软雅黑" panose="020B0503020204020204" charset="-122"/>
              </a:rPr>
              <a:t>，保留两位小数。</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劳务派遣人员工资总额应当与</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劳务派遣人员人数</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逻辑关系保持一致。如前述“劳务派遣人员人数</a:t>
            </a:r>
            <a:r>
              <a:rPr lang="zh-CN" altLang="en-US" sz="1600" dirty="0">
                <a:latin typeface="微软雅黑" panose="020B0503020204020204" charset="-122"/>
                <a:ea typeface="微软雅黑" panose="020B0503020204020204" charset="-122"/>
                <a:sym typeface="+mn-ea"/>
              </a:rPr>
              <a:t>”</a:t>
            </a:r>
            <a:r>
              <a:rPr lang="en-US" altLang="zh-CN" sz="1600" dirty="0">
                <a:latin typeface="微软雅黑" panose="020B0503020204020204" charset="-122"/>
                <a:ea typeface="微软雅黑" panose="020B0503020204020204" charset="-122"/>
                <a:sym typeface="+mn-ea"/>
              </a:rPr>
              <a:t>≠0</a:t>
            </a:r>
            <a:r>
              <a:rPr lang="zh-CN" altLang="en-US" sz="1600" dirty="0">
                <a:latin typeface="微软雅黑" panose="020B0503020204020204" charset="-122"/>
                <a:ea typeface="微软雅黑" panose="020B0503020204020204" charset="-122"/>
              </a:rPr>
              <a:t>，则此值</a:t>
            </a:r>
            <a:r>
              <a:rPr lang="en-US" altLang="zh-CN" sz="1600" dirty="0">
                <a:latin typeface="微软雅黑" panose="020B0503020204020204" charset="-122"/>
                <a:ea typeface="微软雅黑" panose="020B0503020204020204" charset="-122"/>
              </a:rPr>
              <a:t>≠0</a:t>
            </a:r>
            <a:r>
              <a:rPr lang="zh-CN" altLang="en-US" sz="1600" dirty="0">
                <a:latin typeface="微软雅黑" panose="020B0503020204020204" charset="-122"/>
                <a:ea typeface="微软雅黑" panose="020B0503020204020204" charset="-122"/>
              </a:rPr>
              <a:t>；“劳务派遣人员人数</a:t>
            </a:r>
            <a:r>
              <a:rPr lang="zh-CN" altLang="en-US" sz="1600" dirty="0">
                <a:latin typeface="微软雅黑" panose="020B0503020204020204" charset="-122"/>
                <a:ea typeface="微软雅黑" panose="020B0503020204020204" charset="-122"/>
                <a:sym typeface="+mn-ea"/>
              </a:rPr>
              <a:t>”＝</a:t>
            </a:r>
            <a:r>
              <a:rPr lang="en-US" altLang="zh-CN" sz="1600" dirty="0">
                <a:latin typeface="微软雅黑" panose="020B0503020204020204" charset="-122"/>
                <a:ea typeface="微软雅黑" panose="020B0503020204020204" charset="-122"/>
                <a:sym typeface="+mn-ea"/>
              </a:rPr>
              <a:t>0</a:t>
            </a:r>
            <a:r>
              <a:rPr lang="zh-CN" altLang="en-US" sz="1600" dirty="0">
                <a:latin typeface="微软雅黑" panose="020B0503020204020204" charset="-122"/>
                <a:ea typeface="微软雅黑" panose="020B0503020204020204" charset="-122"/>
              </a:rPr>
              <a:t>，则此值＝</a:t>
            </a:r>
            <a:r>
              <a:rPr lang="en-US" altLang="zh-CN" sz="1600" dirty="0">
                <a:latin typeface="微软雅黑" panose="020B0503020204020204" charset="-122"/>
                <a:ea typeface="微软雅黑" panose="020B0503020204020204" charset="-122"/>
              </a:rPr>
              <a:t>0</a:t>
            </a:r>
            <a:r>
              <a:rPr lang="zh-CN" altLang="en-US" sz="1600" dirty="0">
                <a:latin typeface="微软雅黑" panose="020B0503020204020204" charset="-122"/>
                <a:ea typeface="微软雅黑" panose="020B0503020204020204" charset="-122"/>
              </a:rPr>
              <a:t>。</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是指实际用工单位（派遣人员的使用方）在一定时期内为使用劳务派遣人员而付出的</a:t>
            </a:r>
            <a:r>
              <a:rPr lang="zh-CN" altLang="en-US" sz="1600" b="1" dirty="0">
                <a:solidFill>
                  <a:srgbClr val="FF0000"/>
                </a:solidFill>
                <a:latin typeface="微软雅黑" panose="020B0503020204020204" charset="-122"/>
                <a:ea typeface="微软雅黑" panose="020B0503020204020204" charset="-122"/>
              </a:rPr>
              <a:t>劳动报酬总额</a:t>
            </a:r>
            <a:r>
              <a:rPr lang="zh-CN" altLang="en-US" sz="1600" dirty="0">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不包括</a:t>
            </a:r>
            <a:r>
              <a:rPr lang="zh-CN" altLang="en-US" sz="1600" b="1" dirty="0">
                <a:latin typeface="微软雅黑" panose="020B0503020204020204" charset="-122"/>
                <a:ea typeface="微软雅黑" panose="020B0503020204020204" charset="-122"/>
              </a:rPr>
              <a:t>因使用派遣人员而支付的</a:t>
            </a:r>
            <a:r>
              <a:rPr lang="zh-CN" altLang="en-US" sz="1600" b="1" dirty="0">
                <a:solidFill>
                  <a:srgbClr val="FF0000"/>
                </a:solidFill>
                <a:latin typeface="微软雅黑" panose="020B0503020204020204" charset="-122"/>
                <a:ea typeface="微软雅黑" panose="020B0503020204020204" charset="-122"/>
              </a:rPr>
              <a:t>管理费用</a:t>
            </a:r>
            <a:r>
              <a:rPr lang="zh-CN" altLang="en-US" sz="1600" dirty="0">
                <a:latin typeface="微软雅黑" panose="020B0503020204020204" charset="-122"/>
                <a:ea typeface="微软雅黑" panose="020B0503020204020204" charset="-122"/>
              </a:rPr>
              <a:t>和</a:t>
            </a:r>
            <a:r>
              <a:rPr lang="zh-CN" altLang="en-US" sz="1600" b="1" dirty="0">
                <a:solidFill>
                  <a:srgbClr val="FF0000"/>
                </a:solidFill>
                <a:latin typeface="微软雅黑" panose="020B0503020204020204" charset="-122"/>
                <a:ea typeface="微软雅黑" panose="020B0503020204020204" charset="-122"/>
              </a:rPr>
              <a:t>其他用工成本</a:t>
            </a:r>
            <a:r>
              <a:rPr lang="zh-CN" altLang="en-US" sz="1600" dirty="0">
                <a:latin typeface="微软雅黑" panose="020B0503020204020204" charset="-122"/>
                <a:ea typeface="微软雅黑" panose="020B0503020204020204" charset="-122"/>
              </a:rPr>
              <a:t>。</a:t>
            </a:r>
            <a:endParaRPr lang="zh-CN" altLang="en-US"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3616">
        <p14:gallery dir="l"/>
      </p:transition>
    </mc:Choice>
    <mc:Fallback>
      <p:transition spd="slow" advTm="33616">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企业人工成本情况</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2318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指企业为职工提供的除职工工资、奖金、津贴、纳入工资总额管理的补贴、职工教育经费、社会保险费和补充养老保险费（年金）、补充医疗保险费及住房公积金以外的福利待遇支出。</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7"/>
            <a:ext cx="3343592" cy="370814"/>
            <a:chOff x="1280174" y="1426016"/>
            <a:chExt cx="2966103" cy="262406"/>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sz="1600" noProof="1">
                <a:ea typeface="微软雅黑" panose="020B0503020204020204" charset="-122"/>
              </a:endParaRPr>
            </a:p>
          </p:txBody>
        </p:sp>
        <p:sp>
          <p:nvSpPr>
            <p:cNvPr id="17" name="TextBox 135"/>
            <p:cNvSpPr txBox="1">
              <a:spLocks noChangeArrowheads="1"/>
            </p:cNvSpPr>
            <p:nvPr/>
          </p:nvSpPr>
          <p:spPr bwMode="auto">
            <a:xfrm>
              <a:off x="1642497" y="1448845"/>
              <a:ext cx="2603780"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福利费用</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2" name="文本框 1"/>
          <p:cNvSpPr txBox="1"/>
          <p:nvPr/>
        </p:nvSpPr>
        <p:spPr>
          <a:xfrm>
            <a:off x="1679825" y="2534547"/>
            <a:ext cx="396262" cy="307777"/>
          </a:xfrm>
          <a:prstGeom prst="rect">
            <a:avLst/>
          </a:prstGeom>
          <a:noFill/>
        </p:spPr>
        <p:txBody>
          <a:bodyPr wrap="none" rtlCol="0">
            <a:spAutoFit/>
          </a:bodyPr>
          <a:lstStyle/>
          <a:p>
            <a:pPr algn="ctr"/>
            <a:r>
              <a:rPr lang="en-US" altLang="zh-CN" sz="1400" dirty="0">
                <a:solidFill>
                  <a:schemeClr val="bg1"/>
                </a:solidFill>
              </a:rPr>
              <a:t>10</a:t>
            </a:r>
            <a:endParaRPr lang="zh-CN" altLang="en-US" sz="1400" dirty="0">
              <a:solidFill>
                <a:schemeClr val="bg1"/>
              </a:solidFill>
            </a:endParaRPr>
          </a:p>
        </p:txBody>
      </p:sp>
      <p:sp>
        <p:nvSpPr>
          <p:cNvPr id="19" name="矩形 30"/>
          <p:cNvSpPr>
            <a:spLocks noChangeArrowheads="1"/>
          </p:cNvSpPr>
          <p:nvPr/>
        </p:nvSpPr>
        <p:spPr bwMode="auto">
          <a:xfrm>
            <a:off x="6094413" y="798513"/>
            <a:ext cx="5041900" cy="527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：必填，大于等于零的数字，单位为</a:t>
            </a:r>
            <a:r>
              <a:rPr lang="zh-CN" altLang="en-US" sz="1600" b="1" dirty="0">
                <a:solidFill>
                  <a:srgbClr val="FF0000"/>
                </a:solidFill>
                <a:latin typeface="微软雅黑" panose="020B0503020204020204" charset="-122"/>
                <a:ea typeface="微软雅黑" panose="020B0503020204020204" charset="-122"/>
              </a:rPr>
              <a:t>万元</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年</a:t>
            </a:r>
            <a:r>
              <a:rPr lang="zh-CN" altLang="en-US" sz="1600" dirty="0">
                <a:latin typeface="微软雅黑" panose="020B0503020204020204" charset="-122"/>
                <a:ea typeface="微软雅黑" panose="020B0503020204020204" charset="-122"/>
              </a:rPr>
              <a:t>，保留两位小数。</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包括：</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b="1" dirty="0">
                <a:latin typeface="微软雅黑" panose="020B0503020204020204" charset="-122"/>
                <a:ea typeface="微软雅黑" panose="020B0503020204020204" charset="-122"/>
              </a:rPr>
              <a:t>职工卫生保健、生活等</a:t>
            </a:r>
            <a:r>
              <a:rPr lang="zh-CN" altLang="en-US" sz="1600" dirty="0">
                <a:latin typeface="微软雅黑" panose="020B0503020204020204" charset="-122"/>
                <a:ea typeface="微软雅黑" panose="020B0503020204020204" charset="-122"/>
              </a:rPr>
              <a:t>：职工因公外地</a:t>
            </a:r>
            <a:r>
              <a:rPr lang="zh-CN" altLang="en-US" sz="1600" dirty="0">
                <a:latin typeface="微软雅黑" panose="020B0503020204020204" charset="-122"/>
                <a:ea typeface="微软雅黑" panose="020B0503020204020204" charset="-122"/>
              </a:rPr>
              <a:t>就医、暂未实行医疗统筹企业职工医疗费用、职工供养直系亲属医疗补贴、职工疗养费用、自办职工食堂经费补贴或未办职工食堂统一供应午餐支出</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b="1" dirty="0">
                <a:latin typeface="微软雅黑" panose="020B0503020204020204" charset="-122"/>
                <a:ea typeface="微软雅黑" panose="020B0503020204020204" charset="-122"/>
              </a:rPr>
              <a:t>尚未分离的内设集体福利</a:t>
            </a:r>
            <a:r>
              <a:rPr lang="zh-CN" altLang="en-US" sz="1600" dirty="0">
                <a:latin typeface="微软雅黑" panose="020B0503020204020204" charset="-122"/>
                <a:ea typeface="微软雅黑" panose="020B0503020204020204" charset="-122"/>
              </a:rPr>
              <a:t>：职工食堂、职工浴室、理发室、医务所、托儿所、疗养院、集体宿舍等集体福利部门设备设施的折旧、维修保养费用以及集体福利部门工作人员的人工费用</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b="1" dirty="0">
                <a:latin typeface="微软雅黑" panose="020B0503020204020204" charset="-122"/>
                <a:ea typeface="微软雅黑" panose="020B0503020204020204" charset="-122"/>
              </a:rPr>
              <a:t>职工困难补助</a:t>
            </a:r>
            <a:endParaRPr lang="zh-CN" altLang="en-US" sz="1600" b="1"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b="1" dirty="0">
                <a:latin typeface="微软雅黑" panose="020B0503020204020204" charset="-122"/>
                <a:ea typeface="微软雅黑" panose="020B0503020204020204" charset="-122"/>
              </a:rPr>
              <a:t>离退休人员统筹外费用</a:t>
            </a:r>
            <a:endParaRPr lang="zh-CN" altLang="en-US" sz="1600" b="1" dirty="0">
              <a:latin typeface="微软雅黑" panose="020B0503020204020204" charset="-122"/>
              <a:ea typeface="微软雅黑" panose="020B0503020204020204" charset="-122"/>
            </a:endParaRPr>
          </a:p>
          <a:p>
            <a:pPr marL="285750" indent="-285750" algn="just">
              <a:lnSpc>
                <a:spcPct val="150000"/>
              </a:lnSpc>
              <a:buClrTx/>
              <a:buSzTx/>
              <a:buFont typeface="Arial" panose="020B0604020202020204" pitchFamily="34" charset="0"/>
              <a:buChar char="•"/>
            </a:pPr>
            <a:r>
              <a:rPr lang="zh-CN" altLang="en-US" sz="1600" b="1" dirty="0">
                <a:latin typeface="微软雅黑" panose="020B0503020204020204" charset="-122"/>
                <a:ea typeface="微软雅黑" panose="020B0503020204020204" charset="-122"/>
              </a:rPr>
              <a:t>按规定发生的其他职工福利费</a:t>
            </a:r>
            <a:endParaRPr lang="en-US" altLang="zh-CN"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7928">
        <p14:gallery dir="l"/>
      </p:transition>
    </mc:Choice>
    <mc:Fallback>
      <p:transition spd="slow" advTm="27928">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E:\我的文档\商务图片\19147185_150127007000_2.jpg"/>
          <p:cNvPicPr>
            <a:picLocks noChangeArrowheads="1"/>
          </p:cNvPicPr>
          <p:nvPr>
            <p:custDataLst>
              <p:tags r:id="rId1"/>
            </p:custDataLst>
          </p:nvPr>
        </p:nvPicPr>
        <p:blipFill rotWithShape="1">
          <a:blip r:embed="rId2">
            <a:extLst>
              <a:ext uri="{28A0092B-C50C-407E-A947-70E740481C1C}">
                <a14:useLocalDpi xmlns:a14="http://schemas.microsoft.com/office/drawing/2010/main" val="0"/>
              </a:ext>
            </a:extLst>
          </a:blip>
          <a:srcRect b="11761"/>
          <a:stretch>
            <a:fillRect/>
          </a:stretch>
        </p:blipFill>
        <p:spPr bwMode="auto">
          <a:xfrm>
            <a:off x="36" y="1284716"/>
            <a:ext cx="6102000" cy="3304800"/>
          </a:xfrm>
          <a:prstGeom prst="rect">
            <a:avLst/>
          </a:prstGeom>
          <a:solidFill>
            <a:srgbClr val="FFFFFF">
              <a:shade val="85000"/>
            </a:srgbClr>
          </a:solidFill>
          <a:ln w="38100" cap="sq">
            <a:solidFill>
              <a:schemeClr val="bg1"/>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矩形 3"/>
          <p:cNvSpPr/>
          <p:nvPr/>
        </p:nvSpPr>
        <p:spPr>
          <a:xfrm>
            <a:off x="1174115" y="1284605"/>
            <a:ext cx="3276600" cy="5594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ndParaRPr>
          </a:p>
        </p:txBody>
      </p:sp>
      <p:sp>
        <p:nvSpPr>
          <p:cNvPr id="9" name="文本框 8"/>
          <p:cNvSpPr txBox="1"/>
          <p:nvPr/>
        </p:nvSpPr>
        <p:spPr>
          <a:xfrm>
            <a:off x="1489392" y="1661795"/>
            <a:ext cx="2552700" cy="645160"/>
          </a:xfrm>
          <a:prstGeom prst="rect">
            <a:avLst/>
          </a:prstGeom>
          <a:noFill/>
        </p:spPr>
        <p:txBody>
          <a:bodyPr wrap="square" rtlCol="0">
            <a:spAutoFit/>
          </a:bodyPr>
          <a:lstStyle/>
          <a:p>
            <a:pPr algn="ctr"/>
            <a:r>
              <a:rPr lang="en-US" altLang="zh-CN" sz="3600" b="1" dirty="0">
                <a:solidFill>
                  <a:schemeClr val="bg1"/>
                </a:solidFill>
                <a:latin typeface="微软雅黑" panose="020B0503020204020204" charset="-122"/>
                <a:ea typeface="微软雅黑" panose="020B0503020204020204" charset="-122"/>
              </a:rPr>
              <a:t>PART</a:t>
            </a:r>
            <a:r>
              <a:rPr lang="en-US" altLang="zh-CN" sz="3600" b="1" dirty="0">
                <a:solidFill>
                  <a:schemeClr val="bg1"/>
                </a:solidFill>
                <a:latin typeface="微软雅黑" panose="020B0503020204020204" charset="-122"/>
              </a:rPr>
              <a:t> 01</a:t>
            </a:r>
            <a:endParaRPr lang="en-US" altLang="zh-CN" sz="3600" b="1" dirty="0">
              <a:solidFill>
                <a:schemeClr val="bg1"/>
              </a:solidFill>
              <a:latin typeface="微软雅黑" panose="020B0503020204020204" charset="-122"/>
            </a:endParaRPr>
          </a:p>
        </p:txBody>
      </p:sp>
      <p:sp>
        <p:nvSpPr>
          <p:cNvPr id="10" name="文本框 9"/>
          <p:cNvSpPr txBox="1"/>
          <p:nvPr/>
        </p:nvSpPr>
        <p:spPr>
          <a:xfrm>
            <a:off x="1539240" y="2576830"/>
            <a:ext cx="2453005" cy="523220"/>
          </a:xfrm>
          <a:prstGeom prst="rect">
            <a:avLst/>
          </a:prstGeom>
          <a:noFill/>
        </p:spPr>
        <p:txBody>
          <a:bodyPr wrap="square" rtlCol="0">
            <a:spAutoFit/>
          </a:bodyPr>
          <a:lstStyle/>
          <a:p>
            <a:pPr algn="ctr"/>
            <a:r>
              <a:rPr lang="zh-CN" altLang="en-US" sz="2800" b="1" dirty="0">
                <a:solidFill>
                  <a:schemeClr val="bg1"/>
                </a:solidFill>
                <a:latin typeface="微软雅黑" panose="020B0503020204020204" charset="-122"/>
                <a:ea typeface="微软雅黑" panose="020B0503020204020204" charset="-122"/>
              </a:rPr>
              <a:t>填报指标解释</a:t>
            </a:r>
            <a:endParaRPr lang="zh-CN" altLang="en-US" sz="2800" b="1" dirty="0">
              <a:solidFill>
                <a:schemeClr val="bg1"/>
              </a:solidFill>
              <a:latin typeface="微软雅黑" panose="020B0503020204020204" charset="-122"/>
              <a:ea typeface="微软雅黑" panose="020B0503020204020204" charset="-122"/>
            </a:endParaRPr>
          </a:p>
        </p:txBody>
      </p:sp>
      <p:pic>
        <p:nvPicPr>
          <p:cNvPr id="7" name="Picture 3" descr="E:\我的文档\商务图片\Nipic_1082507_20091207090526024812.jpg"/>
          <p:cNvPicPr>
            <a:picLocks noChangeArrowheads="1"/>
          </p:cNvPicPr>
          <p:nvPr/>
        </p:nvPicPr>
        <p:blipFill rotWithShape="1">
          <a:blip r:embed="rId3" cstate="print">
            <a:extLst>
              <a:ext uri="{28A0092B-C50C-407E-A947-70E740481C1C}">
                <a14:useLocalDpi xmlns:a14="http://schemas.microsoft.com/office/drawing/2010/main" val="0"/>
              </a:ext>
            </a:extLst>
          </a:blip>
          <a:srcRect b="13976"/>
          <a:stretch>
            <a:fillRect/>
          </a:stretch>
        </p:blipFill>
        <p:spPr bwMode="auto">
          <a:xfrm>
            <a:off x="6107633" y="1289438"/>
            <a:ext cx="6102000" cy="3304800"/>
          </a:xfrm>
          <a:prstGeom prst="rect">
            <a:avLst/>
          </a:prstGeom>
          <a:solidFill>
            <a:srgbClr val="FFFFFF">
              <a:shade val="85000"/>
            </a:srgbClr>
          </a:solidFill>
          <a:ln w="38100" cap="sq">
            <a:solidFill>
              <a:schemeClr val="bg1"/>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mc:AlternateContent xmlns:mc="http://schemas.openxmlformats.org/markup-compatibility/2006">
    <mc:Choice xmlns:p14="http://schemas.microsoft.com/office/powerpoint/2010/main" Requires="p14">
      <p:transition spd="slow" p14:dur="1500" advTm="4823">
        <p14:gallery dir="l"/>
      </p:transition>
    </mc:Choice>
    <mc:Fallback>
      <p:transition spd="slow" advTm="4823">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企业人工成本情况</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800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指企业为职工学习先进技术和提高文化水平而支付的费用。</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7"/>
            <a:ext cx="3343592" cy="370814"/>
            <a:chOff x="1280174" y="1426016"/>
            <a:chExt cx="2966103" cy="262406"/>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sz="1600" noProof="1">
                <a:ea typeface="微软雅黑" panose="020B0503020204020204" charset="-122"/>
              </a:endParaRPr>
            </a:p>
          </p:txBody>
        </p:sp>
        <p:sp>
          <p:nvSpPr>
            <p:cNvPr id="17" name="TextBox 135"/>
            <p:cNvSpPr txBox="1">
              <a:spLocks noChangeArrowheads="1"/>
            </p:cNvSpPr>
            <p:nvPr/>
          </p:nvSpPr>
          <p:spPr bwMode="auto">
            <a:xfrm>
              <a:off x="1642497" y="1448845"/>
              <a:ext cx="2603780"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教育经费</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2" name="文本框 1"/>
          <p:cNvSpPr txBox="1"/>
          <p:nvPr/>
        </p:nvSpPr>
        <p:spPr>
          <a:xfrm>
            <a:off x="1679825" y="2534547"/>
            <a:ext cx="396262" cy="307777"/>
          </a:xfrm>
          <a:prstGeom prst="rect">
            <a:avLst/>
          </a:prstGeom>
          <a:noFill/>
        </p:spPr>
        <p:txBody>
          <a:bodyPr wrap="none" rtlCol="0">
            <a:spAutoFit/>
          </a:bodyPr>
          <a:lstStyle/>
          <a:p>
            <a:pPr algn="ctr"/>
            <a:r>
              <a:rPr lang="en-US" altLang="zh-CN" sz="1400" dirty="0">
                <a:solidFill>
                  <a:schemeClr val="bg1"/>
                </a:solidFill>
              </a:rPr>
              <a:t>11</a:t>
            </a:r>
            <a:endParaRPr lang="zh-CN" altLang="en-US" sz="1400" dirty="0">
              <a:solidFill>
                <a:schemeClr val="bg1"/>
              </a:solidFill>
            </a:endParaRPr>
          </a:p>
        </p:txBody>
      </p:sp>
      <p:sp>
        <p:nvSpPr>
          <p:cNvPr id="19" name="矩形 30"/>
          <p:cNvSpPr>
            <a:spLocks noChangeArrowheads="1"/>
          </p:cNvSpPr>
          <p:nvPr/>
        </p:nvSpPr>
        <p:spPr bwMode="auto">
          <a:xfrm>
            <a:off x="6094413" y="1722120"/>
            <a:ext cx="5041900" cy="3426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：必填，大于等于零的数字，单位为</a:t>
            </a:r>
            <a:r>
              <a:rPr lang="zh-CN" altLang="en-US" sz="1600" b="1" dirty="0">
                <a:solidFill>
                  <a:srgbClr val="FF0000"/>
                </a:solidFill>
                <a:latin typeface="微软雅黑" panose="020B0503020204020204" charset="-122"/>
                <a:ea typeface="微软雅黑" panose="020B0503020204020204" charset="-122"/>
              </a:rPr>
              <a:t>万元</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年</a:t>
            </a:r>
            <a:r>
              <a:rPr lang="zh-CN" altLang="en-US" sz="1600" dirty="0">
                <a:latin typeface="微软雅黑" panose="020B0503020204020204" charset="-122"/>
                <a:ea typeface="微软雅黑" panose="020B0503020204020204" charset="-122"/>
              </a:rPr>
              <a:t>，保留两位小数。当年没有发生该项费用的，填零。 </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包括：</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岗前培训、在职提高培训、转岗培训、派外培训、职业道德等方面的</a:t>
            </a:r>
            <a:r>
              <a:rPr lang="zh-CN" altLang="en-US" sz="1600" b="1" dirty="0">
                <a:solidFill>
                  <a:srgbClr val="FF0000"/>
                </a:solidFill>
                <a:latin typeface="微软雅黑" panose="020B0503020204020204" charset="-122"/>
                <a:ea typeface="微软雅黑" panose="020B0503020204020204" charset="-122"/>
              </a:rPr>
              <a:t>培训费用</a:t>
            </a:r>
            <a:endParaRPr lang="zh-CN" altLang="en-US" sz="1600" b="1" dirty="0">
              <a:solidFill>
                <a:srgbClr val="FF0000"/>
              </a:solidFill>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企业</a:t>
            </a:r>
            <a:r>
              <a:rPr lang="zh-CN" altLang="en-US" sz="1600" b="1" dirty="0">
                <a:latin typeface="微软雅黑" panose="020B0503020204020204" charset="-122"/>
                <a:ea typeface="微软雅黑" panose="020B0503020204020204" charset="-122"/>
              </a:rPr>
              <a:t>自办大中专、职业技术院校等</a:t>
            </a:r>
            <a:r>
              <a:rPr lang="zh-CN" altLang="en-US" sz="1600" b="1" dirty="0">
                <a:solidFill>
                  <a:srgbClr val="FF0000"/>
                </a:solidFill>
                <a:latin typeface="微软雅黑" panose="020B0503020204020204" charset="-122"/>
                <a:ea typeface="微软雅黑" panose="020B0503020204020204" charset="-122"/>
              </a:rPr>
              <a:t>培训场所</a:t>
            </a:r>
            <a:r>
              <a:rPr lang="zh-CN" altLang="en-US" sz="1600" dirty="0">
                <a:latin typeface="微软雅黑" panose="020B0503020204020204" charset="-122"/>
                <a:ea typeface="微软雅黑" panose="020B0503020204020204" charset="-122"/>
              </a:rPr>
              <a:t>发生的费用</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b="1" dirty="0">
                <a:solidFill>
                  <a:srgbClr val="FF0000"/>
                </a:solidFill>
                <a:latin typeface="微软雅黑" panose="020B0503020204020204" charset="-122"/>
                <a:ea typeface="微软雅黑" panose="020B0503020204020204" charset="-122"/>
              </a:rPr>
              <a:t>职业技能鉴定</a:t>
            </a:r>
            <a:r>
              <a:rPr lang="zh-CN" altLang="en-US" sz="1600" dirty="0">
                <a:latin typeface="微软雅黑" panose="020B0503020204020204" charset="-122"/>
                <a:ea typeface="微软雅黑" panose="020B0503020204020204" charset="-122"/>
              </a:rPr>
              <a:t>费用</a:t>
            </a:r>
            <a:endParaRPr lang="zh-CN" altLang="en-US"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6253">
        <p14:gallery dir="l"/>
      </p:transition>
    </mc:Choice>
    <mc:Fallback>
      <p:transition spd="slow" advTm="26253">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企业人工成本情况</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1210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指根据国家法律，由</a:t>
            </a:r>
            <a:r>
              <a:rPr lang="zh-CN" altLang="en-US" sz="1600" b="1" dirty="0">
                <a:latin typeface="微软雅黑" panose="020B0503020204020204" charset="-122"/>
                <a:ea typeface="微软雅黑" panose="020B0503020204020204" charset="-122"/>
              </a:rPr>
              <a:t>企业承担</a:t>
            </a:r>
            <a:r>
              <a:rPr lang="zh-CN" altLang="en-US" sz="1600" dirty="0">
                <a:latin typeface="微软雅黑" panose="020B0503020204020204" charset="-122"/>
                <a:ea typeface="微软雅黑" panose="020B0503020204020204" charset="-122"/>
              </a:rPr>
              <a:t>的各项社会保险费用和补充保险费用。</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7"/>
            <a:ext cx="3343592" cy="370814"/>
            <a:chOff x="1280174" y="1426016"/>
            <a:chExt cx="2966103" cy="262406"/>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sz="1600" noProof="1">
                <a:ea typeface="微软雅黑" panose="020B0503020204020204" charset="-122"/>
              </a:endParaRPr>
            </a:p>
          </p:txBody>
        </p:sp>
        <p:sp>
          <p:nvSpPr>
            <p:cNvPr id="17" name="TextBox 135"/>
            <p:cNvSpPr txBox="1">
              <a:spLocks noChangeArrowheads="1"/>
            </p:cNvSpPr>
            <p:nvPr/>
          </p:nvSpPr>
          <p:spPr bwMode="auto">
            <a:xfrm>
              <a:off x="1642497" y="1448845"/>
              <a:ext cx="2603780"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保险费用</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2" name="文本框 1"/>
          <p:cNvSpPr txBox="1"/>
          <p:nvPr/>
        </p:nvSpPr>
        <p:spPr>
          <a:xfrm>
            <a:off x="1679825" y="2534547"/>
            <a:ext cx="396262" cy="307777"/>
          </a:xfrm>
          <a:prstGeom prst="rect">
            <a:avLst/>
          </a:prstGeom>
          <a:noFill/>
        </p:spPr>
        <p:txBody>
          <a:bodyPr wrap="none" rtlCol="0">
            <a:spAutoFit/>
          </a:bodyPr>
          <a:lstStyle/>
          <a:p>
            <a:pPr algn="ctr"/>
            <a:r>
              <a:rPr lang="en-US" altLang="zh-CN" sz="1400" dirty="0">
                <a:solidFill>
                  <a:schemeClr val="bg1"/>
                </a:solidFill>
              </a:rPr>
              <a:t>12</a:t>
            </a:r>
            <a:endParaRPr lang="zh-CN" altLang="en-US" sz="1400" dirty="0">
              <a:solidFill>
                <a:schemeClr val="bg1"/>
              </a:solidFill>
            </a:endParaRPr>
          </a:p>
        </p:txBody>
      </p:sp>
      <p:sp>
        <p:nvSpPr>
          <p:cNvPr id="19" name="矩形 30"/>
          <p:cNvSpPr>
            <a:spLocks noChangeArrowheads="1"/>
          </p:cNvSpPr>
          <p:nvPr/>
        </p:nvSpPr>
        <p:spPr bwMode="auto">
          <a:xfrm>
            <a:off x="6094413" y="1906588"/>
            <a:ext cx="5041900" cy="305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：必填，大于等于零的数字，单位为</a:t>
            </a:r>
            <a:r>
              <a:rPr lang="zh-CN" altLang="en-US" sz="1600" b="1" dirty="0">
                <a:solidFill>
                  <a:srgbClr val="FF0000"/>
                </a:solidFill>
                <a:latin typeface="微软雅黑" panose="020B0503020204020204" charset="-122"/>
                <a:ea typeface="微软雅黑" panose="020B0503020204020204" charset="-122"/>
              </a:rPr>
              <a:t>万元</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年</a:t>
            </a:r>
            <a:r>
              <a:rPr lang="zh-CN" altLang="en-US" sz="1600" dirty="0">
                <a:latin typeface="微软雅黑" panose="020B0503020204020204" charset="-122"/>
                <a:ea typeface="微软雅黑" panose="020B0503020204020204" charset="-122"/>
              </a:rPr>
              <a:t>，保留两位小数。</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包括</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养老保险、医疗保险、失业保险、工伤保险、生育保险等费用</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企业缴纳的年金（补充养老保险）</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补充医疗保险或储蓄性医疗保险</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注意：</a:t>
            </a:r>
            <a:r>
              <a:rPr lang="zh-CN" altLang="en-US" sz="1600" b="1" dirty="0">
                <a:solidFill>
                  <a:srgbClr val="FF0000"/>
                </a:solidFill>
                <a:latin typeface="微软雅黑" panose="020B0503020204020204" charset="-122"/>
                <a:ea typeface="微软雅黑" panose="020B0503020204020204" charset="-122"/>
              </a:rPr>
              <a:t>不包括</a:t>
            </a:r>
            <a:r>
              <a:rPr lang="zh-CN" altLang="en-US" sz="1600" b="1" dirty="0">
                <a:latin typeface="微软雅黑" panose="020B0503020204020204" charset="-122"/>
                <a:ea typeface="微软雅黑" panose="020B0503020204020204" charset="-122"/>
              </a:rPr>
              <a:t>不在岗人员</a:t>
            </a:r>
            <a:r>
              <a:rPr lang="zh-CN" altLang="en-US" sz="1600" dirty="0">
                <a:latin typeface="微软雅黑" panose="020B0503020204020204" charset="-122"/>
                <a:ea typeface="微软雅黑" panose="020B0503020204020204" charset="-122"/>
              </a:rPr>
              <a:t>的社会保险费用</a:t>
            </a:r>
            <a:endParaRPr lang="zh-CN" altLang="en-US"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16889">
        <p14:gallery dir="l"/>
      </p:transition>
    </mc:Choice>
    <mc:Fallback>
      <p:transition spd="slow" advTm="16889">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企业人工成本情况</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1582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指企业为实施</a:t>
            </a:r>
            <a:r>
              <a:rPr lang="zh-CN" altLang="en-US" sz="1600" b="1" dirty="0">
                <a:latin typeface="微软雅黑" panose="020B0503020204020204" charset="-122"/>
                <a:ea typeface="微软雅黑" panose="020B0503020204020204" charset="-122"/>
              </a:rPr>
              <a:t>安全技术措施、工业卫生</a:t>
            </a:r>
            <a:r>
              <a:rPr lang="zh-CN" altLang="en-US" sz="1600" dirty="0">
                <a:latin typeface="微软雅黑" panose="020B0503020204020204" charset="-122"/>
                <a:ea typeface="微软雅黑" panose="020B0503020204020204" charset="-122"/>
              </a:rPr>
              <a:t>等发生的费用，以及用于职工</a:t>
            </a:r>
            <a:r>
              <a:rPr lang="zh-CN" altLang="en-US" sz="1600" b="1" dirty="0">
                <a:latin typeface="微软雅黑" panose="020B0503020204020204" charset="-122"/>
                <a:ea typeface="微软雅黑" panose="020B0503020204020204" charset="-122"/>
              </a:rPr>
              <a:t>劳动保护用品</a:t>
            </a:r>
            <a:r>
              <a:rPr lang="zh-CN" altLang="en-US" sz="1600" dirty="0">
                <a:latin typeface="微软雅黑" panose="020B0503020204020204" charset="-122"/>
                <a:ea typeface="微软雅黑" panose="020B0503020204020204" charset="-122"/>
              </a:rPr>
              <a:t>（如保健用品、清凉用品、工作服等）的费用。</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7"/>
            <a:ext cx="3343592" cy="370814"/>
            <a:chOff x="1280174" y="1426016"/>
            <a:chExt cx="2966103" cy="262406"/>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sz="1600" noProof="1">
                <a:ea typeface="微软雅黑" panose="020B0503020204020204" charset="-122"/>
              </a:endParaRPr>
            </a:p>
          </p:txBody>
        </p:sp>
        <p:sp>
          <p:nvSpPr>
            <p:cNvPr id="17" name="TextBox 135"/>
            <p:cNvSpPr txBox="1">
              <a:spLocks noChangeArrowheads="1"/>
            </p:cNvSpPr>
            <p:nvPr/>
          </p:nvSpPr>
          <p:spPr bwMode="auto">
            <a:xfrm>
              <a:off x="1642497" y="1448845"/>
              <a:ext cx="2603780"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劳动保护费用</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2" name="文本框 1"/>
          <p:cNvSpPr txBox="1"/>
          <p:nvPr/>
        </p:nvSpPr>
        <p:spPr>
          <a:xfrm>
            <a:off x="1679825" y="2534547"/>
            <a:ext cx="396262" cy="307777"/>
          </a:xfrm>
          <a:prstGeom prst="rect">
            <a:avLst/>
          </a:prstGeom>
          <a:noFill/>
        </p:spPr>
        <p:txBody>
          <a:bodyPr wrap="none" rtlCol="0">
            <a:spAutoFit/>
          </a:bodyPr>
          <a:lstStyle/>
          <a:p>
            <a:pPr algn="ctr"/>
            <a:r>
              <a:rPr lang="en-US" altLang="zh-CN" sz="1400" dirty="0">
                <a:solidFill>
                  <a:schemeClr val="bg1"/>
                </a:solidFill>
              </a:rPr>
              <a:t>13</a:t>
            </a:r>
            <a:endParaRPr lang="zh-CN" altLang="en-US" sz="1400" dirty="0">
              <a:solidFill>
                <a:schemeClr val="bg1"/>
              </a:solidFill>
            </a:endParaRPr>
          </a:p>
        </p:txBody>
      </p:sp>
      <p:sp>
        <p:nvSpPr>
          <p:cNvPr id="19" name="矩形 30"/>
          <p:cNvSpPr>
            <a:spLocks noChangeArrowheads="1"/>
          </p:cNvSpPr>
          <p:nvPr/>
        </p:nvSpPr>
        <p:spPr bwMode="auto">
          <a:xfrm>
            <a:off x="6094413" y="1722121"/>
            <a:ext cx="5041900" cy="3426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：必填，大于等于零的数字，单位为</a:t>
            </a:r>
            <a:r>
              <a:rPr lang="zh-CN" altLang="en-US" sz="1600" b="1" dirty="0">
                <a:solidFill>
                  <a:srgbClr val="FF0000"/>
                </a:solidFill>
                <a:latin typeface="微软雅黑" panose="020B0503020204020204" charset="-122"/>
                <a:ea typeface="微软雅黑" panose="020B0503020204020204" charset="-122"/>
              </a:rPr>
              <a:t>万元</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年</a:t>
            </a:r>
            <a:r>
              <a:rPr lang="zh-CN" altLang="en-US" sz="1600" dirty="0">
                <a:latin typeface="微软雅黑" panose="020B0503020204020204" charset="-122"/>
                <a:ea typeface="微软雅黑" panose="020B0503020204020204" charset="-122"/>
              </a:rPr>
              <a:t>，保留两位小数。当年没有发生该项费用的，填零。 </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包括：</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为实施安全技术措施、工业卫生等发生的费用</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职工劳动保护</a:t>
            </a:r>
            <a:r>
              <a:rPr lang="zh-CN" altLang="en-US" sz="1600" b="1" dirty="0">
                <a:solidFill>
                  <a:srgbClr val="FF0000"/>
                </a:solidFill>
                <a:latin typeface="微软雅黑" panose="020B0503020204020204" charset="-122"/>
                <a:ea typeface="微软雅黑" panose="020B0503020204020204" charset="-122"/>
              </a:rPr>
              <a:t>用品</a:t>
            </a:r>
            <a:r>
              <a:rPr lang="zh-CN" altLang="en-US" sz="1600" dirty="0">
                <a:latin typeface="微软雅黑" panose="020B0503020204020204" charset="-122"/>
                <a:ea typeface="微软雅黑" panose="020B0503020204020204" charset="-122"/>
              </a:rPr>
              <a:t>费用</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不包括</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劳动保护</a:t>
            </a:r>
            <a:r>
              <a:rPr lang="zh-CN" altLang="en-US" sz="1600" b="1" dirty="0">
                <a:solidFill>
                  <a:srgbClr val="FF0000"/>
                </a:solidFill>
                <a:latin typeface="微软雅黑" panose="020B0503020204020204" charset="-122"/>
                <a:ea typeface="微软雅黑" panose="020B0503020204020204" charset="-122"/>
              </a:rPr>
              <a:t>设备</a:t>
            </a:r>
            <a:r>
              <a:rPr lang="zh-CN" altLang="en-US" sz="1600" dirty="0">
                <a:latin typeface="微软雅黑" panose="020B0503020204020204" charset="-122"/>
                <a:ea typeface="微软雅黑" panose="020B0503020204020204" charset="-122"/>
              </a:rPr>
              <a:t>的购置费、维修费</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个人只能在工作现场使用的特殊用品</a:t>
            </a:r>
            <a:endParaRPr lang="zh-CN" altLang="en-US"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8651">
        <p14:gallery dir="l"/>
      </p:transition>
    </mc:Choice>
    <mc:Fallback>
      <p:transition spd="slow" advTm="28651">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企业人工成本情况</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800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指企业为改善从业人员的居住条件而支付的所有费用。</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7"/>
            <a:ext cx="3343592" cy="370814"/>
            <a:chOff x="1280174" y="1426016"/>
            <a:chExt cx="2966103" cy="262406"/>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sz="1600" noProof="1">
                <a:ea typeface="微软雅黑" panose="020B0503020204020204" charset="-122"/>
              </a:endParaRPr>
            </a:p>
          </p:txBody>
        </p:sp>
        <p:sp>
          <p:nvSpPr>
            <p:cNvPr id="17" name="TextBox 135"/>
            <p:cNvSpPr txBox="1">
              <a:spLocks noChangeArrowheads="1"/>
            </p:cNvSpPr>
            <p:nvPr/>
          </p:nvSpPr>
          <p:spPr bwMode="auto">
            <a:xfrm>
              <a:off x="1642497" y="1448845"/>
              <a:ext cx="2603780"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住房费用</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2" name="文本框 1"/>
          <p:cNvSpPr txBox="1"/>
          <p:nvPr/>
        </p:nvSpPr>
        <p:spPr>
          <a:xfrm>
            <a:off x="1679825" y="2534547"/>
            <a:ext cx="396262" cy="307777"/>
          </a:xfrm>
          <a:prstGeom prst="rect">
            <a:avLst/>
          </a:prstGeom>
          <a:noFill/>
        </p:spPr>
        <p:txBody>
          <a:bodyPr wrap="none" rtlCol="0">
            <a:spAutoFit/>
          </a:bodyPr>
          <a:lstStyle/>
          <a:p>
            <a:pPr algn="ctr"/>
            <a:r>
              <a:rPr lang="en-US" altLang="zh-CN" sz="1400" dirty="0">
                <a:solidFill>
                  <a:schemeClr val="bg1"/>
                </a:solidFill>
              </a:rPr>
              <a:t>14</a:t>
            </a:r>
            <a:endParaRPr lang="zh-CN" altLang="en-US" sz="1400" dirty="0">
              <a:solidFill>
                <a:schemeClr val="bg1"/>
              </a:solidFill>
            </a:endParaRPr>
          </a:p>
        </p:txBody>
      </p:sp>
      <p:sp>
        <p:nvSpPr>
          <p:cNvPr id="19" name="矩形 30"/>
          <p:cNvSpPr>
            <a:spLocks noChangeArrowheads="1"/>
          </p:cNvSpPr>
          <p:nvPr/>
        </p:nvSpPr>
        <p:spPr bwMode="auto">
          <a:xfrm>
            <a:off x="6094413" y="1722120"/>
            <a:ext cx="5041900" cy="3426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：必填，大于等于零的数字，单位为</a:t>
            </a:r>
            <a:r>
              <a:rPr lang="zh-CN" altLang="en-US" sz="1600" b="1" dirty="0">
                <a:solidFill>
                  <a:srgbClr val="FF0000"/>
                </a:solidFill>
                <a:latin typeface="微软雅黑" panose="020B0503020204020204" charset="-122"/>
                <a:ea typeface="微软雅黑" panose="020B0503020204020204" charset="-122"/>
              </a:rPr>
              <a:t>万元</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年</a:t>
            </a:r>
            <a:r>
              <a:rPr lang="zh-CN" altLang="en-US" sz="1600" dirty="0">
                <a:latin typeface="微软雅黑" panose="020B0503020204020204" charset="-122"/>
                <a:ea typeface="微软雅黑" panose="020B0503020204020204" charset="-122"/>
              </a:rPr>
              <a:t>，保留两位小数。</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包括</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职工宿舍的</a:t>
            </a:r>
            <a:r>
              <a:rPr lang="zh-CN" altLang="en-US" sz="1600" b="1" dirty="0">
                <a:solidFill>
                  <a:srgbClr val="FF0000"/>
                </a:solidFill>
                <a:latin typeface="微软雅黑" panose="020B0503020204020204" charset="-122"/>
                <a:ea typeface="微软雅黑" panose="020B0503020204020204" charset="-122"/>
              </a:rPr>
              <a:t>折旧费</a:t>
            </a:r>
            <a:endParaRPr lang="zh-CN" altLang="en-US" sz="1600" b="1" dirty="0">
              <a:solidFill>
                <a:srgbClr val="FF0000"/>
              </a:solidFill>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企业</a:t>
            </a:r>
            <a:r>
              <a:rPr lang="zh-CN" altLang="en-US" sz="1600" dirty="0">
                <a:latin typeface="微软雅黑" panose="020B0503020204020204" charset="-122"/>
                <a:ea typeface="微软雅黑" panose="020B0503020204020204" charset="-122"/>
              </a:rPr>
              <a:t>缴纳的</a:t>
            </a:r>
            <a:r>
              <a:rPr lang="zh-CN" altLang="en-US" sz="1600" b="1" dirty="0">
                <a:solidFill>
                  <a:srgbClr val="FF0000"/>
                </a:solidFill>
                <a:latin typeface="微软雅黑" panose="020B0503020204020204" charset="-122"/>
                <a:ea typeface="微软雅黑" panose="020B0503020204020204" charset="-122"/>
              </a:rPr>
              <a:t>住房公积金</a:t>
            </a:r>
            <a:endParaRPr lang="zh-CN" altLang="en-US" sz="1600" b="1" dirty="0">
              <a:solidFill>
                <a:srgbClr val="FF0000"/>
              </a:solidFill>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实际支付给职工的</a:t>
            </a:r>
            <a:r>
              <a:rPr lang="zh-CN" altLang="en-US" sz="1600" b="1" dirty="0">
                <a:solidFill>
                  <a:srgbClr val="FF0000"/>
                </a:solidFill>
                <a:latin typeface="微软雅黑" panose="020B0503020204020204" charset="-122"/>
                <a:ea typeface="微软雅黑" panose="020B0503020204020204" charset="-122"/>
              </a:rPr>
              <a:t>用于住房支出的补贴</a:t>
            </a:r>
            <a:r>
              <a:rPr lang="zh-CN" altLang="en-US" sz="1600" dirty="0">
                <a:latin typeface="微软雅黑" panose="020B0503020204020204" charset="-122"/>
                <a:ea typeface="微软雅黑" panose="020B0503020204020204" charset="-122"/>
              </a:rPr>
              <a:t>（包括为职工租房的租金、租房差价补贴、购房差价补贴等）</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按规定为职工提供的</a:t>
            </a:r>
            <a:r>
              <a:rPr lang="zh-CN" altLang="en-US" sz="1600" b="1" dirty="0">
                <a:solidFill>
                  <a:srgbClr val="FF0000"/>
                </a:solidFill>
                <a:latin typeface="微软雅黑" panose="020B0503020204020204" charset="-122"/>
                <a:ea typeface="微软雅黑" panose="020B0503020204020204" charset="-122"/>
              </a:rPr>
              <a:t>住房困难补助</a:t>
            </a:r>
            <a:endParaRPr lang="zh-CN" altLang="en-US" sz="1600" b="1" dirty="0">
              <a:solidFill>
                <a:srgbClr val="FF0000"/>
              </a:solidFill>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b="1" dirty="0">
                <a:solidFill>
                  <a:srgbClr val="FF0000"/>
                </a:solidFill>
                <a:latin typeface="微软雅黑" panose="020B0503020204020204" charset="-122"/>
                <a:ea typeface="微软雅黑" panose="020B0503020204020204" charset="-122"/>
              </a:rPr>
              <a:t>企业住房的维修费和管理费</a:t>
            </a:r>
            <a:r>
              <a:rPr lang="zh-CN" altLang="en-US" sz="1600" dirty="0">
                <a:latin typeface="微软雅黑" panose="020B0503020204020204" charset="-122"/>
                <a:ea typeface="微软雅黑" panose="020B0503020204020204" charset="-122"/>
              </a:rPr>
              <a:t>等</a:t>
            </a:r>
            <a:endParaRPr lang="zh-CN" altLang="en-US"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19899">
        <p14:gallery dir="l"/>
      </p:transition>
    </mc:Choice>
    <mc:Fallback>
      <p:transition spd="slow" advTm="19899">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企业人工成本情况</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800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指不包括在以上各项中的其他人工成本项目。</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7"/>
            <a:ext cx="3343592" cy="370814"/>
            <a:chOff x="1280174" y="1426016"/>
            <a:chExt cx="2966103" cy="262406"/>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sz="1600" noProof="1">
                <a:ea typeface="微软雅黑" panose="020B0503020204020204" charset="-122"/>
              </a:endParaRPr>
            </a:p>
          </p:txBody>
        </p:sp>
        <p:sp>
          <p:nvSpPr>
            <p:cNvPr id="17" name="TextBox 135"/>
            <p:cNvSpPr txBox="1">
              <a:spLocks noChangeArrowheads="1"/>
            </p:cNvSpPr>
            <p:nvPr/>
          </p:nvSpPr>
          <p:spPr bwMode="auto">
            <a:xfrm>
              <a:off x="1642497" y="1448845"/>
              <a:ext cx="2603780"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其他人工成本</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2" name="文本框 1"/>
          <p:cNvSpPr txBox="1"/>
          <p:nvPr/>
        </p:nvSpPr>
        <p:spPr>
          <a:xfrm>
            <a:off x="1679825" y="2534547"/>
            <a:ext cx="396262" cy="307777"/>
          </a:xfrm>
          <a:prstGeom prst="rect">
            <a:avLst/>
          </a:prstGeom>
          <a:noFill/>
        </p:spPr>
        <p:txBody>
          <a:bodyPr wrap="none" rtlCol="0">
            <a:spAutoFit/>
          </a:bodyPr>
          <a:lstStyle/>
          <a:p>
            <a:pPr algn="ctr"/>
            <a:r>
              <a:rPr lang="en-US" altLang="zh-CN" sz="1400" dirty="0">
                <a:solidFill>
                  <a:schemeClr val="bg1"/>
                </a:solidFill>
              </a:rPr>
              <a:t>15</a:t>
            </a:r>
            <a:endParaRPr lang="zh-CN" altLang="en-US" sz="1400" dirty="0">
              <a:solidFill>
                <a:schemeClr val="bg1"/>
              </a:solidFill>
            </a:endParaRPr>
          </a:p>
        </p:txBody>
      </p:sp>
      <p:sp>
        <p:nvSpPr>
          <p:cNvPr id="19" name="矩形 30"/>
          <p:cNvSpPr>
            <a:spLocks noChangeArrowheads="1"/>
          </p:cNvSpPr>
          <p:nvPr/>
        </p:nvSpPr>
        <p:spPr bwMode="auto">
          <a:xfrm>
            <a:off x="6094413" y="1537336"/>
            <a:ext cx="5041900" cy="3796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：必填，大于等于零的数字，单位为</a:t>
            </a:r>
            <a:r>
              <a:rPr lang="zh-CN" altLang="en-US" sz="1600" b="1" dirty="0">
                <a:solidFill>
                  <a:srgbClr val="FF0000"/>
                </a:solidFill>
                <a:latin typeface="微软雅黑" panose="020B0503020204020204" charset="-122"/>
                <a:ea typeface="微软雅黑" panose="020B0503020204020204" charset="-122"/>
              </a:rPr>
              <a:t>万元</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年</a:t>
            </a:r>
            <a:r>
              <a:rPr lang="zh-CN" altLang="en-US" sz="1600" dirty="0">
                <a:latin typeface="微软雅黑" panose="020B0503020204020204" charset="-122"/>
                <a:ea typeface="微软雅黑" panose="020B0503020204020204" charset="-122"/>
              </a:rPr>
              <a:t>，保留两位小数。当年没有发生该项费用的，填零。 </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包括</a:t>
            </a:r>
            <a:r>
              <a:rPr lang="zh-CN" altLang="en-US" sz="1600" b="1" dirty="0">
                <a:solidFill>
                  <a:srgbClr val="FF0000"/>
                </a:solidFill>
                <a:latin typeface="微软雅黑" panose="020B0503020204020204" charset="-122"/>
                <a:ea typeface="微软雅黑" panose="020B0503020204020204" charset="-122"/>
              </a:rPr>
              <a:t>工会经费</a:t>
            </a:r>
            <a:r>
              <a:rPr lang="zh-CN" altLang="en-US" sz="1600" dirty="0">
                <a:latin typeface="微软雅黑" panose="020B0503020204020204" charset="-122"/>
                <a:ea typeface="微软雅黑" panose="020B0503020204020204" charset="-122"/>
              </a:rPr>
              <a:t>，企业因招聘职工而实际花费的职工</a:t>
            </a:r>
            <a:r>
              <a:rPr lang="zh-CN" altLang="en-US" sz="1600" b="1" dirty="0">
                <a:solidFill>
                  <a:srgbClr val="FF0000"/>
                </a:solidFill>
                <a:latin typeface="微软雅黑" panose="020B0503020204020204" charset="-122"/>
                <a:ea typeface="微软雅黑" panose="020B0503020204020204" charset="-122"/>
              </a:rPr>
              <a:t>招聘费、咨询费、外聘人员劳务费</a:t>
            </a:r>
            <a:r>
              <a:rPr lang="zh-CN" altLang="en-US" sz="1600" dirty="0">
                <a:latin typeface="微软雅黑" panose="020B0503020204020204" charset="-122"/>
                <a:ea typeface="微软雅黑" panose="020B0503020204020204" charset="-122"/>
              </a:rPr>
              <a:t>，企业支付实行租赁、承租经营企业的承租人、承包人的风险补偿费等，</a:t>
            </a:r>
            <a:r>
              <a:rPr lang="zh-CN" altLang="en-US" sz="1600" b="1" dirty="0">
                <a:solidFill>
                  <a:srgbClr val="FF0000"/>
                </a:solidFill>
                <a:latin typeface="微软雅黑" panose="020B0503020204020204" charset="-122"/>
                <a:ea typeface="微软雅黑" panose="020B0503020204020204" charset="-122"/>
              </a:rPr>
              <a:t>解除劳动合同或终止劳动合同的补偿费用</a:t>
            </a:r>
            <a:r>
              <a:rPr lang="zh-CN" altLang="en-US" sz="1600" dirty="0">
                <a:latin typeface="微软雅黑" panose="020B0503020204020204" charset="-122"/>
                <a:ea typeface="微软雅黑" panose="020B0503020204020204" charset="-122"/>
              </a:rPr>
              <a:t>、在本企业领取劳动报酬的外籍从业人员费用以及企业因</a:t>
            </a:r>
            <a:r>
              <a:rPr lang="zh-CN" altLang="en-US" sz="1600" b="1" dirty="0">
                <a:solidFill>
                  <a:srgbClr val="FF0000"/>
                </a:solidFill>
                <a:latin typeface="微软雅黑" panose="020B0503020204020204" charset="-122"/>
                <a:ea typeface="微软雅黑" panose="020B0503020204020204" charset="-122"/>
              </a:rPr>
              <a:t>使用劳务派遣人员而发生的管理费用</a:t>
            </a:r>
            <a:r>
              <a:rPr lang="zh-CN" altLang="en-US" sz="1600" dirty="0">
                <a:latin typeface="微软雅黑" panose="020B0503020204020204" charset="-122"/>
                <a:ea typeface="微软雅黑" panose="020B0503020204020204" charset="-122"/>
              </a:rPr>
              <a:t>和其它用工成本等。</a:t>
            </a:r>
            <a:endParaRPr lang="zh-CN" altLang="en-US"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3305">
        <p14:gallery dir="l"/>
      </p:transition>
    </mc:Choice>
    <mc:Fallback>
      <p:transition spd="slow" advTm="23305">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格 7"/>
          <p:cNvGraphicFramePr>
            <a:graphicFrameLocks noGrp="1"/>
          </p:cNvGraphicFramePr>
          <p:nvPr>
            <p:custDataLst>
              <p:tags r:id="rId1"/>
            </p:custDataLst>
          </p:nvPr>
        </p:nvGraphicFramePr>
        <p:xfrm>
          <a:off x="1776000" y="930028"/>
          <a:ext cx="8640000" cy="5610720"/>
        </p:xfrm>
        <a:graphic>
          <a:graphicData uri="http://schemas.openxmlformats.org/drawingml/2006/table">
            <a:tbl>
              <a:tblPr>
                <a:tableStyleId>{073A0DAA-6AF3-43AB-8588-CEC1D06C72B9}</a:tableStyleId>
              </a:tblPr>
              <a:tblGrid>
                <a:gridCol w="720000"/>
                <a:gridCol w="3600000"/>
                <a:gridCol w="1440000"/>
                <a:gridCol w="1440000"/>
                <a:gridCol w="1440000"/>
              </a:tblGrid>
              <a:tr h="324000">
                <a:tc>
                  <a:txBody>
                    <a:bodyPr/>
                    <a:lstStyle/>
                    <a:p>
                      <a:pPr algn="ctr" fontAlgn="ctr"/>
                      <a:r>
                        <a:rPr lang="zh-CN" altLang="en-US" sz="1400" b="1" u="none" strike="noStrike" dirty="0">
                          <a:effectLst/>
                          <a:latin typeface="+mn-ea"/>
                          <a:ea typeface="+mn-ea"/>
                        </a:rPr>
                        <a:t>序号　</a:t>
                      </a:r>
                      <a:endParaRPr lang="zh-CN" altLang="en-US" sz="1400" b="1" i="0" u="none" strike="noStrike" dirty="0">
                        <a:effectLst/>
                        <a:latin typeface="+mn-ea"/>
                        <a:ea typeface="+mn-ea"/>
                      </a:endParaRPr>
                    </a:p>
                  </a:txBody>
                  <a:tcPr marL="0" marR="0" marT="0" marB="0" anchor="ctr"/>
                </a:tc>
                <a:tc>
                  <a:txBody>
                    <a:bodyPr/>
                    <a:lstStyle/>
                    <a:p>
                      <a:pPr algn="ctr" fontAlgn="ctr"/>
                      <a:r>
                        <a:rPr lang="zh-CN" altLang="en-US" sz="1400" b="1" u="none" strike="noStrike" dirty="0">
                          <a:effectLst/>
                          <a:latin typeface="+mn-ea"/>
                          <a:ea typeface="+mn-ea"/>
                        </a:rPr>
                        <a:t>对应指标名称</a:t>
                      </a:r>
                      <a:endParaRPr lang="zh-CN" altLang="en-US" sz="1400" b="1" i="0" u="none" strike="noStrike" dirty="0">
                        <a:effectLst/>
                        <a:latin typeface="+mn-ea"/>
                        <a:ea typeface="+mn-ea"/>
                      </a:endParaRPr>
                    </a:p>
                  </a:txBody>
                  <a:tcPr marL="0" marR="0" marT="0" marB="0" anchor="ctr"/>
                </a:tc>
                <a:tc>
                  <a:txBody>
                    <a:bodyPr/>
                    <a:lstStyle/>
                    <a:p>
                      <a:pPr algn="ctr" fontAlgn="ctr"/>
                      <a:r>
                        <a:rPr lang="zh-CN" altLang="en-US" sz="1400" b="1" u="none" strike="noStrike" dirty="0">
                          <a:effectLst/>
                          <a:latin typeface="+mn-ea"/>
                          <a:ea typeface="+mn-ea"/>
                        </a:rPr>
                        <a:t>是否必填</a:t>
                      </a:r>
                      <a:endParaRPr lang="zh-CN" altLang="en-US" sz="1400" b="1" i="0" u="none" strike="noStrike" dirty="0">
                        <a:effectLst/>
                        <a:latin typeface="+mn-ea"/>
                        <a:ea typeface="+mn-ea"/>
                      </a:endParaRPr>
                    </a:p>
                  </a:txBody>
                  <a:tcPr marL="0" marR="0" marT="0" marB="0" anchor="ctr"/>
                </a:tc>
                <a:tc>
                  <a:txBody>
                    <a:bodyPr/>
                    <a:lstStyle/>
                    <a:p>
                      <a:pPr algn="ctr" fontAlgn="ctr"/>
                      <a:r>
                        <a:rPr lang="zh-CN" altLang="en-US" sz="1400" b="1" u="none" strike="noStrike" dirty="0">
                          <a:effectLst/>
                          <a:latin typeface="+mn-ea"/>
                          <a:ea typeface="+mn-ea"/>
                        </a:rPr>
                        <a:t>数据范围</a:t>
                      </a:r>
                      <a:endParaRPr lang="zh-CN" altLang="en-US" sz="1400" b="1" i="0" u="none" strike="noStrike" dirty="0">
                        <a:effectLst/>
                        <a:latin typeface="+mn-ea"/>
                        <a:ea typeface="+mn-ea"/>
                      </a:endParaRPr>
                    </a:p>
                  </a:txBody>
                  <a:tcPr marL="0" marR="0" marT="0" marB="0" anchor="ctr"/>
                </a:tc>
                <a:tc>
                  <a:txBody>
                    <a:bodyPr/>
                    <a:lstStyle/>
                    <a:p>
                      <a:pPr algn="ctr" fontAlgn="ctr"/>
                      <a:r>
                        <a:rPr lang="zh-CN" altLang="en-US" sz="1400" b="1" u="none" strike="noStrike" dirty="0">
                          <a:effectLst/>
                          <a:latin typeface="+mn-ea"/>
                          <a:ea typeface="+mn-ea"/>
                        </a:rPr>
                        <a:t>单位</a:t>
                      </a:r>
                      <a:endParaRPr lang="zh-CN" altLang="en-US" sz="1400" b="1" i="0" u="none" strike="noStrike" dirty="0">
                        <a:effectLst/>
                        <a:latin typeface="+mn-ea"/>
                        <a:ea typeface="+mn-ea"/>
                      </a:endParaRPr>
                    </a:p>
                  </a:txBody>
                  <a:tcPr marL="0" marR="0" marT="0" marB="0" anchor="ctr"/>
                </a:tc>
              </a:tr>
              <a:tr h="324000">
                <a:tc>
                  <a:txBody>
                    <a:bodyPr/>
                    <a:lstStyle/>
                    <a:p>
                      <a:pPr algn="ctr" fontAlgn="ctr"/>
                      <a:r>
                        <a:rPr lang="en-US" altLang="zh-CN" sz="1400" u="none" strike="noStrike" dirty="0">
                          <a:effectLst/>
                          <a:latin typeface="+mn-ea"/>
                          <a:ea typeface="+mn-ea"/>
                        </a:rPr>
                        <a:t>1</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effectLst/>
                          <a:latin typeface="+mn-ea"/>
                          <a:ea typeface="+mn-ea"/>
                        </a:rPr>
                        <a:t>职工代码</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effectLst/>
                          <a:latin typeface="+mn-ea"/>
                          <a:ea typeface="+mn-ea"/>
                        </a:rPr>
                        <a:t>√</a:t>
                      </a:r>
                      <a:endParaRPr lang="zh-CN" altLang="en-US" sz="1400" b="0" i="0" u="none" strike="noStrike" dirty="0">
                        <a:effectLst/>
                        <a:latin typeface="+mn-ea"/>
                        <a:ea typeface="+mn-ea"/>
                      </a:endParaRPr>
                    </a:p>
                  </a:txBody>
                  <a:tcPr marL="0" marR="0" marT="0" marB="0" anchor="ctr"/>
                </a:tc>
                <a:tc>
                  <a:txBody>
                    <a:bodyPr/>
                    <a:lstStyle/>
                    <a:p>
                      <a:pPr algn="ctr" fontAlgn="ctr"/>
                      <a:r>
                        <a:rPr lang="en-US" altLang="zh-CN" sz="1400" u="none" strike="noStrike" dirty="0">
                          <a:effectLst/>
                          <a:latin typeface="+mn-ea"/>
                          <a:ea typeface="+mn-ea"/>
                        </a:rPr>
                        <a:t>1-99999</a:t>
                      </a:r>
                      <a:endParaRPr lang="en-US" altLang="zh-CN" sz="1400" b="0" i="0" u="none" strike="noStrike" dirty="0">
                        <a:effectLst/>
                        <a:latin typeface="+mn-ea"/>
                        <a:ea typeface="+mn-ea"/>
                      </a:endParaRPr>
                    </a:p>
                  </a:txBody>
                  <a:tcPr marL="0" marR="0" marT="0" marB="0" anchor="ctr"/>
                </a:tc>
                <a:tc>
                  <a:txBody>
                    <a:bodyPr/>
                    <a:lstStyle/>
                    <a:p>
                      <a:pPr algn="ctr" fontAlgn="ctr"/>
                      <a:endParaRPr lang="zh-CN" altLang="en-US" sz="1400" b="0" i="0" u="none" strike="noStrike" dirty="0">
                        <a:effectLst/>
                        <a:latin typeface="+mn-ea"/>
                        <a:ea typeface="+mn-ea"/>
                      </a:endParaRPr>
                    </a:p>
                  </a:txBody>
                  <a:tcPr marL="0" marR="0" marT="0" marB="0" anchor="ctr"/>
                </a:tc>
              </a:tr>
              <a:tr h="324000">
                <a:tc>
                  <a:txBody>
                    <a:bodyPr/>
                    <a:lstStyle/>
                    <a:p>
                      <a:pPr algn="ctr" fontAlgn="ctr"/>
                      <a:r>
                        <a:rPr lang="en-US" altLang="zh-CN" sz="1400" b="0" i="0" u="none" strike="noStrike" dirty="0">
                          <a:effectLst/>
                          <a:latin typeface="+mn-ea"/>
                          <a:ea typeface="+mn-ea"/>
                        </a:rPr>
                        <a:t>2</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effectLst/>
                          <a:latin typeface="+mn-ea"/>
                          <a:ea typeface="+mn-ea"/>
                        </a:rPr>
                        <a:t>性别</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effectLst/>
                          <a:latin typeface="+mn-ea"/>
                          <a:ea typeface="+mn-ea"/>
                        </a:rPr>
                        <a:t>√</a:t>
                      </a:r>
                      <a:endParaRPr lang="zh-CN" altLang="en-US" sz="1400" b="0" i="0" u="none" strike="noStrike" dirty="0">
                        <a:effectLst/>
                        <a:latin typeface="+mn-ea"/>
                        <a:ea typeface="+mn-ea"/>
                      </a:endParaRPr>
                    </a:p>
                  </a:txBody>
                  <a:tcPr marL="0" marR="0" marT="0" marB="0" anchor="ctr"/>
                </a:tc>
                <a:tc>
                  <a:txBody>
                    <a:bodyPr/>
                    <a:lstStyle/>
                    <a:p>
                      <a:pPr algn="ctr" fontAlgn="ctr"/>
                      <a:endParaRPr lang="zh-CN" altLang="en-US" sz="1400" b="0" i="0" u="none" strike="noStrike" dirty="0">
                        <a:effectLst/>
                        <a:latin typeface="+mn-ea"/>
                        <a:ea typeface="+mn-ea"/>
                      </a:endParaRPr>
                    </a:p>
                  </a:txBody>
                  <a:tcPr marL="0" marR="0" marT="0" marB="0" anchor="ctr"/>
                </a:tc>
                <a:tc>
                  <a:txBody>
                    <a:bodyPr/>
                    <a:lstStyle/>
                    <a:p>
                      <a:pPr algn="ctr" fontAlgn="ctr"/>
                      <a:endParaRPr lang="zh-CN" altLang="en-US" sz="1400" b="0" i="0" u="none" strike="noStrike" dirty="0">
                        <a:effectLst/>
                        <a:latin typeface="+mn-ea"/>
                        <a:ea typeface="+mn-ea"/>
                      </a:endParaRPr>
                    </a:p>
                  </a:txBody>
                  <a:tcPr marL="0" marR="0" marT="0" marB="0" anchor="ctr"/>
                </a:tc>
              </a:tr>
              <a:tr h="324000">
                <a:tc>
                  <a:txBody>
                    <a:bodyPr/>
                    <a:lstStyle/>
                    <a:p>
                      <a:pPr algn="ctr" fontAlgn="ctr"/>
                      <a:r>
                        <a:rPr lang="en-US" altLang="zh-CN" sz="1400" b="0" i="0" u="none" strike="noStrike" dirty="0">
                          <a:effectLst/>
                          <a:latin typeface="+mn-ea"/>
                          <a:ea typeface="+mn-ea"/>
                        </a:rPr>
                        <a:t>3</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effectLst/>
                          <a:latin typeface="+mn-ea"/>
                          <a:ea typeface="+mn-ea"/>
                        </a:rPr>
                        <a:t>出生年份</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effectLst/>
                          <a:latin typeface="+mn-ea"/>
                          <a:ea typeface="+mn-ea"/>
                        </a:rPr>
                        <a:t>√</a:t>
                      </a:r>
                      <a:endParaRPr lang="zh-CN" altLang="en-US" sz="1400" b="0" i="0" u="none" strike="noStrike" dirty="0">
                        <a:effectLst/>
                        <a:latin typeface="+mn-ea"/>
                        <a:ea typeface="+mn-ea"/>
                      </a:endParaRPr>
                    </a:p>
                  </a:txBody>
                  <a:tcPr marL="0" marR="0" marT="0" marB="0" anchor="ctr"/>
                </a:tc>
                <a:tc>
                  <a:txBody>
                    <a:bodyPr/>
                    <a:lstStyle/>
                    <a:p>
                      <a:pPr algn="ctr" fontAlgn="ctr"/>
                      <a:r>
                        <a:rPr lang="en-US" altLang="zh-CN" sz="1400" u="none" strike="noStrike" dirty="0">
                          <a:effectLst/>
                          <a:latin typeface="+mn-ea"/>
                          <a:ea typeface="+mn-ea"/>
                        </a:rPr>
                        <a:t>1959-2012</a:t>
                      </a:r>
                      <a:endParaRPr lang="zh-CN" altLang="en-US" sz="1400" b="0" i="0" u="none" strike="noStrike" dirty="0">
                        <a:effectLst/>
                        <a:latin typeface="+mn-ea"/>
                        <a:ea typeface="+mn-ea"/>
                      </a:endParaRPr>
                    </a:p>
                  </a:txBody>
                  <a:tcPr marL="0" marR="0" marT="0" marB="0" anchor="ctr"/>
                </a:tc>
                <a:tc>
                  <a:txBody>
                    <a:bodyPr/>
                    <a:lstStyle/>
                    <a:p>
                      <a:pPr algn="ctr" fontAlgn="ctr"/>
                      <a:endParaRPr lang="zh-CN" altLang="en-US" sz="1400" b="0" i="0" u="none" strike="noStrike" dirty="0">
                        <a:effectLst/>
                        <a:latin typeface="+mn-ea"/>
                        <a:ea typeface="+mn-ea"/>
                      </a:endParaRPr>
                    </a:p>
                  </a:txBody>
                  <a:tcPr marL="0" marR="0" marT="0" marB="0" anchor="ctr"/>
                </a:tc>
              </a:tr>
              <a:tr h="324000">
                <a:tc>
                  <a:txBody>
                    <a:bodyPr/>
                    <a:lstStyle/>
                    <a:p>
                      <a:pPr algn="ctr" fontAlgn="ctr"/>
                      <a:r>
                        <a:rPr lang="en-US" altLang="zh-CN" sz="1400" b="0" i="0" u="none" strike="noStrike" dirty="0">
                          <a:effectLst/>
                          <a:latin typeface="+mn-ea"/>
                          <a:ea typeface="+mn-ea"/>
                        </a:rPr>
                        <a:t>4</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effectLst/>
                          <a:latin typeface="+mn-ea"/>
                          <a:ea typeface="+mn-ea"/>
                        </a:rPr>
                        <a:t>学历</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effectLst/>
                          <a:latin typeface="+mn-ea"/>
                          <a:ea typeface="+mn-ea"/>
                        </a:rPr>
                        <a:t>√</a:t>
                      </a:r>
                      <a:endParaRPr lang="zh-CN" altLang="en-US" sz="1400" b="0" i="0" u="none" strike="noStrike" dirty="0">
                        <a:effectLst/>
                        <a:latin typeface="+mn-ea"/>
                        <a:ea typeface="+mn-ea"/>
                      </a:endParaRPr>
                    </a:p>
                  </a:txBody>
                  <a:tcPr marL="0" marR="0" marT="0" marB="0" anchor="ctr"/>
                </a:tc>
                <a:tc>
                  <a:txBody>
                    <a:bodyPr/>
                    <a:lstStyle/>
                    <a:p>
                      <a:pPr algn="ctr" fontAlgn="ctr"/>
                      <a:endParaRPr lang="zh-CN" altLang="en-US" sz="1400" b="0" i="0" u="none" strike="noStrike" dirty="0">
                        <a:effectLst/>
                        <a:latin typeface="+mn-ea"/>
                        <a:ea typeface="+mn-ea"/>
                      </a:endParaRPr>
                    </a:p>
                  </a:txBody>
                  <a:tcPr marL="0" marR="0" marT="0" marB="0" anchor="ctr"/>
                </a:tc>
                <a:tc>
                  <a:txBody>
                    <a:bodyPr/>
                    <a:lstStyle/>
                    <a:p>
                      <a:pPr algn="ctr" fontAlgn="ctr"/>
                      <a:endParaRPr lang="zh-CN" altLang="en-US" sz="1400" b="0" i="0" u="none" strike="noStrike" dirty="0">
                        <a:effectLst/>
                        <a:latin typeface="+mn-ea"/>
                        <a:ea typeface="+mn-ea"/>
                      </a:endParaRPr>
                    </a:p>
                  </a:txBody>
                  <a:tcPr marL="0" marR="0" marT="0" marB="0" anchor="ctr"/>
                </a:tc>
              </a:tr>
              <a:tr h="324000">
                <a:tc>
                  <a:txBody>
                    <a:bodyPr/>
                    <a:lstStyle/>
                    <a:p>
                      <a:pPr algn="ctr" fontAlgn="ctr"/>
                      <a:r>
                        <a:rPr lang="en-US" altLang="zh-CN" sz="1400" b="0" i="0" u="none" strike="noStrike" dirty="0">
                          <a:effectLst/>
                          <a:latin typeface="+mn-ea"/>
                          <a:ea typeface="+mn-ea"/>
                        </a:rPr>
                        <a:t>5</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effectLst/>
                          <a:latin typeface="+mn-ea"/>
                          <a:ea typeface="+mn-ea"/>
                        </a:rPr>
                        <a:t>初次就业年份</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effectLst/>
                          <a:latin typeface="+mn-ea"/>
                          <a:ea typeface="+mn-ea"/>
                        </a:rPr>
                        <a:t>√</a:t>
                      </a:r>
                      <a:endParaRPr lang="zh-CN" altLang="en-US" sz="1400" b="0" i="0" u="none" strike="noStrike" dirty="0">
                        <a:effectLst/>
                        <a:latin typeface="+mn-ea"/>
                        <a:ea typeface="+mn-ea"/>
                      </a:endParaRPr>
                    </a:p>
                  </a:txBody>
                  <a:tcPr marL="0" marR="0" marT="0" marB="0" anchor="ctr"/>
                </a:tc>
                <a:tc>
                  <a:txBody>
                    <a:bodyPr/>
                    <a:lstStyle/>
                    <a:p>
                      <a:pPr algn="ctr" fontAlgn="ctr"/>
                      <a:r>
                        <a:rPr lang="en-US" altLang="zh-CN" sz="1400" u="none" strike="noStrike" dirty="0">
                          <a:effectLst/>
                          <a:latin typeface="+mn-ea"/>
                          <a:ea typeface="+mn-ea"/>
                        </a:rPr>
                        <a:t>1971-2023</a:t>
                      </a:r>
                      <a:endParaRPr lang="zh-CN" altLang="en-US" sz="1400" b="0" i="0" u="none" strike="noStrike" dirty="0">
                        <a:effectLst/>
                        <a:latin typeface="+mn-ea"/>
                        <a:ea typeface="+mn-ea"/>
                      </a:endParaRPr>
                    </a:p>
                  </a:txBody>
                  <a:tcPr marL="0" marR="0" marT="0" marB="0" anchor="ctr"/>
                </a:tc>
                <a:tc>
                  <a:txBody>
                    <a:bodyPr/>
                    <a:lstStyle/>
                    <a:p>
                      <a:pPr algn="ctr" fontAlgn="ctr"/>
                      <a:endParaRPr lang="zh-CN" altLang="en-US" sz="1400" b="0" i="0" u="none" strike="noStrike" dirty="0">
                        <a:effectLst/>
                        <a:latin typeface="+mn-ea"/>
                        <a:ea typeface="+mn-ea"/>
                      </a:endParaRPr>
                    </a:p>
                  </a:txBody>
                  <a:tcPr marL="0" marR="0" marT="0" marB="0" anchor="ctr"/>
                </a:tc>
              </a:tr>
              <a:tr h="324000">
                <a:tc>
                  <a:txBody>
                    <a:bodyPr/>
                    <a:lstStyle/>
                    <a:p>
                      <a:pPr algn="ctr" fontAlgn="ctr"/>
                      <a:r>
                        <a:rPr lang="en-US" altLang="zh-CN" sz="1400" b="0" i="0" u="none" strike="noStrike" dirty="0">
                          <a:effectLst/>
                          <a:latin typeface="+mn-ea"/>
                          <a:ea typeface="+mn-ea"/>
                        </a:rPr>
                        <a:t>6</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effectLst/>
                          <a:latin typeface="+mn-ea"/>
                          <a:ea typeface="+mn-ea"/>
                        </a:rPr>
                        <a:t>职业</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effectLst/>
                          <a:latin typeface="+mn-ea"/>
                          <a:ea typeface="+mn-ea"/>
                        </a:rPr>
                        <a:t>√</a:t>
                      </a:r>
                      <a:endParaRPr lang="zh-CN" altLang="en-US" sz="1400" b="0" i="0" u="none" strike="noStrike" dirty="0">
                        <a:effectLst/>
                        <a:latin typeface="+mn-ea"/>
                        <a:ea typeface="+mn-ea"/>
                      </a:endParaRPr>
                    </a:p>
                  </a:txBody>
                  <a:tcPr marL="0" marR="0" marT="0" marB="0" anchor="ctr"/>
                </a:tc>
                <a:tc>
                  <a:txBody>
                    <a:bodyPr/>
                    <a:lstStyle/>
                    <a:p>
                      <a:pPr algn="ctr" fontAlgn="ctr"/>
                      <a:endParaRPr lang="zh-CN" altLang="en-US" sz="1400" b="0" i="0" u="none" strike="noStrike" dirty="0">
                        <a:effectLst/>
                        <a:latin typeface="+mn-ea"/>
                        <a:ea typeface="+mn-ea"/>
                      </a:endParaRPr>
                    </a:p>
                  </a:txBody>
                  <a:tcPr marL="0" marR="0" marT="0" marB="0" anchor="ctr"/>
                </a:tc>
                <a:tc>
                  <a:txBody>
                    <a:bodyPr/>
                    <a:lstStyle/>
                    <a:p>
                      <a:pPr algn="ctr" fontAlgn="ctr"/>
                      <a:endParaRPr lang="zh-CN" altLang="en-US" sz="1400" b="0" i="0" u="none" strike="noStrike">
                        <a:effectLst/>
                        <a:latin typeface="+mn-ea"/>
                        <a:ea typeface="+mn-ea"/>
                      </a:endParaRPr>
                    </a:p>
                  </a:txBody>
                  <a:tcPr marL="0" marR="0" marT="0" marB="0" anchor="ctr"/>
                </a:tc>
              </a:tr>
              <a:tr h="324000">
                <a:tc>
                  <a:txBody>
                    <a:bodyPr/>
                    <a:lstStyle/>
                    <a:p>
                      <a:pPr algn="ctr" fontAlgn="ctr"/>
                      <a:r>
                        <a:rPr lang="en-US" altLang="zh-CN" sz="1400" b="0" i="0" u="none" strike="noStrike" dirty="0">
                          <a:effectLst/>
                          <a:latin typeface="+mn-ea"/>
                          <a:ea typeface="+mn-ea"/>
                        </a:rPr>
                        <a:t>7</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effectLst/>
                          <a:latin typeface="+mn-ea"/>
                          <a:ea typeface="+mn-ea"/>
                        </a:rPr>
                        <a:t>管理类等级、技术类等级、技能类等级</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effectLst/>
                          <a:latin typeface="+mn-ea"/>
                          <a:ea typeface="+mn-ea"/>
                        </a:rPr>
                        <a:t>√</a:t>
                      </a:r>
                      <a:endParaRPr lang="zh-CN" altLang="en-US" sz="1400" b="0" i="0" u="none" strike="noStrike" dirty="0">
                        <a:effectLst/>
                        <a:latin typeface="+mn-ea"/>
                        <a:ea typeface="+mn-ea"/>
                      </a:endParaRPr>
                    </a:p>
                  </a:txBody>
                  <a:tcPr marL="0" marR="0" marT="0" marB="0" anchor="ctr"/>
                </a:tc>
                <a:tc>
                  <a:txBody>
                    <a:bodyPr/>
                    <a:lstStyle/>
                    <a:p>
                      <a:pPr algn="ctr" fontAlgn="ctr"/>
                      <a:endParaRPr lang="zh-CN" altLang="en-US" sz="1400" b="0" i="0" u="none" strike="noStrike" dirty="0">
                        <a:effectLst/>
                        <a:latin typeface="+mn-ea"/>
                        <a:ea typeface="+mn-ea"/>
                      </a:endParaRPr>
                    </a:p>
                  </a:txBody>
                  <a:tcPr marL="0" marR="0" marT="0" marB="0" anchor="ctr"/>
                </a:tc>
                <a:tc>
                  <a:txBody>
                    <a:bodyPr/>
                    <a:lstStyle/>
                    <a:p>
                      <a:pPr algn="ctr" fontAlgn="ctr"/>
                      <a:endParaRPr lang="zh-CN" altLang="en-US" sz="1400" b="0" i="0" u="none" strike="noStrike" dirty="0">
                        <a:effectLst/>
                        <a:latin typeface="+mn-ea"/>
                        <a:ea typeface="+mn-ea"/>
                      </a:endParaRPr>
                    </a:p>
                  </a:txBody>
                  <a:tcPr marL="0" marR="0" marT="0" marB="0" anchor="ctr"/>
                </a:tc>
              </a:tr>
              <a:tr h="324000">
                <a:tc>
                  <a:txBody>
                    <a:bodyPr/>
                    <a:lstStyle/>
                    <a:p>
                      <a:pPr algn="ctr" fontAlgn="ctr"/>
                      <a:r>
                        <a:rPr lang="en-US" altLang="zh-CN" sz="1400" b="0" i="0" u="none" strike="noStrike" dirty="0">
                          <a:effectLst/>
                          <a:latin typeface="+mn-ea"/>
                          <a:ea typeface="+mn-ea"/>
                        </a:rPr>
                        <a:t>8</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effectLst/>
                          <a:latin typeface="+mn-ea"/>
                          <a:ea typeface="+mn-ea"/>
                        </a:rPr>
                        <a:t>用工形式</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effectLst/>
                          <a:latin typeface="+mn-ea"/>
                          <a:ea typeface="+mn-ea"/>
                        </a:rPr>
                        <a:t>√</a:t>
                      </a:r>
                      <a:endParaRPr lang="zh-CN" altLang="en-US" sz="1400" b="0" i="0" u="none" strike="noStrike" dirty="0">
                        <a:solidFill>
                          <a:srgbClr val="000000"/>
                        </a:solidFill>
                        <a:effectLst/>
                        <a:latin typeface="+mn-ea"/>
                        <a:ea typeface="+mn-ea"/>
                      </a:endParaRPr>
                    </a:p>
                  </a:txBody>
                  <a:tcPr marL="0" marR="0" marT="0" marB="0" anchor="ctr"/>
                </a:tc>
                <a:tc>
                  <a:txBody>
                    <a:bodyPr/>
                    <a:lstStyle/>
                    <a:p>
                      <a:pPr algn="ctr" fontAlgn="ctr"/>
                      <a:endParaRPr lang="zh-CN" altLang="en-US" sz="1400" b="0" i="0" u="none" strike="noStrike" dirty="0">
                        <a:solidFill>
                          <a:srgbClr val="000000"/>
                        </a:solidFill>
                        <a:effectLst/>
                        <a:latin typeface="+mn-ea"/>
                        <a:ea typeface="+mn-ea"/>
                      </a:endParaRPr>
                    </a:p>
                  </a:txBody>
                  <a:tcPr marL="0" marR="0" marT="0" marB="0" anchor="ctr"/>
                </a:tc>
                <a:tc>
                  <a:txBody>
                    <a:bodyPr/>
                    <a:lstStyle/>
                    <a:p>
                      <a:pPr algn="ctr" fontAlgn="ctr"/>
                      <a:endParaRPr lang="zh-CN" altLang="en-US" sz="1400" b="0" i="0" u="none" strike="noStrike" dirty="0">
                        <a:solidFill>
                          <a:srgbClr val="000000"/>
                        </a:solidFill>
                        <a:effectLst/>
                        <a:latin typeface="+mn-ea"/>
                        <a:ea typeface="+mn-ea"/>
                      </a:endParaRPr>
                    </a:p>
                  </a:txBody>
                  <a:tcPr marL="0" marR="0" marT="0" marB="0" anchor="ctr"/>
                </a:tc>
              </a:tr>
              <a:tr h="324000">
                <a:tc>
                  <a:txBody>
                    <a:bodyPr/>
                    <a:lstStyle/>
                    <a:p>
                      <a:pPr algn="ctr" fontAlgn="ctr"/>
                      <a:r>
                        <a:rPr lang="en-US" altLang="zh-CN" sz="1400" b="0" i="0" u="none" strike="noStrike" dirty="0">
                          <a:effectLst/>
                          <a:latin typeface="+mn-ea"/>
                          <a:ea typeface="+mn-ea"/>
                        </a:rPr>
                        <a:t>9</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effectLst/>
                          <a:latin typeface="+mn-ea"/>
                          <a:ea typeface="+mn-ea"/>
                        </a:rPr>
                        <a:t>劳动合同类型</a:t>
                      </a:r>
                      <a:endParaRPr lang="zh-CN" altLang="en-US" sz="1400" b="0" i="0" u="none" strike="noStrike" dirty="0">
                        <a:solidFill>
                          <a:srgbClr val="000000"/>
                        </a:solidFill>
                        <a:effectLst/>
                        <a:latin typeface="+mn-ea"/>
                        <a:ea typeface="+mn-ea"/>
                      </a:endParaRPr>
                    </a:p>
                  </a:txBody>
                  <a:tcPr marL="0" marR="0" marT="0" marB="0" anchor="ctr"/>
                </a:tc>
                <a:tc>
                  <a:txBody>
                    <a:bodyPr/>
                    <a:lstStyle/>
                    <a:p>
                      <a:pPr algn="ctr" fontAlgn="ctr"/>
                      <a:r>
                        <a:rPr lang="zh-CN" altLang="en-US" sz="1400" u="none" strike="noStrike">
                          <a:effectLst/>
                          <a:latin typeface="+mn-ea"/>
                          <a:ea typeface="+mn-ea"/>
                        </a:rPr>
                        <a:t>否</a:t>
                      </a:r>
                      <a:endParaRPr lang="zh-CN" altLang="en-US" sz="1400" b="0" i="0" u="none" strike="noStrike">
                        <a:solidFill>
                          <a:srgbClr val="000000"/>
                        </a:solidFill>
                        <a:effectLst/>
                        <a:latin typeface="+mn-ea"/>
                        <a:ea typeface="+mn-ea"/>
                      </a:endParaRPr>
                    </a:p>
                  </a:txBody>
                  <a:tcPr marL="0" marR="0" marT="0" marB="0" anchor="ctr"/>
                </a:tc>
                <a:tc>
                  <a:txBody>
                    <a:bodyPr/>
                    <a:lstStyle/>
                    <a:p>
                      <a:pPr algn="ctr" fontAlgn="ctr"/>
                      <a:endParaRPr lang="zh-CN" altLang="en-US" sz="1400" b="0" i="0" u="none" strike="noStrike" dirty="0">
                        <a:solidFill>
                          <a:srgbClr val="000000"/>
                        </a:solidFill>
                        <a:effectLst/>
                        <a:latin typeface="+mn-ea"/>
                        <a:ea typeface="+mn-ea"/>
                      </a:endParaRPr>
                    </a:p>
                  </a:txBody>
                  <a:tcPr marL="0" marR="0" marT="0" marB="0" anchor="ctr"/>
                </a:tc>
                <a:tc>
                  <a:txBody>
                    <a:bodyPr/>
                    <a:lstStyle/>
                    <a:p>
                      <a:pPr algn="ctr" fontAlgn="ctr"/>
                      <a:endParaRPr lang="zh-CN" altLang="en-US" sz="1400" b="0" i="0" u="none" strike="noStrike" dirty="0">
                        <a:solidFill>
                          <a:srgbClr val="000000"/>
                        </a:solidFill>
                        <a:effectLst/>
                        <a:latin typeface="+mn-ea"/>
                        <a:ea typeface="+mn-ea"/>
                      </a:endParaRPr>
                    </a:p>
                  </a:txBody>
                  <a:tcPr marL="0" marR="0" marT="0" marB="0" anchor="ctr"/>
                </a:tc>
              </a:tr>
              <a:tr h="324000">
                <a:tc>
                  <a:txBody>
                    <a:bodyPr/>
                    <a:lstStyle/>
                    <a:p>
                      <a:pPr algn="ctr" fontAlgn="ctr"/>
                      <a:r>
                        <a:rPr lang="en-US" altLang="zh-CN" sz="1400" b="0" i="0" u="none" strike="noStrike" dirty="0">
                          <a:effectLst/>
                          <a:latin typeface="+mn-ea"/>
                          <a:ea typeface="+mn-ea"/>
                        </a:rPr>
                        <a:t>10</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effectLst/>
                          <a:latin typeface="+mn-ea"/>
                          <a:ea typeface="+mn-ea"/>
                        </a:rPr>
                        <a:t>全年周平均工作小时数</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a:effectLst/>
                          <a:latin typeface="+mn-ea"/>
                          <a:ea typeface="+mn-ea"/>
                        </a:rPr>
                        <a:t>√</a:t>
                      </a:r>
                      <a:endParaRPr lang="zh-CN" altLang="en-US" sz="1400" b="0" i="0" u="none" strike="noStrike">
                        <a:effectLst/>
                        <a:latin typeface="+mn-ea"/>
                        <a:ea typeface="+mn-ea"/>
                      </a:endParaRPr>
                    </a:p>
                  </a:txBody>
                  <a:tcPr marL="0" marR="0" marT="0" marB="0" anchor="ctr"/>
                </a:tc>
                <a:tc>
                  <a:txBody>
                    <a:bodyPr/>
                    <a:lstStyle/>
                    <a:p>
                      <a:pPr algn="ctr" fontAlgn="ctr"/>
                      <a:r>
                        <a:rPr lang="en-US" altLang="zh-CN" sz="1400" u="none" strike="noStrike" dirty="0">
                          <a:effectLst/>
                          <a:latin typeface="+mn-ea"/>
                          <a:ea typeface="+mn-ea"/>
                        </a:rPr>
                        <a:t>24-112</a:t>
                      </a:r>
                      <a:endParaRPr lang="zh-CN" altLang="en-US" sz="1400" b="0" i="0" u="none" strike="noStrike" dirty="0">
                        <a:effectLst/>
                        <a:latin typeface="+mn-ea"/>
                        <a:ea typeface="+mn-ea"/>
                      </a:endParaRPr>
                    </a:p>
                  </a:txBody>
                  <a:tcPr marL="0" marR="0" marT="0" marB="0" anchor="ctr"/>
                </a:tc>
                <a:tc>
                  <a:txBody>
                    <a:bodyPr/>
                    <a:lstStyle/>
                    <a:p>
                      <a:pPr marL="0" algn="ctr" defTabSz="914400" rtl="0" eaLnBrk="1" fontAlgn="ctr" latinLnBrk="0" hangingPunct="1"/>
                      <a:r>
                        <a:rPr lang="zh-CN" altLang="en-US" sz="1400" u="none" strike="noStrike" kern="1200" dirty="0">
                          <a:solidFill>
                            <a:schemeClr val="dk1"/>
                          </a:solidFill>
                          <a:effectLst/>
                          <a:latin typeface="+mn-ea"/>
                          <a:ea typeface="+mn-ea"/>
                          <a:cs typeface="+mn-cs"/>
                        </a:rPr>
                        <a:t>小时</a:t>
                      </a:r>
                      <a:r>
                        <a:rPr lang="en-US" altLang="zh-CN" sz="1400" u="none" strike="noStrike" kern="1200" dirty="0">
                          <a:solidFill>
                            <a:schemeClr val="dk1"/>
                          </a:solidFill>
                          <a:effectLst/>
                          <a:latin typeface="+mn-ea"/>
                          <a:ea typeface="+mn-ea"/>
                          <a:cs typeface="+mn-cs"/>
                        </a:rPr>
                        <a:t>/</a:t>
                      </a:r>
                      <a:r>
                        <a:rPr lang="zh-CN" altLang="en-US" sz="1400" u="none" strike="noStrike" kern="1200" dirty="0">
                          <a:solidFill>
                            <a:schemeClr val="dk1"/>
                          </a:solidFill>
                          <a:effectLst/>
                          <a:latin typeface="+mn-ea"/>
                          <a:ea typeface="+mn-ea"/>
                          <a:cs typeface="+mn-cs"/>
                        </a:rPr>
                        <a:t>周</a:t>
                      </a:r>
                      <a:endParaRPr lang="zh-CN" altLang="en-US" sz="1400" u="none" strike="noStrike" kern="1200" dirty="0">
                        <a:solidFill>
                          <a:schemeClr val="dk1"/>
                        </a:solidFill>
                        <a:effectLst/>
                        <a:latin typeface="+mn-ea"/>
                        <a:ea typeface="+mn-ea"/>
                        <a:cs typeface="+mn-cs"/>
                      </a:endParaRPr>
                    </a:p>
                  </a:txBody>
                  <a:tcPr marL="0" marR="0" marT="0" marB="0" anchor="ctr"/>
                </a:tc>
              </a:tr>
              <a:tr h="324000">
                <a:tc>
                  <a:txBody>
                    <a:bodyPr/>
                    <a:lstStyle/>
                    <a:p>
                      <a:pPr algn="ctr" fontAlgn="ctr"/>
                      <a:r>
                        <a:rPr lang="en-US" altLang="zh-CN" sz="1400" b="0" i="0" u="none" strike="noStrike" dirty="0">
                          <a:effectLst/>
                          <a:latin typeface="+mn-ea"/>
                          <a:ea typeface="+mn-ea"/>
                        </a:rPr>
                        <a:t>11</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solidFill>
                            <a:schemeClr val="tx1">
                              <a:lumMod val="85000"/>
                              <a:lumOff val="15000"/>
                            </a:schemeClr>
                          </a:solidFill>
                          <a:effectLst/>
                          <a:latin typeface="+mn-ea"/>
                          <a:ea typeface="+mn-ea"/>
                        </a:rPr>
                        <a:t>否工会会员</a:t>
                      </a:r>
                      <a:endParaRPr lang="zh-CN" altLang="en-US" sz="1400" b="0" i="0" u="none" strike="noStrike" dirty="0">
                        <a:solidFill>
                          <a:schemeClr val="tx1">
                            <a:lumMod val="85000"/>
                            <a:lumOff val="15000"/>
                          </a:schemeClr>
                        </a:solidFill>
                        <a:effectLst/>
                        <a:latin typeface="+mn-ea"/>
                        <a:ea typeface="+mn-ea"/>
                      </a:endParaRPr>
                    </a:p>
                  </a:txBody>
                  <a:tcPr marL="0" marR="0" marT="0" marB="0" anchor="ctr"/>
                </a:tc>
                <a:tc>
                  <a:txBody>
                    <a:bodyPr/>
                    <a:lstStyle/>
                    <a:p>
                      <a:pPr algn="ctr" fontAlgn="ctr"/>
                      <a:r>
                        <a:rPr lang="zh-CN" altLang="en-US" sz="1400" u="none" strike="noStrike">
                          <a:solidFill>
                            <a:schemeClr val="tx1">
                              <a:lumMod val="85000"/>
                              <a:lumOff val="15000"/>
                            </a:schemeClr>
                          </a:solidFill>
                          <a:effectLst/>
                          <a:latin typeface="+mn-ea"/>
                          <a:ea typeface="+mn-ea"/>
                        </a:rPr>
                        <a:t>√</a:t>
                      </a:r>
                      <a:endParaRPr lang="zh-CN" altLang="en-US" sz="1400" b="0" i="0" u="none" strike="noStrike">
                        <a:solidFill>
                          <a:schemeClr val="tx1">
                            <a:lumMod val="85000"/>
                            <a:lumOff val="15000"/>
                          </a:schemeClr>
                        </a:solidFill>
                        <a:effectLst/>
                        <a:latin typeface="+mn-ea"/>
                        <a:ea typeface="+mn-ea"/>
                      </a:endParaRPr>
                    </a:p>
                  </a:txBody>
                  <a:tcPr marL="0" marR="0" marT="0" marB="0" anchor="ctr"/>
                </a:tc>
                <a:tc>
                  <a:txBody>
                    <a:bodyPr/>
                    <a:lstStyle/>
                    <a:p>
                      <a:pPr algn="ctr" fontAlgn="ctr"/>
                      <a:endParaRPr lang="zh-CN" altLang="en-US" sz="1400" b="0" i="0" u="none" strike="noStrike" dirty="0">
                        <a:solidFill>
                          <a:schemeClr val="tx1">
                            <a:lumMod val="85000"/>
                            <a:lumOff val="15000"/>
                          </a:schemeClr>
                        </a:solidFill>
                        <a:effectLst/>
                        <a:latin typeface="+mn-ea"/>
                        <a:ea typeface="+mn-ea"/>
                      </a:endParaRPr>
                    </a:p>
                  </a:txBody>
                  <a:tcPr marL="0" marR="0" marT="0" marB="0" anchor="ctr"/>
                </a:tc>
                <a:tc>
                  <a:txBody>
                    <a:bodyPr/>
                    <a:lstStyle/>
                    <a:p>
                      <a:pPr algn="ctr" fontAlgn="ctr"/>
                      <a:endParaRPr lang="zh-CN" altLang="en-US" sz="1400" b="0" i="0" u="none" strike="noStrike" dirty="0">
                        <a:solidFill>
                          <a:schemeClr val="tx1">
                            <a:lumMod val="85000"/>
                            <a:lumOff val="15000"/>
                          </a:schemeClr>
                        </a:solidFill>
                        <a:effectLst/>
                        <a:latin typeface="+mn-ea"/>
                        <a:ea typeface="+mn-ea"/>
                      </a:endParaRPr>
                    </a:p>
                  </a:txBody>
                  <a:tcPr marL="0" marR="0" marT="0" marB="0" anchor="ctr"/>
                </a:tc>
              </a:tr>
              <a:tr h="324000">
                <a:tc>
                  <a:txBody>
                    <a:bodyPr/>
                    <a:lstStyle/>
                    <a:p>
                      <a:pPr algn="ctr" fontAlgn="ctr"/>
                      <a:r>
                        <a:rPr lang="en-US" altLang="zh-CN" sz="1400" b="1" i="0" u="none" strike="noStrike" dirty="0">
                          <a:solidFill>
                            <a:srgbClr val="FF0000"/>
                          </a:solidFill>
                          <a:effectLst/>
                          <a:latin typeface="+mn-ea"/>
                          <a:ea typeface="+mn-ea"/>
                        </a:rPr>
                        <a:t>12</a:t>
                      </a:r>
                      <a:endParaRPr lang="zh-CN" altLang="en-US" sz="1400" b="1" i="0" u="none" strike="noStrike" dirty="0">
                        <a:solidFill>
                          <a:srgbClr val="FF0000"/>
                        </a:solidFill>
                        <a:effectLst/>
                        <a:latin typeface="+mn-ea"/>
                        <a:ea typeface="+mn-ea"/>
                      </a:endParaRPr>
                    </a:p>
                  </a:txBody>
                  <a:tcPr marL="0" marR="0" marT="0" marB="0" anchor="ctr"/>
                </a:tc>
                <a:tc>
                  <a:txBody>
                    <a:bodyPr/>
                    <a:lstStyle/>
                    <a:p>
                      <a:pPr algn="ctr" fontAlgn="ctr"/>
                      <a:r>
                        <a:rPr lang="zh-CN" altLang="en-US" sz="1400" b="1" u="none" strike="noStrike" dirty="0">
                          <a:solidFill>
                            <a:srgbClr val="FF0000"/>
                          </a:solidFill>
                          <a:effectLst/>
                          <a:latin typeface="+mn-ea"/>
                          <a:ea typeface="+mn-ea"/>
                        </a:rPr>
                        <a:t>全年工资报酬合计</a:t>
                      </a:r>
                      <a:endParaRPr lang="zh-CN" altLang="en-US" sz="1400" b="1" i="0" u="none" strike="noStrike" dirty="0">
                        <a:solidFill>
                          <a:srgbClr val="FF0000"/>
                        </a:solidFill>
                        <a:effectLst/>
                        <a:latin typeface="+mn-ea"/>
                        <a:ea typeface="+mn-ea"/>
                      </a:endParaRPr>
                    </a:p>
                  </a:txBody>
                  <a:tcPr marL="0" marR="0" marT="0" marB="0" anchor="ctr"/>
                </a:tc>
                <a:tc>
                  <a:txBody>
                    <a:bodyPr/>
                    <a:lstStyle/>
                    <a:p>
                      <a:pPr algn="ctr" fontAlgn="ctr"/>
                      <a:r>
                        <a:rPr lang="zh-CN" altLang="en-US" sz="1400" b="1" u="none" strike="noStrike" dirty="0">
                          <a:solidFill>
                            <a:srgbClr val="FF0000"/>
                          </a:solidFill>
                          <a:effectLst/>
                          <a:latin typeface="+mn-ea"/>
                          <a:ea typeface="+mn-ea"/>
                        </a:rPr>
                        <a:t>√</a:t>
                      </a:r>
                      <a:endParaRPr lang="zh-CN" altLang="en-US" sz="1400" b="1" i="0" u="none" strike="noStrike" dirty="0">
                        <a:solidFill>
                          <a:srgbClr val="FF0000"/>
                        </a:solidFill>
                        <a:effectLst/>
                        <a:latin typeface="+mn-ea"/>
                        <a:ea typeface="+mn-ea"/>
                      </a:endParaRPr>
                    </a:p>
                  </a:txBody>
                  <a:tcPr marL="0" marR="0" marT="0" marB="0" anchor="ctr"/>
                </a:tc>
                <a:tc>
                  <a:txBody>
                    <a:bodyPr/>
                    <a:lstStyle/>
                    <a:p>
                      <a:pPr algn="ctr" fontAlgn="ctr"/>
                      <a:r>
                        <a:rPr lang="zh-CN" altLang="en-US" sz="1400" b="1" i="0" u="none" strike="noStrike" dirty="0">
                          <a:solidFill>
                            <a:srgbClr val="FF0000"/>
                          </a:solidFill>
                          <a:effectLst/>
                          <a:latin typeface="+mn-ea"/>
                          <a:ea typeface="+mn-ea"/>
                        </a:rPr>
                        <a:t>自动生成，为4个二级指标之和</a:t>
                      </a:r>
                      <a:endParaRPr lang="zh-CN" altLang="en-US" sz="1400" b="1" i="0" u="none" strike="noStrike" dirty="0">
                        <a:solidFill>
                          <a:srgbClr val="FF0000"/>
                        </a:solidFill>
                        <a:effectLst/>
                        <a:latin typeface="+mn-ea"/>
                        <a:ea typeface="+mn-ea"/>
                      </a:endParaRPr>
                    </a:p>
                  </a:txBody>
                  <a:tcPr marL="0" marR="0" marT="0" marB="0" anchor="ctr"/>
                </a:tc>
                <a:tc>
                  <a:txBody>
                    <a:bodyPr/>
                    <a:lstStyle/>
                    <a:p>
                      <a:pPr algn="ctr" fontAlgn="ctr"/>
                      <a:r>
                        <a:rPr lang="zh-CN" altLang="en-US" sz="1400" b="1" u="none" strike="noStrike" dirty="0">
                          <a:solidFill>
                            <a:srgbClr val="FF0000"/>
                          </a:solidFill>
                          <a:effectLst/>
                          <a:latin typeface="+mn-ea"/>
                          <a:ea typeface="+mn-ea"/>
                        </a:rPr>
                        <a:t>元</a:t>
                      </a:r>
                      <a:r>
                        <a:rPr lang="en-US" altLang="zh-CN" sz="1400" b="1" u="none" strike="noStrike" dirty="0">
                          <a:solidFill>
                            <a:srgbClr val="FF0000"/>
                          </a:solidFill>
                          <a:effectLst/>
                          <a:latin typeface="+mn-ea"/>
                          <a:ea typeface="+mn-ea"/>
                        </a:rPr>
                        <a:t>/</a:t>
                      </a:r>
                      <a:r>
                        <a:rPr lang="zh-CN" altLang="en-US" sz="1400" b="1" u="none" strike="noStrike" dirty="0">
                          <a:solidFill>
                            <a:srgbClr val="FF0000"/>
                          </a:solidFill>
                          <a:effectLst/>
                          <a:latin typeface="+mn-ea"/>
                          <a:ea typeface="+mn-ea"/>
                        </a:rPr>
                        <a:t>年</a:t>
                      </a:r>
                      <a:endParaRPr lang="zh-CN" altLang="en-US" sz="1400" b="1" i="0" u="none" strike="noStrike" dirty="0">
                        <a:solidFill>
                          <a:srgbClr val="FF0000"/>
                        </a:solidFill>
                        <a:effectLst/>
                        <a:latin typeface="+mn-ea"/>
                        <a:ea typeface="+mn-ea"/>
                      </a:endParaRPr>
                    </a:p>
                  </a:txBody>
                  <a:tcPr marL="0" marR="0" marT="0" marB="0" anchor="ctr"/>
                </a:tc>
              </a:tr>
              <a:tr h="324000">
                <a:tc>
                  <a:txBody>
                    <a:bodyPr/>
                    <a:lstStyle/>
                    <a:p>
                      <a:pPr algn="ctr" fontAlgn="ctr"/>
                      <a:r>
                        <a:rPr lang="en-US" altLang="zh-CN" sz="1400" b="0" i="0" u="none" strike="noStrike" dirty="0">
                          <a:effectLst/>
                          <a:latin typeface="+mn-ea"/>
                          <a:ea typeface="+mn-ea"/>
                        </a:rPr>
                        <a:t>13</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solidFill>
                            <a:schemeClr val="tx1">
                              <a:lumMod val="85000"/>
                              <a:lumOff val="15000"/>
                            </a:schemeClr>
                          </a:solidFill>
                          <a:effectLst/>
                          <a:latin typeface="+mn-ea"/>
                          <a:ea typeface="+mn-ea"/>
                        </a:rPr>
                        <a:t>基本工资（类）</a:t>
                      </a:r>
                      <a:endParaRPr lang="zh-CN" altLang="en-US" sz="1400" b="0" i="0" u="none" strike="noStrike" dirty="0">
                        <a:solidFill>
                          <a:schemeClr val="tx1">
                            <a:lumMod val="85000"/>
                            <a:lumOff val="15000"/>
                          </a:schemeClr>
                        </a:solidFill>
                        <a:effectLst/>
                        <a:latin typeface="+mn-ea"/>
                        <a:ea typeface="+mn-ea"/>
                      </a:endParaRPr>
                    </a:p>
                  </a:txBody>
                  <a:tcPr marL="0" marR="0" marT="0" marB="0" anchor="ctr"/>
                </a:tc>
                <a:tc>
                  <a:txBody>
                    <a:bodyPr/>
                    <a:lstStyle/>
                    <a:p>
                      <a:pPr algn="ctr" fontAlgn="ctr"/>
                      <a:r>
                        <a:rPr lang="zh-CN" altLang="en-US" sz="1400" u="none" strike="noStrike">
                          <a:solidFill>
                            <a:schemeClr val="tx1">
                              <a:lumMod val="85000"/>
                              <a:lumOff val="15000"/>
                            </a:schemeClr>
                          </a:solidFill>
                          <a:effectLst/>
                          <a:latin typeface="+mn-ea"/>
                          <a:ea typeface="+mn-ea"/>
                        </a:rPr>
                        <a:t>√</a:t>
                      </a:r>
                      <a:endParaRPr lang="zh-CN" altLang="en-US" sz="1400" b="0" i="0" u="none" strike="noStrike">
                        <a:solidFill>
                          <a:schemeClr val="tx1">
                            <a:lumMod val="85000"/>
                            <a:lumOff val="15000"/>
                          </a:schemeClr>
                        </a:solidFill>
                        <a:effectLst/>
                        <a:latin typeface="+mn-ea"/>
                        <a:ea typeface="+mn-ea"/>
                      </a:endParaRPr>
                    </a:p>
                  </a:txBody>
                  <a:tcPr marL="0" marR="0" marT="0" marB="0" anchor="ctr"/>
                </a:tc>
                <a:tc>
                  <a:txBody>
                    <a:bodyPr/>
                    <a:lstStyle/>
                    <a:p>
                      <a:pPr algn="ctr" fontAlgn="ctr"/>
                      <a:r>
                        <a:rPr lang="en-US" altLang="zh-CN" sz="1400" u="none" strike="noStrike" dirty="0">
                          <a:solidFill>
                            <a:schemeClr val="tx1">
                              <a:lumMod val="85000"/>
                              <a:lumOff val="15000"/>
                            </a:schemeClr>
                          </a:solidFill>
                          <a:effectLst/>
                          <a:latin typeface="+mn-ea"/>
                          <a:ea typeface="+mn-ea"/>
                        </a:rPr>
                        <a:t>&gt;=0</a:t>
                      </a:r>
                      <a:endParaRPr lang="en-US" altLang="zh-CN" sz="1400" b="0" i="0" u="none" strike="noStrike" dirty="0">
                        <a:solidFill>
                          <a:schemeClr val="tx1">
                            <a:lumMod val="85000"/>
                            <a:lumOff val="15000"/>
                          </a:schemeClr>
                        </a:solidFill>
                        <a:effectLst/>
                        <a:latin typeface="+mn-ea"/>
                        <a:ea typeface="+mn-ea"/>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lumMod val="85000"/>
                              <a:lumOff val="15000"/>
                            </a:schemeClr>
                          </a:solidFill>
                          <a:effectLst/>
                          <a:uLnTx/>
                          <a:uFillTx/>
                          <a:latin typeface="+mn-ea"/>
                          <a:ea typeface="+mn-ea"/>
                          <a:cs typeface="+mn-cs"/>
                        </a:rPr>
                        <a:t>元</a:t>
                      </a:r>
                      <a:r>
                        <a:rPr kumimoji="0" lang="en-US" altLang="zh-CN" sz="1400" b="0" i="0" u="none" strike="noStrike" kern="1200" cap="none" spc="0" normalizeH="0" baseline="0" noProof="0" dirty="0">
                          <a:ln>
                            <a:noFill/>
                          </a:ln>
                          <a:solidFill>
                            <a:schemeClr val="tx1">
                              <a:lumMod val="85000"/>
                              <a:lumOff val="15000"/>
                            </a:schemeClr>
                          </a:solidFill>
                          <a:effectLst/>
                          <a:uLnTx/>
                          <a:uFillTx/>
                          <a:latin typeface="+mn-ea"/>
                          <a:ea typeface="+mn-ea"/>
                          <a:cs typeface="+mn-cs"/>
                        </a:rPr>
                        <a:t>/</a:t>
                      </a:r>
                      <a:r>
                        <a:rPr kumimoji="0" lang="zh-CN" altLang="en-US" sz="1400" b="0" i="0" u="none" strike="noStrike" kern="1200" cap="none" spc="0" normalizeH="0" baseline="0" noProof="0" dirty="0">
                          <a:ln>
                            <a:noFill/>
                          </a:ln>
                          <a:solidFill>
                            <a:schemeClr val="tx1">
                              <a:lumMod val="85000"/>
                              <a:lumOff val="15000"/>
                            </a:schemeClr>
                          </a:solidFill>
                          <a:effectLst/>
                          <a:uLnTx/>
                          <a:uFillTx/>
                          <a:latin typeface="+mn-ea"/>
                          <a:ea typeface="+mn-ea"/>
                          <a:cs typeface="+mn-cs"/>
                        </a:rPr>
                        <a:t>年</a:t>
                      </a:r>
                      <a:endParaRPr kumimoji="0" lang="zh-CN" altLang="en-US" sz="1400" b="0" i="0" u="none" strike="noStrike" kern="1200" cap="none" spc="0" normalizeH="0" baseline="0" noProof="0" dirty="0">
                        <a:ln>
                          <a:noFill/>
                        </a:ln>
                        <a:solidFill>
                          <a:schemeClr val="tx1">
                            <a:lumMod val="85000"/>
                            <a:lumOff val="15000"/>
                          </a:schemeClr>
                        </a:solidFill>
                        <a:effectLst/>
                        <a:uLnTx/>
                        <a:uFillTx/>
                        <a:latin typeface="+mn-ea"/>
                        <a:ea typeface="+mn-ea"/>
                        <a:cs typeface="+mn-cs"/>
                      </a:endParaRPr>
                    </a:p>
                  </a:txBody>
                  <a:tcPr marL="0" marR="0" marT="0" marB="0" anchor="ctr"/>
                </a:tc>
              </a:tr>
              <a:tr h="324000">
                <a:tc>
                  <a:txBody>
                    <a:bodyPr/>
                    <a:lstStyle/>
                    <a:p>
                      <a:pPr algn="ctr" fontAlgn="ctr"/>
                      <a:r>
                        <a:rPr lang="en-US" altLang="zh-CN" sz="1400" b="0" i="0" u="none" strike="noStrike" dirty="0">
                          <a:effectLst/>
                          <a:latin typeface="+mn-ea"/>
                          <a:ea typeface="+mn-ea"/>
                        </a:rPr>
                        <a:t>14</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dirty="0">
                          <a:solidFill>
                            <a:schemeClr val="tx1">
                              <a:lumMod val="85000"/>
                              <a:lumOff val="15000"/>
                            </a:schemeClr>
                          </a:solidFill>
                          <a:effectLst/>
                          <a:latin typeface="+mn-ea"/>
                          <a:sym typeface="+mn-ea"/>
                        </a:rPr>
                        <a:t>绩效工资（类）</a:t>
                      </a:r>
                      <a:endParaRPr lang="zh-CN" altLang="en-US" sz="1400" b="0" i="0" u="none" strike="noStrike" dirty="0">
                        <a:solidFill>
                          <a:schemeClr val="tx1">
                            <a:lumMod val="85000"/>
                            <a:lumOff val="15000"/>
                          </a:schemeClr>
                        </a:solidFill>
                        <a:effectLst/>
                        <a:latin typeface="+mn-ea"/>
                        <a:ea typeface="+mn-ea"/>
                      </a:endParaRPr>
                    </a:p>
                  </a:txBody>
                  <a:tcPr marL="0" marR="0" marT="0" marB="0" anchor="ctr"/>
                </a:tc>
                <a:tc>
                  <a:txBody>
                    <a:bodyPr/>
                    <a:lstStyle/>
                    <a:p>
                      <a:pPr algn="ctr" fontAlgn="ctr"/>
                      <a:r>
                        <a:rPr lang="zh-CN" altLang="en-US" sz="1400" u="none" strike="noStrike" dirty="0">
                          <a:solidFill>
                            <a:schemeClr val="tx1">
                              <a:lumMod val="85000"/>
                              <a:lumOff val="15000"/>
                            </a:schemeClr>
                          </a:solidFill>
                          <a:effectLst/>
                          <a:latin typeface="+mn-ea"/>
                          <a:ea typeface="+mn-ea"/>
                        </a:rPr>
                        <a:t>√</a:t>
                      </a:r>
                      <a:endParaRPr lang="zh-CN" altLang="en-US" sz="1400" b="0" i="0" u="none" strike="noStrike" dirty="0">
                        <a:solidFill>
                          <a:schemeClr val="tx1">
                            <a:lumMod val="85000"/>
                            <a:lumOff val="15000"/>
                          </a:schemeClr>
                        </a:solidFill>
                        <a:effectLst/>
                        <a:latin typeface="+mn-ea"/>
                        <a:ea typeface="+mn-ea"/>
                      </a:endParaRPr>
                    </a:p>
                  </a:txBody>
                  <a:tcPr marL="0" marR="0" marT="0" marB="0" anchor="ctr"/>
                </a:tc>
                <a:tc>
                  <a:txBody>
                    <a:bodyPr/>
                    <a:lstStyle/>
                    <a:p>
                      <a:pPr algn="ctr" fontAlgn="ctr"/>
                      <a:r>
                        <a:rPr lang="en-US" altLang="zh-CN" sz="1400" u="none" strike="noStrike" dirty="0">
                          <a:solidFill>
                            <a:schemeClr val="tx1">
                              <a:lumMod val="85000"/>
                              <a:lumOff val="15000"/>
                            </a:schemeClr>
                          </a:solidFill>
                          <a:effectLst/>
                          <a:latin typeface="+mn-ea"/>
                          <a:ea typeface="+mn-ea"/>
                        </a:rPr>
                        <a:t>&gt;=0</a:t>
                      </a:r>
                      <a:endParaRPr lang="en-US" altLang="zh-CN" sz="1400" b="0" i="0" u="none" strike="noStrike" dirty="0">
                        <a:solidFill>
                          <a:schemeClr val="tx1">
                            <a:lumMod val="85000"/>
                            <a:lumOff val="15000"/>
                          </a:schemeClr>
                        </a:solidFill>
                        <a:effectLst/>
                        <a:latin typeface="+mn-ea"/>
                        <a:ea typeface="+mn-ea"/>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lumMod val="85000"/>
                              <a:lumOff val="15000"/>
                            </a:schemeClr>
                          </a:solidFill>
                          <a:effectLst/>
                          <a:uLnTx/>
                          <a:uFillTx/>
                          <a:latin typeface="+mn-ea"/>
                          <a:ea typeface="+mn-ea"/>
                          <a:cs typeface="+mn-cs"/>
                        </a:rPr>
                        <a:t>元</a:t>
                      </a:r>
                      <a:r>
                        <a:rPr kumimoji="0" lang="en-US" altLang="zh-CN" sz="1400" b="0" i="0" u="none" strike="noStrike" kern="1200" cap="none" spc="0" normalizeH="0" baseline="0" noProof="0" dirty="0">
                          <a:ln>
                            <a:noFill/>
                          </a:ln>
                          <a:solidFill>
                            <a:schemeClr val="tx1">
                              <a:lumMod val="85000"/>
                              <a:lumOff val="15000"/>
                            </a:schemeClr>
                          </a:solidFill>
                          <a:effectLst/>
                          <a:uLnTx/>
                          <a:uFillTx/>
                          <a:latin typeface="+mn-ea"/>
                          <a:ea typeface="+mn-ea"/>
                          <a:cs typeface="+mn-cs"/>
                        </a:rPr>
                        <a:t>/</a:t>
                      </a:r>
                      <a:r>
                        <a:rPr kumimoji="0" lang="zh-CN" altLang="en-US" sz="1400" b="0" i="0" u="none" strike="noStrike" kern="1200" cap="none" spc="0" normalizeH="0" baseline="0" noProof="0" dirty="0">
                          <a:ln>
                            <a:noFill/>
                          </a:ln>
                          <a:solidFill>
                            <a:schemeClr val="tx1">
                              <a:lumMod val="85000"/>
                              <a:lumOff val="15000"/>
                            </a:schemeClr>
                          </a:solidFill>
                          <a:effectLst/>
                          <a:uLnTx/>
                          <a:uFillTx/>
                          <a:latin typeface="+mn-ea"/>
                          <a:ea typeface="+mn-ea"/>
                          <a:cs typeface="+mn-cs"/>
                        </a:rPr>
                        <a:t>年</a:t>
                      </a:r>
                      <a:endParaRPr kumimoji="0" lang="zh-CN" altLang="en-US" sz="1400" b="0" i="0" u="none" strike="noStrike" kern="1200" cap="none" spc="0" normalizeH="0" baseline="0" noProof="0" dirty="0">
                        <a:ln>
                          <a:noFill/>
                        </a:ln>
                        <a:solidFill>
                          <a:schemeClr val="tx1">
                            <a:lumMod val="85000"/>
                            <a:lumOff val="15000"/>
                          </a:schemeClr>
                        </a:solidFill>
                        <a:effectLst/>
                        <a:uLnTx/>
                        <a:uFillTx/>
                        <a:latin typeface="+mn-ea"/>
                        <a:ea typeface="+mn-ea"/>
                        <a:cs typeface="+mn-cs"/>
                      </a:endParaRPr>
                    </a:p>
                  </a:txBody>
                  <a:tcPr marL="0" marR="0" marT="0" marB="0" anchor="ctr"/>
                </a:tc>
              </a:tr>
              <a:tr h="324000">
                <a:tc>
                  <a:txBody>
                    <a:bodyPr/>
                    <a:lstStyle/>
                    <a:p>
                      <a:pPr algn="ctr" fontAlgn="ctr"/>
                      <a:r>
                        <a:rPr lang="en-US" altLang="zh-CN" sz="1400" b="0" i="0" u="none" strike="noStrike" dirty="0">
                          <a:effectLst/>
                          <a:latin typeface="+mn-ea"/>
                          <a:ea typeface="+mn-ea"/>
                        </a:rPr>
                        <a:t>15</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dirty="0">
                          <a:solidFill>
                            <a:schemeClr val="tx1">
                              <a:lumMod val="85000"/>
                              <a:lumOff val="15000"/>
                            </a:schemeClr>
                          </a:solidFill>
                          <a:effectLst/>
                          <a:latin typeface="+mn-ea"/>
                          <a:sym typeface="+mn-ea"/>
                        </a:rPr>
                        <a:t>津补贴（类）</a:t>
                      </a:r>
                      <a:endParaRPr lang="zh-CN" altLang="en-US" sz="1400" b="0" i="0" u="none" strike="noStrike" dirty="0">
                        <a:solidFill>
                          <a:schemeClr val="tx1">
                            <a:lumMod val="85000"/>
                            <a:lumOff val="15000"/>
                          </a:schemeClr>
                        </a:solidFill>
                        <a:effectLst/>
                        <a:latin typeface="+mn-ea"/>
                        <a:ea typeface="+mn-ea"/>
                      </a:endParaRPr>
                    </a:p>
                  </a:txBody>
                  <a:tcPr marL="0" marR="0" marT="0" marB="0" anchor="ctr"/>
                </a:tc>
                <a:tc>
                  <a:txBody>
                    <a:bodyPr/>
                    <a:lstStyle/>
                    <a:p>
                      <a:pPr algn="ctr" fontAlgn="ctr"/>
                      <a:r>
                        <a:rPr lang="zh-CN" altLang="en-US" sz="1400" u="none" strike="noStrike">
                          <a:solidFill>
                            <a:schemeClr val="tx1">
                              <a:lumMod val="85000"/>
                              <a:lumOff val="15000"/>
                            </a:schemeClr>
                          </a:solidFill>
                          <a:effectLst/>
                          <a:latin typeface="+mn-ea"/>
                          <a:ea typeface="+mn-ea"/>
                        </a:rPr>
                        <a:t>√</a:t>
                      </a:r>
                      <a:endParaRPr lang="zh-CN" altLang="en-US" sz="1400" b="0" i="0" u="none" strike="noStrike">
                        <a:solidFill>
                          <a:schemeClr val="tx1">
                            <a:lumMod val="85000"/>
                            <a:lumOff val="15000"/>
                          </a:schemeClr>
                        </a:solidFill>
                        <a:effectLst/>
                        <a:latin typeface="+mn-ea"/>
                        <a:ea typeface="+mn-ea"/>
                      </a:endParaRPr>
                    </a:p>
                  </a:txBody>
                  <a:tcPr marL="0" marR="0" marT="0" marB="0" anchor="ctr"/>
                </a:tc>
                <a:tc>
                  <a:txBody>
                    <a:bodyPr/>
                    <a:lstStyle/>
                    <a:p>
                      <a:pPr algn="ctr" fontAlgn="ctr"/>
                      <a:r>
                        <a:rPr lang="en-US" altLang="zh-CN" sz="1400" u="none" strike="noStrike" dirty="0">
                          <a:solidFill>
                            <a:schemeClr val="tx1">
                              <a:lumMod val="85000"/>
                              <a:lumOff val="15000"/>
                            </a:schemeClr>
                          </a:solidFill>
                          <a:effectLst/>
                          <a:latin typeface="+mn-ea"/>
                          <a:ea typeface="+mn-ea"/>
                        </a:rPr>
                        <a:t>&gt;=0</a:t>
                      </a:r>
                      <a:endParaRPr lang="en-US" altLang="zh-CN" sz="1400" b="0" i="0" u="none" strike="noStrike" dirty="0">
                        <a:solidFill>
                          <a:schemeClr val="tx1">
                            <a:lumMod val="85000"/>
                            <a:lumOff val="15000"/>
                          </a:schemeClr>
                        </a:solidFill>
                        <a:effectLst/>
                        <a:latin typeface="+mn-ea"/>
                        <a:ea typeface="+mn-ea"/>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lumMod val="85000"/>
                              <a:lumOff val="15000"/>
                            </a:schemeClr>
                          </a:solidFill>
                          <a:effectLst/>
                          <a:uLnTx/>
                          <a:uFillTx/>
                          <a:latin typeface="+mn-ea"/>
                          <a:ea typeface="+mn-ea"/>
                          <a:cs typeface="+mn-cs"/>
                        </a:rPr>
                        <a:t>元</a:t>
                      </a:r>
                      <a:r>
                        <a:rPr kumimoji="0" lang="en-US" altLang="zh-CN" sz="1400" b="0" i="0" u="none" strike="noStrike" kern="1200" cap="none" spc="0" normalizeH="0" baseline="0" noProof="0" dirty="0">
                          <a:ln>
                            <a:noFill/>
                          </a:ln>
                          <a:solidFill>
                            <a:schemeClr val="tx1">
                              <a:lumMod val="85000"/>
                              <a:lumOff val="15000"/>
                            </a:schemeClr>
                          </a:solidFill>
                          <a:effectLst/>
                          <a:uLnTx/>
                          <a:uFillTx/>
                          <a:latin typeface="+mn-ea"/>
                          <a:ea typeface="+mn-ea"/>
                          <a:cs typeface="+mn-cs"/>
                        </a:rPr>
                        <a:t>/</a:t>
                      </a:r>
                      <a:r>
                        <a:rPr kumimoji="0" lang="zh-CN" altLang="en-US" sz="1400" b="0" i="0" u="none" strike="noStrike" kern="1200" cap="none" spc="0" normalizeH="0" baseline="0" noProof="0" dirty="0">
                          <a:ln>
                            <a:noFill/>
                          </a:ln>
                          <a:solidFill>
                            <a:schemeClr val="tx1">
                              <a:lumMod val="85000"/>
                              <a:lumOff val="15000"/>
                            </a:schemeClr>
                          </a:solidFill>
                          <a:effectLst/>
                          <a:uLnTx/>
                          <a:uFillTx/>
                          <a:latin typeface="+mn-ea"/>
                          <a:ea typeface="+mn-ea"/>
                          <a:cs typeface="+mn-cs"/>
                        </a:rPr>
                        <a:t>年</a:t>
                      </a:r>
                      <a:endParaRPr kumimoji="0" lang="zh-CN" altLang="en-US" sz="1400" b="0" i="0" u="none" strike="noStrike" kern="1200" cap="none" spc="0" normalizeH="0" baseline="0" noProof="0" dirty="0">
                        <a:ln>
                          <a:noFill/>
                        </a:ln>
                        <a:solidFill>
                          <a:schemeClr val="tx1">
                            <a:lumMod val="85000"/>
                            <a:lumOff val="15000"/>
                          </a:schemeClr>
                        </a:solidFill>
                        <a:effectLst/>
                        <a:uLnTx/>
                        <a:uFillTx/>
                        <a:latin typeface="+mn-ea"/>
                        <a:ea typeface="+mn-ea"/>
                        <a:cs typeface="+mn-cs"/>
                      </a:endParaRPr>
                    </a:p>
                  </a:txBody>
                  <a:tcPr marL="0" marR="0" marT="0" marB="0" anchor="ctr"/>
                </a:tc>
              </a:tr>
              <a:tr h="324000">
                <a:tc>
                  <a:txBody>
                    <a:bodyPr/>
                    <a:lstStyle/>
                    <a:p>
                      <a:pPr algn="ctr" fontAlgn="ctr"/>
                      <a:r>
                        <a:rPr lang="en-US" altLang="zh-CN" sz="1400" b="0" i="0" u="none" strike="noStrike" dirty="0">
                          <a:effectLst/>
                          <a:latin typeface="+mn-ea"/>
                          <a:ea typeface="+mn-ea"/>
                        </a:rPr>
                        <a:t>16</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solidFill>
                            <a:schemeClr val="tx1">
                              <a:lumMod val="85000"/>
                              <a:lumOff val="15000"/>
                            </a:schemeClr>
                          </a:solidFill>
                          <a:effectLst/>
                          <a:latin typeface="+mn-ea"/>
                          <a:ea typeface="+mn-ea"/>
                        </a:rPr>
                        <a:t>加班加点工资</a:t>
                      </a:r>
                      <a:endParaRPr lang="zh-CN" altLang="en-US" sz="1400" u="none" strike="noStrike" dirty="0">
                        <a:solidFill>
                          <a:schemeClr val="tx1">
                            <a:lumMod val="85000"/>
                            <a:lumOff val="15000"/>
                          </a:schemeClr>
                        </a:solidFill>
                        <a:effectLst/>
                        <a:latin typeface="+mn-ea"/>
                        <a:ea typeface="+mn-ea"/>
                      </a:endParaRPr>
                    </a:p>
                  </a:txBody>
                  <a:tcPr marL="0" marR="0" marT="0" marB="0" anchor="ctr"/>
                </a:tc>
                <a:tc>
                  <a:txBody>
                    <a:bodyPr/>
                    <a:lstStyle/>
                    <a:p>
                      <a:pPr algn="ctr" fontAlgn="ctr"/>
                      <a:r>
                        <a:rPr lang="zh-CN" altLang="en-US" sz="1400" u="none" strike="noStrike" dirty="0">
                          <a:solidFill>
                            <a:schemeClr val="tx1">
                              <a:lumMod val="85000"/>
                              <a:lumOff val="15000"/>
                            </a:schemeClr>
                          </a:solidFill>
                          <a:effectLst/>
                          <a:latin typeface="+mn-ea"/>
                          <a:ea typeface="+mn-ea"/>
                        </a:rPr>
                        <a:t>√</a:t>
                      </a:r>
                      <a:endParaRPr lang="zh-CN" altLang="en-US" sz="1400" b="0" i="0" u="none" strike="noStrike" dirty="0">
                        <a:solidFill>
                          <a:schemeClr val="tx1">
                            <a:lumMod val="85000"/>
                            <a:lumOff val="15000"/>
                          </a:schemeClr>
                        </a:solidFill>
                        <a:effectLst/>
                        <a:latin typeface="+mn-ea"/>
                        <a:ea typeface="+mn-ea"/>
                      </a:endParaRPr>
                    </a:p>
                  </a:txBody>
                  <a:tcPr marL="0" marR="0" marT="0" marB="0" anchor="ctr"/>
                </a:tc>
                <a:tc>
                  <a:txBody>
                    <a:bodyPr/>
                    <a:lstStyle/>
                    <a:p>
                      <a:pPr algn="ctr" fontAlgn="ctr"/>
                      <a:r>
                        <a:rPr lang="en-US" altLang="zh-CN" sz="1400" u="none" strike="noStrike" dirty="0">
                          <a:solidFill>
                            <a:schemeClr val="tx1">
                              <a:lumMod val="85000"/>
                              <a:lumOff val="15000"/>
                            </a:schemeClr>
                          </a:solidFill>
                          <a:effectLst/>
                          <a:latin typeface="+mn-ea"/>
                          <a:ea typeface="+mn-ea"/>
                        </a:rPr>
                        <a:t>&gt;=0</a:t>
                      </a:r>
                      <a:endParaRPr lang="en-US" altLang="zh-CN" sz="1400" b="0" i="0" u="none" strike="noStrike" dirty="0">
                        <a:solidFill>
                          <a:schemeClr val="tx1">
                            <a:lumMod val="85000"/>
                            <a:lumOff val="15000"/>
                          </a:schemeClr>
                        </a:solidFill>
                        <a:effectLst/>
                        <a:latin typeface="+mn-ea"/>
                        <a:ea typeface="+mn-ea"/>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lumMod val="85000"/>
                              <a:lumOff val="15000"/>
                            </a:schemeClr>
                          </a:solidFill>
                          <a:effectLst/>
                          <a:uLnTx/>
                          <a:uFillTx/>
                          <a:latin typeface="+mn-ea"/>
                          <a:ea typeface="+mn-ea"/>
                          <a:cs typeface="+mn-cs"/>
                        </a:rPr>
                        <a:t>元</a:t>
                      </a:r>
                      <a:r>
                        <a:rPr kumimoji="0" lang="en-US" altLang="zh-CN" sz="1400" b="0" i="0" u="none" strike="noStrike" kern="1200" cap="none" spc="0" normalizeH="0" baseline="0" noProof="0" dirty="0">
                          <a:ln>
                            <a:noFill/>
                          </a:ln>
                          <a:solidFill>
                            <a:schemeClr val="tx1">
                              <a:lumMod val="85000"/>
                              <a:lumOff val="15000"/>
                            </a:schemeClr>
                          </a:solidFill>
                          <a:effectLst/>
                          <a:uLnTx/>
                          <a:uFillTx/>
                          <a:latin typeface="+mn-ea"/>
                          <a:ea typeface="+mn-ea"/>
                          <a:cs typeface="+mn-cs"/>
                        </a:rPr>
                        <a:t>/</a:t>
                      </a:r>
                      <a:r>
                        <a:rPr kumimoji="0" lang="zh-CN" altLang="en-US" sz="1400" b="0" i="0" u="none" strike="noStrike" kern="1200" cap="none" spc="0" normalizeH="0" baseline="0" noProof="0" dirty="0">
                          <a:ln>
                            <a:noFill/>
                          </a:ln>
                          <a:solidFill>
                            <a:schemeClr val="tx1">
                              <a:lumMod val="85000"/>
                              <a:lumOff val="15000"/>
                            </a:schemeClr>
                          </a:solidFill>
                          <a:effectLst/>
                          <a:uLnTx/>
                          <a:uFillTx/>
                          <a:latin typeface="+mn-ea"/>
                          <a:ea typeface="+mn-ea"/>
                          <a:cs typeface="+mn-cs"/>
                        </a:rPr>
                        <a:t>年</a:t>
                      </a:r>
                      <a:endParaRPr kumimoji="0" lang="zh-CN" altLang="en-US" sz="1400" b="0" i="0" u="none" strike="noStrike" kern="1200" cap="none" spc="0" normalizeH="0" baseline="0" noProof="0" dirty="0">
                        <a:ln>
                          <a:noFill/>
                        </a:ln>
                        <a:solidFill>
                          <a:schemeClr val="tx1">
                            <a:lumMod val="85000"/>
                            <a:lumOff val="15000"/>
                          </a:schemeClr>
                        </a:solidFill>
                        <a:effectLst/>
                        <a:uLnTx/>
                        <a:uFillTx/>
                        <a:latin typeface="+mn-ea"/>
                        <a:ea typeface="+mn-ea"/>
                        <a:cs typeface="+mn-cs"/>
                      </a:endParaRPr>
                    </a:p>
                  </a:txBody>
                  <a:tcPr marL="0" marR="0" marT="0" marB="0" anchor="ctr"/>
                </a:tc>
              </a:tr>
            </a:tbl>
          </a:graphicData>
        </a:graphic>
      </p:graphicFrame>
      <p:sp>
        <p:nvSpPr>
          <p:cNvPr id="5" name="椭圆形标注 4"/>
          <p:cNvSpPr/>
          <p:nvPr/>
        </p:nvSpPr>
        <p:spPr>
          <a:xfrm>
            <a:off x="10084753" y="3088640"/>
            <a:ext cx="1611952" cy="1080008"/>
          </a:xfrm>
          <a:prstGeom prst="wedgeEllipseCallout">
            <a:avLst>
              <a:gd name="adj1" fmla="val -30918"/>
              <a:gd name="adj2" fmla="val 5779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填写</a:t>
            </a:r>
            <a:r>
              <a:rPr lang="en-US" altLang="zh-CN" b="1" dirty="0"/>
              <a:t>2024</a:t>
            </a:r>
            <a:r>
              <a:rPr lang="zh-CN" altLang="en-US" b="1" dirty="0"/>
              <a:t>年</a:t>
            </a:r>
            <a:r>
              <a:rPr lang="zh-CN" altLang="en-US" dirty="0"/>
              <a:t>数据</a:t>
            </a:r>
            <a:endParaRPr lang="zh-CN" altLang="en-US" dirty="0"/>
          </a:p>
        </p:txBody>
      </p:sp>
      <p:sp>
        <p:nvSpPr>
          <p:cNvPr id="7" name="Rectangle 2"/>
          <p:cNvSpPr txBox="1">
            <a:spLocks noRot="1" noChangeArrowheads="1"/>
          </p:cNvSpPr>
          <p:nvPr/>
        </p:nvSpPr>
        <p:spPr>
          <a:xfrm>
            <a:off x="3396000" y="390900"/>
            <a:ext cx="5400000" cy="540000"/>
          </a:xfrm>
          <a:prstGeom prst="rect">
            <a:avLst/>
          </a:prstGeom>
        </p:spPr>
        <p:txBody>
          <a:bodyPr anchor="t">
            <a:normAutofit/>
            <a:scene3d>
              <a:camera prst="orthographicFront"/>
              <a:lightRig rig="soft" dir="t"/>
            </a:scene3d>
            <a:sp3d prstMaterial="matte">
              <a:bevelT w="12700" h="12700"/>
            </a:sp3d>
          </a:bodyPr>
          <a:lstStyle>
            <a:lvl1pPr algn="l" rtl="0" eaLnBrk="0" fontAlgn="base" hangingPunct="0">
              <a:spcBef>
                <a:spcPct val="0"/>
              </a:spcBef>
              <a:spcAft>
                <a:spcPct val="0"/>
              </a:spcAft>
              <a:defRPr lang="zh-CN" altLang="en-US" sz="4400" kern="1200" spc="50" dirty="0">
                <a:ln w="12700">
                  <a:noFill/>
                  <a:prstDash val="solid"/>
                </a:ln>
                <a:solidFill>
                  <a:srgbClr val="4BC5B9"/>
                </a:solidFill>
                <a:effectLst>
                  <a:outerShdw blurRad="38100" dist="20320" dir="2700000" algn="tl" rotWithShape="0">
                    <a:srgbClr val="000000">
                      <a:alpha val="70000"/>
                    </a:srgbClr>
                  </a:outerShdw>
                </a:effectLst>
                <a:latin typeface="+mj-lt"/>
                <a:ea typeface="+mj-ea"/>
                <a:cs typeface="+mj-cs"/>
              </a:defRPr>
            </a:lvl1pPr>
            <a:lvl2pPr algn="l" rtl="0" eaLnBrk="0" fontAlgn="base" hangingPunct="0">
              <a:spcBef>
                <a:spcPct val="0"/>
              </a:spcBef>
              <a:spcAft>
                <a:spcPct val="0"/>
              </a:spcAft>
              <a:defRPr sz="4400">
                <a:solidFill>
                  <a:srgbClr val="4BC5B9"/>
                </a:solidFill>
                <a:latin typeface="Trebuchet MS" panose="020B0603020202020204" pitchFamily="34" charset="0"/>
                <a:ea typeface="方正姚体" panose="02010601030101010101" pitchFamily="2" charset="-122"/>
              </a:defRPr>
            </a:lvl2pPr>
            <a:lvl3pPr algn="l" rtl="0" eaLnBrk="0" fontAlgn="base" hangingPunct="0">
              <a:spcBef>
                <a:spcPct val="0"/>
              </a:spcBef>
              <a:spcAft>
                <a:spcPct val="0"/>
              </a:spcAft>
              <a:defRPr sz="4400">
                <a:solidFill>
                  <a:srgbClr val="4BC5B9"/>
                </a:solidFill>
                <a:latin typeface="Trebuchet MS" panose="020B0603020202020204" pitchFamily="34" charset="0"/>
                <a:ea typeface="方正姚体" panose="02010601030101010101" pitchFamily="2" charset="-122"/>
              </a:defRPr>
            </a:lvl3pPr>
            <a:lvl4pPr algn="l" rtl="0" eaLnBrk="0" fontAlgn="base" hangingPunct="0">
              <a:spcBef>
                <a:spcPct val="0"/>
              </a:spcBef>
              <a:spcAft>
                <a:spcPct val="0"/>
              </a:spcAft>
              <a:defRPr sz="4400">
                <a:solidFill>
                  <a:srgbClr val="4BC5B9"/>
                </a:solidFill>
                <a:latin typeface="Trebuchet MS" panose="020B0603020202020204" pitchFamily="34" charset="0"/>
                <a:ea typeface="方正姚体" panose="02010601030101010101" pitchFamily="2" charset="-122"/>
              </a:defRPr>
            </a:lvl4pPr>
            <a:lvl5pPr algn="l" rtl="0" eaLnBrk="0" fontAlgn="base" hangingPunct="0">
              <a:spcBef>
                <a:spcPct val="0"/>
              </a:spcBef>
              <a:spcAft>
                <a:spcPct val="0"/>
              </a:spcAft>
              <a:defRPr sz="4400">
                <a:solidFill>
                  <a:srgbClr val="4BC5B9"/>
                </a:solidFill>
                <a:latin typeface="Trebuchet MS" panose="020B0603020202020204" pitchFamily="34" charset="0"/>
                <a:ea typeface="方正姚体" panose="02010601030101010101" pitchFamily="2" charset="-122"/>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pPr algn="ctr" eaLnBrk="1" fontAlgn="auto" hangingPunct="1">
              <a:spcAft>
                <a:spcPts val="0"/>
              </a:spcAft>
              <a:defRPr/>
            </a:pPr>
            <a:r>
              <a:rPr lang="zh-CN" altLang="en-US" sz="2000" b="1" dirty="0">
                <a:solidFill>
                  <a:schemeClr val="tx1"/>
                </a:solidFill>
                <a:effectLst/>
                <a:latin typeface="微软雅黑" panose="020B0503020204020204" charset="-122"/>
                <a:ea typeface="微软雅黑" panose="020B0503020204020204" charset="-122"/>
              </a:rPr>
              <a:t>从业人员工资报酬情况</a:t>
            </a:r>
            <a:endParaRPr sz="2000" b="1" dirty="0">
              <a:solidFill>
                <a:schemeClr val="tx1"/>
              </a:solidFill>
              <a:effectLst/>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40439">
        <p14:gallery dir="l"/>
      </p:transition>
    </mc:Choice>
    <mc:Fallback>
      <p:transition spd="slow" advTm="40439">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9" name="矩形 30"/>
          <p:cNvSpPr>
            <a:spLocks noChangeArrowheads="1"/>
          </p:cNvSpPr>
          <p:nvPr/>
        </p:nvSpPr>
        <p:spPr bwMode="auto">
          <a:xfrm>
            <a:off x="6431279" y="1399332"/>
            <a:ext cx="4705033" cy="4534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t">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en-US" altLang="zh-CN" sz="1600" dirty="0">
                <a:latin typeface="微软雅黑" panose="020B0503020204020204" charset="-122"/>
                <a:ea typeface="微软雅黑" panose="020B0503020204020204" charset="-122"/>
              </a:rPr>
              <a:t>2024</a:t>
            </a:r>
            <a:r>
              <a:rPr lang="zh-CN" altLang="en-US" sz="1600" dirty="0">
                <a:latin typeface="微软雅黑" panose="020B0503020204020204" charset="-122"/>
                <a:ea typeface="微软雅黑" panose="020B0503020204020204" charset="-122"/>
              </a:rPr>
              <a:t>年</a:t>
            </a:r>
            <a:r>
              <a:rPr lang="zh-CN" altLang="en-US" sz="1600" b="1" dirty="0">
                <a:solidFill>
                  <a:srgbClr val="FF0000"/>
                </a:solidFill>
                <a:latin typeface="微软雅黑" panose="020B0503020204020204" charset="-122"/>
                <a:ea typeface="微软雅黑" panose="020B0503020204020204" charset="-122"/>
              </a:rPr>
              <a:t>新进入本单位</a:t>
            </a:r>
            <a:r>
              <a:rPr lang="zh-CN" altLang="en-US" sz="1600" dirty="0">
                <a:latin typeface="微软雅黑" panose="020B0503020204020204" charset="-122"/>
                <a:ea typeface="微软雅黑" panose="020B0503020204020204" charset="-122"/>
              </a:rPr>
              <a:t>（包括当年新招聘的毕业生及其他人员、新调入本单位人员）、当年工作</a:t>
            </a:r>
            <a:r>
              <a:rPr lang="zh-CN" altLang="en-US" sz="1600" b="1" dirty="0">
                <a:solidFill>
                  <a:srgbClr val="FF0000"/>
                </a:solidFill>
                <a:latin typeface="微软雅黑" panose="020B0503020204020204" charset="-122"/>
                <a:ea typeface="微软雅黑" panose="020B0503020204020204" charset="-122"/>
              </a:rPr>
              <a:t>不满十二个月</a:t>
            </a:r>
            <a:r>
              <a:rPr lang="zh-CN" altLang="en-US" sz="1600" dirty="0">
                <a:latin typeface="微软雅黑" panose="020B0503020204020204" charset="-122"/>
                <a:ea typeface="微软雅黑" panose="020B0503020204020204" charset="-122"/>
              </a:rPr>
              <a:t>的职工；</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en-US" altLang="zh-CN" sz="1600" dirty="0">
                <a:latin typeface="微软雅黑" panose="020B0503020204020204" charset="-122"/>
                <a:ea typeface="微软雅黑" panose="020B0503020204020204" charset="-122"/>
              </a:rPr>
              <a:t>2024</a:t>
            </a:r>
            <a:r>
              <a:rPr lang="zh-CN" altLang="en-US" sz="1600" dirty="0">
                <a:latin typeface="微软雅黑" panose="020B0503020204020204" charset="-122"/>
                <a:ea typeface="微软雅黑" panose="020B0503020204020204" charset="-122"/>
              </a:rPr>
              <a:t>年因劳动者待岗、下岗、旷工或产假、哺乳假、长病假或事假等</a:t>
            </a:r>
            <a:r>
              <a:rPr lang="zh-CN" altLang="en-US" sz="1600" b="1" dirty="0">
                <a:solidFill>
                  <a:srgbClr val="FF0000"/>
                </a:solidFill>
                <a:latin typeface="微软雅黑" panose="020B0503020204020204" charset="-122"/>
                <a:ea typeface="微软雅黑" panose="020B0503020204020204" charset="-122"/>
              </a:rPr>
              <a:t>个人原因</a:t>
            </a:r>
            <a:r>
              <a:rPr lang="zh-CN" altLang="en-US" sz="1600" dirty="0">
                <a:latin typeface="微软雅黑" panose="020B0503020204020204" charset="-122"/>
                <a:ea typeface="微软雅黑" panose="020B0503020204020204" charset="-122"/>
              </a:rPr>
              <a:t>（而非企业原因）</a:t>
            </a:r>
            <a:r>
              <a:rPr lang="zh-CN" altLang="en-US" sz="1600" b="1" dirty="0">
                <a:solidFill>
                  <a:srgbClr val="FF0000"/>
                </a:solidFill>
                <a:latin typeface="微软雅黑" panose="020B0503020204020204" charset="-122"/>
                <a:ea typeface="微软雅黑" panose="020B0503020204020204" charset="-122"/>
              </a:rPr>
              <a:t>全年出勤率不足规定工作时间</a:t>
            </a:r>
            <a:r>
              <a:rPr lang="en-US" altLang="zh-CN" sz="1600" b="1" dirty="0">
                <a:solidFill>
                  <a:srgbClr val="FF0000"/>
                </a:solidFill>
                <a:latin typeface="微软雅黑" panose="020B0503020204020204" charset="-122"/>
                <a:ea typeface="微软雅黑" panose="020B0503020204020204" charset="-122"/>
              </a:rPr>
              <a:t>80%</a:t>
            </a:r>
            <a:r>
              <a:rPr lang="zh-CN" altLang="en-US" sz="1600" dirty="0">
                <a:latin typeface="微软雅黑" panose="020B0503020204020204" charset="-122"/>
                <a:ea typeface="微软雅黑" panose="020B0503020204020204" charset="-122"/>
              </a:rPr>
              <a:t>的人员；</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en-US" altLang="zh-CN" sz="1600" dirty="0">
                <a:latin typeface="微软雅黑" panose="020B0503020204020204" charset="-122"/>
                <a:ea typeface="微软雅黑" panose="020B0503020204020204" charset="-122"/>
              </a:rPr>
              <a:t>2024</a:t>
            </a:r>
            <a:r>
              <a:rPr lang="zh-CN" altLang="en-US" sz="1600" dirty="0">
                <a:latin typeface="微软雅黑" panose="020B0503020204020204" charset="-122"/>
                <a:ea typeface="微软雅黑" panose="020B0503020204020204" charset="-122"/>
              </a:rPr>
              <a:t>年</a:t>
            </a:r>
            <a:r>
              <a:rPr lang="zh-CN" altLang="en-US" sz="1600" b="1" dirty="0">
                <a:solidFill>
                  <a:srgbClr val="FF0000"/>
                </a:solidFill>
                <a:latin typeface="微软雅黑" panose="020B0503020204020204" charset="-122"/>
                <a:ea typeface="微软雅黑" panose="020B0503020204020204" charset="-122"/>
              </a:rPr>
              <a:t>因工作岗位调整而导致工资发生较大变动</a:t>
            </a:r>
            <a:r>
              <a:rPr lang="zh-CN" altLang="en-US" sz="1600" dirty="0">
                <a:latin typeface="微软雅黑" panose="020B0503020204020204" charset="-122"/>
                <a:ea typeface="微软雅黑" panose="020B0503020204020204" charset="-122"/>
              </a:rPr>
              <a:t>的职工；</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b="1" dirty="0">
                <a:solidFill>
                  <a:srgbClr val="FF0000"/>
                </a:solidFill>
                <a:latin typeface="微软雅黑" panose="020B0503020204020204" charset="-122"/>
                <a:ea typeface="微软雅黑" panose="020B0503020204020204" charset="-122"/>
              </a:rPr>
              <a:t>其他从业人员</a:t>
            </a:r>
            <a:r>
              <a:rPr lang="zh-CN" altLang="en-US" sz="1600" dirty="0">
                <a:latin typeface="微软雅黑" panose="020B0503020204020204" charset="-122"/>
                <a:ea typeface="微软雅黑" panose="020B0503020204020204" charset="-122"/>
              </a:rPr>
              <a:t>：非全日制、离退休返聘、兼职、第二职业者、外籍和港澳台方人员等。</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企业</a:t>
            </a:r>
            <a:r>
              <a:rPr lang="zh-CN" altLang="en-US" sz="1600" b="1" dirty="0">
                <a:latin typeface="微软雅黑" panose="020B0503020204020204" charset="-122"/>
                <a:ea typeface="微软雅黑" panose="020B0503020204020204" charset="-122"/>
              </a:rPr>
              <a:t>使用的</a:t>
            </a:r>
            <a:r>
              <a:rPr lang="zh-CN" altLang="en-US" sz="1600" b="1" dirty="0">
                <a:solidFill>
                  <a:srgbClr val="FF0000"/>
                </a:solidFill>
                <a:latin typeface="微软雅黑" panose="020B0503020204020204" charset="-122"/>
                <a:ea typeface="微软雅黑" panose="020B0503020204020204" charset="-122"/>
              </a:rPr>
              <a:t>共享用工人员</a:t>
            </a:r>
            <a:r>
              <a:rPr lang="zh-CN" altLang="en-US" sz="1600" dirty="0">
                <a:latin typeface="微软雅黑" panose="020B0503020204020204" charset="-122"/>
                <a:ea typeface="微软雅黑" panose="020B0503020204020204" charset="-122"/>
              </a:rPr>
              <a:t>原则上</a:t>
            </a:r>
            <a:r>
              <a:rPr lang="zh-CN" altLang="en-US" sz="1600" b="1" dirty="0">
                <a:solidFill>
                  <a:srgbClr val="FF0000"/>
                </a:solidFill>
                <a:latin typeface="微软雅黑" panose="020B0503020204020204" charset="-122"/>
                <a:ea typeface="微软雅黑" panose="020B0503020204020204" charset="-122"/>
              </a:rPr>
              <a:t>不作为</a:t>
            </a:r>
            <a:r>
              <a:rPr lang="zh-CN" altLang="en-US" sz="1600" dirty="0">
                <a:latin typeface="微软雅黑" panose="020B0503020204020204" charset="-122"/>
                <a:ea typeface="微软雅黑" panose="020B0503020204020204" charset="-122"/>
              </a:rPr>
              <a:t>本企业的填写对象，应由原单位填报。</a:t>
            </a:r>
            <a:endParaRPr lang="en-US" altLang="zh-CN" sz="1600" dirty="0">
              <a:latin typeface="微软雅黑" panose="020B0503020204020204" charset="-122"/>
              <a:ea typeface="微软雅黑" panose="020B0503020204020204" charset="-122"/>
            </a:endParaRPr>
          </a:p>
        </p:txBody>
      </p:sp>
      <p:sp>
        <p:nvSpPr>
          <p:cNvPr id="18" name="矩形 30"/>
          <p:cNvSpPr>
            <a:spLocks noChangeArrowheads="1"/>
          </p:cNvSpPr>
          <p:nvPr/>
        </p:nvSpPr>
        <p:spPr bwMode="auto">
          <a:xfrm>
            <a:off x="1052513" y="1399332"/>
            <a:ext cx="4759007" cy="2318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t">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要求填写由本单位支付工资的</a:t>
            </a:r>
            <a:r>
              <a:rPr lang="zh-CN" altLang="en-US" sz="1600" b="1" dirty="0">
                <a:solidFill>
                  <a:schemeClr val="accent1"/>
                </a:solidFill>
                <a:latin typeface="微软雅黑" panose="020B0503020204020204" charset="-122"/>
                <a:ea typeface="微软雅黑" panose="020B0503020204020204" charset="-122"/>
              </a:rPr>
              <a:t>所有全日制</a:t>
            </a:r>
            <a:r>
              <a:rPr lang="zh-CN" altLang="en-US" sz="1600" dirty="0">
                <a:latin typeface="微软雅黑" panose="020B0503020204020204" charset="-122"/>
                <a:ea typeface="微软雅黑" panose="020B0503020204020204" charset="-122"/>
              </a:rPr>
              <a:t>（即正常情况下每周工作时间均应当</a:t>
            </a:r>
            <a:r>
              <a:rPr lang="zh-CN" altLang="en-US" sz="1600" b="1" dirty="0">
                <a:solidFill>
                  <a:schemeClr val="accent1"/>
                </a:solidFill>
                <a:latin typeface="微软雅黑" panose="020B0503020204020204" charset="-122"/>
                <a:ea typeface="微软雅黑" panose="020B0503020204020204" charset="-122"/>
              </a:rPr>
              <a:t>≥</a:t>
            </a:r>
            <a:r>
              <a:rPr lang="en-US" altLang="zh-CN" sz="1600" b="1" dirty="0">
                <a:solidFill>
                  <a:schemeClr val="accent1"/>
                </a:solidFill>
                <a:latin typeface="微软雅黑" panose="020B0503020204020204" charset="-122"/>
                <a:ea typeface="微软雅黑" panose="020B0503020204020204" charset="-122"/>
              </a:rPr>
              <a:t>24</a:t>
            </a:r>
            <a:r>
              <a:rPr lang="zh-CN" altLang="en-US" sz="1600" b="1" dirty="0">
                <a:solidFill>
                  <a:schemeClr val="accent1"/>
                </a:solidFill>
                <a:latin typeface="微软雅黑" panose="020B0503020204020204" charset="-122"/>
                <a:ea typeface="微软雅黑" panose="020B0503020204020204" charset="-122"/>
              </a:rPr>
              <a:t>小时</a:t>
            </a:r>
            <a:r>
              <a:rPr lang="zh-CN" altLang="en-US" sz="1600" dirty="0">
                <a:latin typeface="微软雅黑" panose="020B0503020204020204" charset="-122"/>
                <a:ea typeface="微软雅黑" panose="020B0503020204020204" charset="-122"/>
              </a:rPr>
              <a:t>的）</a:t>
            </a:r>
            <a:r>
              <a:rPr lang="zh-CN" altLang="en-US" sz="1600" b="1" dirty="0">
                <a:solidFill>
                  <a:schemeClr val="accent1"/>
                </a:solidFill>
                <a:latin typeface="微软雅黑" panose="020B0503020204020204" charset="-122"/>
                <a:ea typeface="微软雅黑" panose="020B0503020204020204" charset="-122"/>
              </a:rPr>
              <a:t>在岗职工</a:t>
            </a:r>
            <a:r>
              <a:rPr lang="zh-CN" altLang="en-US" sz="1600" dirty="0">
                <a:latin typeface="微软雅黑" panose="020B0503020204020204" charset="-122"/>
                <a:ea typeface="微软雅黑" panose="020B0503020204020204" charset="-122"/>
              </a:rPr>
              <a:t>和</a:t>
            </a:r>
            <a:r>
              <a:rPr lang="zh-CN" altLang="en-US" sz="1600" b="1" dirty="0">
                <a:solidFill>
                  <a:schemeClr val="accent1"/>
                </a:solidFill>
                <a:latin typeface="微软雅黑" panose="020B0503020204020204" charset="-122"/>
                <a:ea typeface="微软雅黑" panose="020B0503020204020204" charset="-122"/>
              </a:rPr>
              <a:t>劳务派遣人员</a:t>
            </a:r>
            <a:r>
              <a:rPr lang="zh-CN" altLang="en-US" sz="1600" dirty="0">
                <a:latin typeface="微软雅黑" panose="020B0503020204020204" charset="-122"/>
                <a:ea typeface="微软雅黑" panose="020B0503020204020204" charset="-122"/>
              </a:rPr>
              <a:t>工资报酬情况。</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调查企业为</a:t>
            </a:r>
            <a:r>
              <a:rPr lang="zh-CN" altLang="en-US" sz="1600" b="1" dirty="0">
                <a:solidFill>
                  <a:schemeClr val="accent1"/>
                </a:solidFill>
                <a:latin typeface="微软雅黑" panose="020B0503020204020204" charset="-122"/>
                <a:ea typeface="微软雅黑" panose="020B0503020204020204" charset="-122"/>
              </a:rPr>
              <a:t>集团公司或总部</a:t>
            </a:r>
            <a:r>
              <a:rPr lang="zh-CN" altLang="en-US" sz="1600" dirty="0">
                <a:latin typeface="微软雅黑" panose="020B0503020204020204" charset="-122"/>
                <a:ea typeface="微软雅黑" panose="020B0503020204020204" charset="-122"/>
              </a:rPr>
              <a:t>的，在本表中需</a:t>
            </a:r>
            <a:r>
              <a:rPr lang="zh-CN" altLang="en-US" sz="1600" b="1" dirty="0">
                <a:solidFill>
                  <a:schemeClr val="accent1"/>
                </a:solidFill>
                <a:latin typeface="微软雅黑" panose="020B0503020204020204" charset="-122"/>
                <a:ea typeface="微软雅黑" panose="020B0503020204020204" charset="-122"/>
              </a:rPr>
              <a:t>填写由本级考核、核算并支付报酬</a:t>
            </a:r>
            <a:r>
              <a:rPr lang="zh-CN" altLang="en-US" sz="1600" dirty="0">
                <a:latin typeface="微软雅黑" panose="020B0503020204020204" charset="-122"/>
                <a:ea typeface="微软雅黑" panose="020B0503020204020204" charset="-122"/>
              </a:rPr>
              <a:t>的企业从业人员的情况。</a:t>
            </a:r>
            <a:endParaRPr lang="zh-CN" altLang="en-US" sz="1600" dirty="0">
              <a:latin typeface="微软雅黑" panose="020B0503020204020204" charset="-122"/>
              <a:ea typeface="微软雅黑" panose="020B0503020204020204" charset="-122"/>
            </a:endParaRPr>
          </a:p>
        </p:txBody>
      </p:sp>
      <p:sp>
        <p:nvSpPr>
          <p:cNvPr id="4" name="圆角矩形 3"/>
          <p:cNvSpPr/>
          <p:nvPr/>
        </p:nvSpPr>
        <p:spPr>
          <a:xfrm>
            <a:off x="1055688" y="921812"/>
            <a:ext cx="2286952" cy="47752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t>调查表填写对象</a:t>
            </a:r>
            <a:endParaRPr lang="zh-CN" altLang="en-US" sz="1600" dirty="0"/>
          </a:p>
        </p:txBody>
      </p:sp>
      <p:sp>
        <p:nvSpPr>
          <p:cNvPr id="20" name="圆角矩形 19"/>
          <p:cNvSpPr/>
          <p:nvPr/>
        </p:nvSpPr>
        <p:spPr>
          <a:xfrm>
            <a:off x="6431279" y="922450"/>
            <a:ext cx="2286952" cy="477520"/>
          </a:xfrm>
          <a:prstGeom prst="roundRect">
            <a:avLst/>
          </a:prstGeom>
          <a:solidFill>
            <a:srgbClr val="91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t>不包括以下人员</a:t>
            </a:r>
            <a:endParaRPr lang="zh-CN" altLang="en-US" sz="1600" dirty="0"/>
          </a:p>
        </p:txBody>
      </p:sp>
    </p:spTree>
  </p:cSld>
  <p:clrMapOvr>
    <a:masterClrMapping/>
  </p:clrMapOvr>
  <mc:AlternateContent xmlns:mc="http://schemas.openxmlformats.org/markup-compatibility/2006">
    <mc:Choice xmlns:p14="http://schemas.microsoft.com/office/powerpoint/2010/main" Requires="p14">
      <p:transition spd="slow" p14:dur="1500" advTm="87044">
        <p14:gallery dir="l"/>
      </p:transition>
    </mc:Choice>
    <mc:Fallback>
      <p:transition spd="slow" advTm="87044">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企业从业人员工资报酬填报指标</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职工代码按照企业参与本调查的所有劳动者自然排序。</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7"/>
            <a:ext cx="3343592" cy="370814"/>
            <a:chOff x="1280174" y="1426016"/>
            <a:chExt cx="2966103" cy="262406"/>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en-US" altLang="zh-CN" sz="1600" noProof="1">
                  <a:ea typeface="微软雅黑" panose="020B0503020204020204" charset="-122"/>
                </a:rPr>
                <a:t>1</a:t>
              </a:r>
              <a:endParaRPr lang="id-ID" sz="1600" noProof="1">
                <a:ea typeface="微软雅黑" panose="020B0503020204020204" charset="-122"/>
              </a:endParaRPr>
            </a:p>
          </p:txBody>
        </p:sp>
        <p:sp>
          <p:nvSpPr>
            <p:cNvPr id="17" name="TextBox 135"/>
            <p:cNvSpPr txBox="1">
              <a:spLocks noChangeArrowheads="1"/>
            </p:cNvSpPr>
            <p:nvPr/>
          </p:nvSpPr>
          <p:spPr bwMode="auto">
            <a:xfrm>
              <a:off x="1642497" y="1448845"/>
              <a:ext cx="2603780"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职工代码</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19" name="矩形 30"/>
          <p:cNvSpPr>
            <a:spLocks noChangeArrowheads="1"/>
          </p:cNvSpPr>
          <p:nvPr/>
        </p:nvSpPr>
        <p:spPr bwMode="auto">
          <a:xfrm>
            <a:off x="6094413" y="2460626"/>
            <a:ext cx="5041900" cy="194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：必填，系统自动生成。</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b="1" dirty="0">
                <a:solidFill>
                  <a:srgbClr val="FF0000"/>
                </a:solidFill>
                <a:latin typeface="微软雅黑" panose="020B0503020204020204" charset="-122"/>
                <a:ea typeface="微软雅黑" panose="020B0503020204020204" charset="-122"/>
              </a:rPr>
              <a:t>往年</a:t>
            </a:r>
            <a:r>
              <a:rPr lang="zh-CN" altLang="en-US" sz="1600" b="1" dirty="0">
                <a:latin typeface="微软雅黑" panose="020B0503020204020204" charset="-122"/>
                <a:ea typeface="微软雅黑" panose="020B0503020204020204" charset="-122"/>
              </a:rPr>
              <a:t>参与调查的企业职工</a:t>
            </a:r>
            <a:r>
              <a:rPr lang="zh-CN" altLang="en-US" sz="1600" b="1" dirty="0">
                <a:solidFill>
                  <a:srgbClr val="FF0000"/>
                </a:solidFill>
                <a:latin typeface="微软雅黑" panose="020B0503020204020204" charset="-122"/>
                <a:ea typeface="微软雅黑" panose="020B0503020204020204" charset="-122"/>
              </a:rPr>
              <a:t>代码尽量保持不变</a:t>
            </a:r>
            <a:r>
              <a:rPr lang="zh-CN" altLang="en-US" sz="1600" b="1" dirty="0">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新增</a:t>
            </a:r>
            <a:r>
              <a:rPr lang="zh-CN" altLang="en-US" sz="1600" b="1" dirty="0">
                <a:latin typeface="微软雅黑" panose="020B0503020204020204" charset="-122"/>
                <a:ea typeface="微软雅黑" panose="020B0503020204020204" charset="-122"/>
              </a:rPr>
              <a:t>员工代码可在原填报基础上</a:t>
            </a:r>
            <a:r>
              <a:rPr lang="zh-CN" altLang="en-US" sz="1600" b="1" dirty="0">
                <a:solidFill>
                  <a:srgbClr val="FF0000"/>
                </a:solidFill>
                <a:latin typeface="微软雅黑" panose="020B0503020204020204" charset="-122"/>
                <a:ea typeface="微软雅黑" panose="020B0503020204020204" charset="-122"/>
              </a:rPr>
              <a:t>向后顺延</a:t>
            </a:r>
            <a:r>
              <a:rPr lang="zh-CN" altLang="en-US" sz="1600" b="1" dirty="0">
                <a:latin typeface="微软雅黑" panose="020B0503020204020204" charset="-122"/>
                <a:ea typeface="微软雅黑" panose="020B0503020204020204" charset="-122"/>
              </a:rPr>
              <a:t>。</a:t>
            </a:r>
            <a:endParaRPr lang="zh-CN" altLang="en-US" sz="1600" b="1"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如果通过</a:t>
            </a:r>
            <a:r>
              <a:rPr lang="en-US" altLang="zh-CN" sz="1600" dirty="0">
                <a:latin typeface="微软雅黑" panose="020B0503020204020204" charset="-122"/>
                <a:ea typeface="微软雅黑" panose="020B0503020204020204" charset="-122"/>
              </a:rPr>
              <a:t>excel</a:t>
            </a:r>
            <a:r>
              <a:rPr lang="zh-CN" altLang="en-US" sz="1600" dirty="0">
                <a:latin typeface="微软雅黑" panose="020B0503020204020204" charset="-122"/>
                <a:ea typeface="微软雅黑" panose="020B0503020204020204" charset="-122"/>
              </a:rPr>
              <a:t>导入的方式上报数据，填写要求为</a:t>
            </a:r>
            <a:r>
              <a:rPr lang="en-US" altLang="zh-CN" sz="1600" dirty="0">
                <a:latin typeface="微软雅黑" panose="020B0503020204020204" charset="-122"/>
                <a:ea typeface="微软雅黑" panose="020B0503020204020204" charset="-122"/>
              </a:rPr>
              <a:t>1-99999</a:t>
            </a:r>
            <a:r>
              <a:rPr lang="zh-CN" altLang="en-US" sz="1600" dirty="0">
                <a:latin typeface="微软雅黑" panose="020B0503020204020204" charset="-122"/>
                <a:ea typeface="微软雅黑" panose="020B0503020204020204" charset="-122"/>
              </a:rPr>
              <a:t>之间，不能重复。</a:t>
            </a:r>
            <a:endParaRPr lang="zh-CN" altLang="en-US"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1785">
        <p14:gallery dir="l"/>
      </p:transition>
    </mc:Choice>
    <mc:Fallback>
      <p:transition spd="slow" advTm="21785">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企业从业人员工资报酬填报指标</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43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根据企业从业人员真实情况填报。</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7"/>
            <a:ext cx="3343592" cy="370814"/>
            <a:chOff x="1280174" y="1426016"/>
            <a:chExt cx="2966103" cy="262406"/>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en-US" altLang="zh-CN" sz="1600" noProof="1">
                  <a:ea typeface="微软雅黑" panose="020B0503020204020204" charset="-122"/>
                </a:rPr>
                <a:t>2</a:t>
              </a:r>
              <a:endParaRPr lang="id-ID" sz="1600" noProof="1">
                <a:ea typeface="微软雅黑" panose="020B0503020204020204" charset="-122"/>
              </a:endParaRPr>
            </a:p>
          </p:txBody>
        </p:sp>
        <p:sp>
          <p:nvSpPr>
            <p:cNvPr id="17" name="TextBox 135"/>
            <p:cNvSpPr txBox="1">
              <a:spLocks noChangeArrowheads="1"/>
            </p:cNvSpPr>
            <p:nvPr/>
          </p:nvSpPr>
          <p:spPr bwMode="auto">
            <a:xfrm>
              <a:off x="1642497" y="1448845"/>
              <a:ext cx="2603780"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性别</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19" name="矩形 30"/>
          <p:cNvSpPr>
            <a:spLocks noChangeArrowheads="1"/>
          </p:cNvSpPr>
          <p:nvPr/>
        </p:nvSpPr>
        <p:spPr bwMode="auto">
          <a:xfrm>
            <a:off x="6094413" y="3198207"/>
            <a:ext cx="5041900" cy="47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：必填，在系统中勾选。</a:t>
            </a:r>
            <a:endParaRPr lang="en-US" altLang="zh-CN"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6123">
        <p14:gallery dir="l"/>
      </p:transition>
    </mc:Choice>
    <mc:Fallback>
      <p:transition spd="slow" advTm="6123">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企业从业人员工资报酬填报指标</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43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根据企业从业人员真实情况填报。</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7"/>
            <a:ext cx="3343592" cy="370814"/>
            <a:chOff x="1280174" y="1426016"/>
            <a:chExt cx="2966103" cy="262406"/>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en-US" altLang="zh-CN" sz="1600" noProof="1">
                  <a:ea typeface="微软雅黑" panose="020B0503020204020204" charset="-122"/>
                </a:rPr>
                <a:t>3</a:t>
              </a:r>
              <a:endParaRPr lang="id-ID" sz="1600" noProof="1">
                <a:ea typeface="微软雅黑" panose="020B0503020204020204" charset="-122"/>
              </a:endParaRPr>
            </a:p>
          </p:txBody>
        </p:sp>
        <p:sp>
          <p:nvSpPr>
            <p:cNvPr id="17" name="TextBox 135"/>
            <p:cNvSpPr txBox="1">
              <a:spLocks noChangeArrowheads="1"/>
            </p:cNvSpPr>
            <p:nvPr/>
          </p:nvSpPr>
          <p:spPr bwMode="auto">
            <a:xfrm>
              <a:off x="1642497" y="1448845"/>
              <a:ext cx="2603780"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出生年份</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19" name="矩形 30"/>
          <p:cNvSpPr>
            <a:spLocks noChangeArrowheads="1"/>
          </p:cNvSpPr>
          <p:nvPr/>
        </p:nvSpPr>
        <p:spPr bwMode="auto">
          <a:xfrm>
            <a:off x="6094413" y="3014663"/>
            <a:ext cx="5041900"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：必填，四位数字，最小值“</a:t>
            </a:r>
            <a:r>
              <a:rPr lang="en-US" altLang="zh-CN" sz="1600" dirty="0">
                <a:latin typeface="微软雅黑" panose="020B0503020204020204" charset="-122"/>
                <a:ea typeface="微软雅黑" panose="020B0503020204020204" charset="-122"/>
              </a:rPr>
              <a:t>1959”</a:t>
            </a:r>
            <a:r>
              <a:rPr lang="zh-CN" altLang="en-US" sz="1600" dirty="0">
                <a:latin typeface="微软雅黑" panose="020B0503020204020204" charset="-122"/>
                <a:ea typeface="微软雅黑" panose="020B0503020204020204" charset="-122"/>
              </a:rPr>
              <a:t>，最大值“</a:t>
            </a:r>
            <a:r>
              <a:rPr lang="en-US" altLang="zh-CN" sz="1600" dirty="0">
                <a:latin typeface="微软雅黑" panose="020B0503020204020204" charset="-122"/>
                <a:ea typeface="微软雅黑" panose="020B0503020204020204" charset="-122"/>
              </a:rPr>
              <a:t>2012”</a:t>
            </a:r>
            <a:r>
              <a:rPr lang="zh-CN" altLang="en-US" sz="1600" dirty="0">
                <a:latin typeface="微软雅黑" panose="020B0503020204020204" charset="-122"/>
                <a:ea typeface="微软雅黑" panose="020B0503020204020204" charset="-122"/>
              </a:rPr>
              <a:t>（即</a:t>
            </a:r>
            <a:r>
              <a:rPr lang="en-US" altLang="zh-CN" sz="1600" dirty="0">
                <a:latin typeface="微软雅黑" panose="020B0503020204020204" charset="-122"/>
                <a:ea typeface="微软雅黑" panose="020B0503020204020204" charset="-122"/>
              </a:rPr>
              <a:t>12-65</a:t>
            </a:r>
            <a:r>
              <a:rPr lang="zh-CN" altLang="en-US" sz="1600" dirty="0">
                <a:latin typeface="微软雅黑" panose="020B0503020204020204" charset="-122"/>
                <a:ea typeface="微软雅黑" panose="020B0503020204020204" charset="-122"/>
              </a:rPr>
              <a:t>岁）</a:t>
            </a:r>
            <a:endParaRPr lang="en-US" altLang="zh-CN"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9561">
        <p14:gallery dir="l"/>
      </p:transition>
    </mc:Choice>
    <mc:Fallback>
      <p:transition spd="slow" advTm="9561">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2"/>
          <p:cNvSpPr txBox="1">
            <a:spLocks noChangeArrowheads="1"/>
          </p:cNvSpPr>
          <p:nvPr/>
        </p:nvSpPr>
        <p:spPr bwMode="auto">
          <a:xfrm>
            <a:off x="6220460" y="1936115"/>
            <a:ext cx="4860290" cy="1445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l">
              <a:lnSpc>
                <a:spcPct val="200000"/>
              </a:lnSpc>
              <a:buClrTx/>
              <a:buSzTx/>
              <a:buFontTx/>
              <a:buNone/>
            </a:pPr>
            <a:r>
              <a:rPr lang="en-US" altLang="zh-CN" sz="2200" b="1" dirty="0" smtClean="0">
                <a:latin typeface="+mn-lt"/>
                <a:ea typeface="+mn-ea"/>
              </a:rPr>
              <a:t>&lt;新就业形态&gt;</a:t>
            </a:r>
            <a:endParaRPr lang="en-US" altLang="zh-CN" sz="2200" b="1" dirty="0" smtClean="0">
              <a:latin typeface="+mn-lt"/>
              <a:ea typeface="+mn-ea"/>
            </a:endParaRPr>
          </a:p>
          <a:p>
            <a:pPr algn="l">
              <a:lnSpc>
                <a:spcPct val="200000"/>
              </a:lnSpc>
              <a:buClrTx/>
              <a:buSzTx/>
              <a:buFontTx/>
              <a:buNone/>
            </a:pPr>
            <a:r>
              <a:rPr lang="en-US" altLang="zh-CN" sz="2200" dirty="0" smtClean="0">
                <a:latin typeface="+mn-lt"/>
                <a:ea typeface="+mn-ea"/>
              </a:rPr>
              <a:t>3 </a:t>
            </a:r>
            <a:r>
              <a:rPr lang="zh-CN" altLang="en-US" sz="2200" dirty="0" smtClean="0">
                <a:latin typeface="+mn-lt"/>
                <a:ea typeface="+mn-ea"/>
              </a:rPr>
              <a:t>新就业形态劳动者劳动报酬情况表</a:t>
            </a:r>
            <a:endParaRPr lang="zh-CN" altLang="en-US" sz="2200" dirty="0" smtClean="0">
              <a:latin typeface="+mn-lt"/>
              <a:ea typeface="+mn-ea"/>
            </a:endParaRPr>
          </a:p>
        </p:txBody>
      </p:sp>
      <p:sp>
        <p:nvSpPr>
          <p:cNvPr id="4" name="圆角矩形 3"/>
          <p:cNvSpPr/>
          <p:nvPr/>
        </p:nvSpPr>
        <p:spPr>
          <a:xfrm>
            <a:off x="4742180" y="608330"/>
            <a:ext cx="2708910" cy="477520"/>
          </a:xfrm>
          <a:prstGeom prst="roundRect">
            <a:avLst/>
          </a:prstGeom>
          <a:noFill/>
          <a:ln>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b="1" dirty="0">
                <a:solidFill>
                  <a:schemeClr val="accent1">
                    <a:lumMod val="75000"/>
                  </a:schemeClr>
                </a:solidFill>
              </a:rPr>
              <a:t>2025年</a:t>
            </a:r>
            <a:r>
              <a:rPr lang="zh-CN" altLang="en-US" sz="2400" b="1" dirty="0">
                <a:solidFill>
                  <a:schemeClr val="accent1">
                    <a:lumMod val="75000"/>
                  </a:schemeClr>
                </a:solidFill>
              </a:rPr>
              <a:t>调查内容</a:t>
            </a:r>
            <a:endParaRPr lang="zh-CN" altLang="en-US" sz="2400" b="1" dirty="0">
              <a:solidFill>
                <a:schemeClr val="accent1">
                  <a:lumMod val="75000"/>
                </a:schemeClr>
              </a:solidFill>
            </a:endParaRPr>
          </a:p>
        </p:txBody>
      </p:sp>
      <p:cxnSp>
        <p:nvCxnSpPr>
          <p:cNvPr id="2" name="直接连接符 1"/>
          <p:cNvCxnSpPr/>
          <p:nvPr>
            <p:custDataLst>
              <p:tags r:id="rId1"/>
            </p:custDataLst>
          </p:nvPr>
        </p:nvCxnSpPr>
        <p:spPr>
          <a:xfrm flipV="1">
            <a:off x="3068320" y="843915"/>
            <a:ext cx="1440180" cy="0"/>
          </a:xfrm>
          <a:prstGeom prst="line">
            <a:avLst/>
          </a:prstGeom>
        </p:spPr>
        <p:style>
          <a:lnRef idx="2">
            <a:schemeClr val="accent1"/>
          </a:lnRef>
          <a:fillRef idx="0">
            <a:srgbClr val="FFFFFF"/>
          </a:fillRef>
          <a:effectRef idx="0">
            <a:srgbClr val="FFFFFF"/>
          </a:effectRef>
          <a:fontRef idx="minor">
            <a:schemeClr val="tx1"/>
          </a:fontRef>
        </p:style>
      </p:cxnSp>
      <p:cxnSp>
        <p:nvCxnSpPr>
          <p:cNvPr id="3" name="直接连接符 2"/>
          <p:cNvCxnSpPr/>
          <p:nvPr>
            <p:custDataLst>
              <p:tags r:id="rId2"/>
            </p:custDataLst>
          </p:nvPr>
        </p:nvCxnSpPr>
        <p:spPr>
          <a:xfrm flipV="1">
            <a:off x="7684770" y="843915"/>
            <a:ext cx="1440180" cy="0"/>
          </a:xfrm>
          <a:prstGeom prst="line">
            <a:avLst/>
          </a:prstGeom>
        </p:spPr>
        <p:style>
          <a:lnRef idx="2">
            <a:schemeClr val="accent1"/>
          </a:lnRef>
          <a:fillRef idx="0">
            <a:srgbClr val="FFFFFF"/>
          </a:fillRef>
          <a:effectRef idx="0">
            <a:srgbClr val="FFFFFF"/>
          </a:effectRef>
          <a:fontRef idx="minor">
            <a:schemeClr val="tx1"/>
          </a:fontRef>
        </p:style>
      </p:cxnSp>
      <p:sp>
        <p:nvSpPr>
          <p:cNvPr id="5" name="矩形 4"/>
          <p:cNvSpPr/>
          <p:nvPr/>
        </p:nvSpPr>
        <p:spPr>
          <a:xfrm>
            <a:off x="1752600" y="1935817"/>
            <a:ext cx="3769360" cy="2799715"/>
          </a:xfrm>
          <a:prstGeom prst="rect">
            <a:avLst/>
          </a:prstGeom>
        </p:spPr>
        <p:txBody>
          <a:bodyPr wrap="square" anchor="ctr">
            <a:spAutoFit/>
          </a:bodyPr>
          <a:p>
            <a:pPr>
              <a:lnSpc>
                <a:spcPct val="200000"/>
              </a:lnSpc>
            </a:pPr>
            <a:r>
              <a:rPr lang="en-US" altLang="zh-CN" sz="2200" b="1" dirty="0" smtClean="0"/>
              <a:t>&lt;</a:t>
            </a:r>
            <a:r>
              <a:rPr lang="zh-CN" altLang="en-US" sz="2200" b="1" dirty="0" smtClean="0"/>
              <a:t>常规调查</a:t>
            </a:r>
            <a:r>
              <a:rPr lang="en-US" altLang="zh-CN" sz="2200" b="1" dirty="0" smtClean="0"/>
              <a:t>&gt;</a:t>
            </a:r>
            <a:endParaRPr lang="en-US" altLang="zh-CN" sz="2200" b="1" dirty="0" smtClean="0"/>
          </a:p>
          <a:p>
            <a:pPr>
              <a:lnSpc>
                <a:spcPct val="200000"/>
              </a:lnSpc>
            </a:pPr>
            <a:r>
              <a:rPr lang="en-US" altLang="zh-CN" sz="2200" dirty="0" smtClean="0"/>
              <a:t>1-1 </a:t>
            </a:r>
            <a:r>
              <a:rPr lang="zh-CN" altLang="en-US" sz="2200" dirty="0" smtClean="0"/>
              <a:t>企业</a:t>
            </a:r>
            <a:r>
              <a:rPr lang="zh-CN" altLang="en-US" sz="2200" dirty="0"/>
              <a:t>基本</a:t>
            </a:r>
            <a:r>
              <a:rPr lang="zh-CN" altLang="en-US" sz="2200" dirty="0" smtClean="0"/>
              <a:t>情况</a:t>
            </a:r>
            <a:endParaRPr lang="zh-CN" altLang="en-US" sz="2200" dirty="0"/>
          </a:p>
          <a:p>
            <a:pPr>
              <a:lnSpc>
                <a:spcPct val="200000"/>
              </a:lnSpc>
            </a:pPr>
            <a:r>
              <a:rPr lang="en-US" altLang="zh-CN" sz="2200" dirty="0" smtClean="0"/>
              <a:t>1-2 </a:t>
            </a:r>
            <a:r>
              <a:rPr lang="zh-CN" altLang="en-US" sz="2200" dirty="0" smtClean="0"/>
              <a:t>企业</a:t>
            </a:r>
            <a:r>
              <a:rPr lang="zh-CN" altLang="en-US" sz="2200" dirty="0"/>
              <a:t>人工成本</a:t>
            </a:r>
            <a:r>
              <a:rPr lang="zh-CN" altLang="en-US" sz="2200" dirty="0" smtClean="0"/>
              <a:t>情况</a:t>
            </a:r>
            <a:endParaRPr lang="zh-CN" altLang="en-US" sz="2200" dirty="0"/>
          </a:p>
          <a:p>
            <a:pPr>
              <a:lnSpc>
                <a:spcPct val="200000"/>
              </a:lnSpc>
            </a:pPr>
            <a:r>
              <a:rPr lang="en-US" altLang="zh-CN" sz="2200" dirty="0" smtClean="0"/>
              <a:t>2 </a:t>
            </a:r>
            <a:r>
              <a:rPr lang="zh-CN" altLang="en-US" sz="2200" dirty="0" smtClean="0"/>
              <a:t>从业人员</a:t>
            </a:r>
            <a:r>
              <a:rPr lang="zh-CN" altLang="en-US" sz="2200" dirty="0"/>
              <a:t>工资报酬</a:t>
            </a:r>
            <a:r>
              <a:rPr lang="zh-CN" altLang="en-US" sz="2200" dirty="0" smtClean="0"/>
              <a:t>情况</a:t>
            </a:r>
            <a:endParaRPr lang="zh-CN" altLang="en-US" sz="2200" dirty="0"/>
          </a:p>
        </p:txBody>
      </p:sp>
    </p:spTree>
  </p:cSld>
  <p:clrMapOvr>
    <a:masterClrMapping/>
  </p:clrMapOvr>
  <mc:AlternateContent xmlns:mc="http://schemas.openxmlformats.org/markup-compatibility/2006">
    <mc:Choice xmlns:p14="http://schemas.microsoft.com/office/powerpoint/2010/main" Requires="p14">
      <p:transition spd="slow" p14:dur="1500" advTm="12948">
        <p14:gallery dir="l"/>
      </p:transition>
    </mc:Choice>
    <mc:Fallback>
      <p:transition spd="slow" advTm="12948">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企业从业人员工资报酬填报指标</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1212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企业从业人员接受国内外教育所取得的最高学历或与现有的受教育水平相当的学历。</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7"/>
            <a:ext cx="3343592" cy="370814"/>
            <a:chOff x="1280174" y="1426016"/>
            <a:chExt cx="2966103" cy="262406"/>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en-US" altLang="zh-CN" sz="1600" noProof="1">
                  <a:ea typeface="微软雅黑" panose="020B0503020204020204" charset="-122"/>
                </a:rPr>
                <a:t>4</a:t>
              </a:r>
              <a:endParaRPr lang="id-ID" sz="1600" noProof="1">
                <a:ea typeface="微软雅黑" panose="020B0503020204020204" charset="-122"/>
              </a:endParaRPr>
            </a:p>
          </p:txBody>
        </p:sp>
        <p:sp>
          <p:nvSpPr>
            <p:cNvPr id="17" name="TextBox 135"/>
            <p:cNvSpPr txBox="1">
              <a:spLocks noChangeArrowheads="1"/>
            </p:cNvSpPr>
            <p:nvPr/>
          </p:nvSpPr>
          <p:spPr bwMode="auto">
            <a:xfrm>
              <a:off x="1642497" y="1448845"/>
              <a:ext cx="2603780"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学历</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19" name="矩形 30"/>
          <p:cNvSpPr>
            <a:spLocks noChangeArrowheads="1"/>
          </p:cNvSpPr>
          <p:nvPr/>
        </p:nvSpPr>
        <p:spPr bwMode="auto">
          <a:xfrm>
            <a:off x="6094413" y="2830196"/>
            <a:ext cx="5041900" cy="1210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：必填，在系统中勾选。</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b="1" dirty="0">
                <a:solidFill>
                  <a:srgbClr val="FF0000"/>
                </a:solidFill>
                <a:latin typeface="微软雅黑" panose="020B0503020204020204" charset="-122"/>
                <a:ea typeface="微软雅黑" panose="020B0503020204020204" charset="-122"/>
              </a:rPr>
              <a:t>以取得国家承认的毕业证书为准</a:t>
            </a:r>
            <a:endParaRPr lang="zh-CN" altLang="en-US" sz="1600" b="1" dirty="0">
              <a:solidFill>
                <a:srgbClr val="FF0000"/>
              </a:solidFill>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注意：</a:t>
            </a:r>
            <a:r>
              <a:rPr lang="zh-CN" altLang="en-US" sz="1600" b="1" dirty="0">
                <a:solidFill>
                  <a:srgbClr val="FF0000"/>
                </a:solidFill>
                <a:latin typeface="微软雅黑" panose="020B0503020204020204" charset="-122"/>
                <a:ea typeface="微软雅黑" panose="020B0503020204020204" charset="-122"/>
              </a:rPr>
              <a:t>研究生</a:t>
            </a:r>
            <a:r>
              <a:rPr lang="en-US" altLang="zh-CN" sz="1600" b="1" dirty="0">
                <a:solidFill>
                  <a:srgbClr val="FF0000"/>
                </a:solidFill>
                <a:latin typeface="微软雅黑" panose="020B0503020204020204" charset="-122"/>
                <a:ea typeface="微软雅黑" panose="020B0503020204020204" charset="-122"/>
              </a:rPr>
              <a:t> → </a:t>
            </a:r>
            <a:r>
              <a:rPr lang="zh-CN" altLang="en-US" sz="1600" b="1" dirty="0">
                <a:solidFill>
                  <a:srgbClr val="FF0000"/>
                </a:solidFill>
                <a:latin typeface="微软雅黑" panose="020B0503020204020204" charset="-122"/>
                <a:ea typeface="微软雅黑" panose="020B0503020204020204" charset="-122"/>
              </a:rPr>
              <a:t>博士研究生、硕士研究生</a:t>
            </a:r>
            <a:endParaRPr lang="zh-CN" altLang="en-US" sz="1600" b="1" dirty="0">
              <a:solidFill>
                <a:srgbClr val="FF0000"/>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9786">
        <p14:gallery dir="l"/>
      </p:transition>
    </mc:Choice>
    <mc:Fallback>
      <p:transition spd="slow" advTm="9786">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企业从业人员工资报酬填报指标</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157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指企业从业人员</a:t>
            </a:r>
            <a:r>
              <a:rPr lang="zh-CN" altLang="en-US" sz="1600" b="1" dirty="0">
                <a:solidFill>
                  <a:srgbClr val="FF0000"/>
                </a:solidFill>
                <a:latin typeface="微软雅黑" panose="020B0503020204020204" charset="-122"/>
                <a:ea typeface="微软雅黑" panose="020B0503020204020204" charset="-122"/>
              </a:rPr>
              <a:t>初次完成学历教育</a:t>
            </a:r>
            <a:r>
              <a:rPr lang="zh-CN" altLang="en-US" sz="1600" dirty="0">
                <a:latin typeface="微软雅黑" panose="020B0503020204020204" charset="-122"/>
                <a:ea typeface="微软雅黑" panose="020B0503020204020204" charset="-122"/>
              </a:rPr>
              <a:t>，正式签订劳动合同或就业（</a:t>
            </a:r>
            <a:r>
              <a:rPr lang="zh-CN" altLang="en-US" sz="1600" b="1" dirty="0">
                <a:solidFill>
                  <a:srgbClr val="FF0000"/>
                </a:solidFill>
                <a:latin typeface="微软雅黑" panose="020B0503020204020204" charset="-122"/>
                <a:ea typeface="微软雅黑" panose="020B0503020204020204" charset="-122"/>
              </a:rPr>
              <a:t>不是在本企业工作的时间</a:t>
            </a:r>
            <a:r>
              <a:rPr lang="zh-CN" altLang="en-US" sz="1600" dirty="0">
                <a:latin typeface="微软雅黑" panose="020B0503020204020204" charset="-122"/>
                <a:ea typeface="微软雅黑" panose="020B0503020204020204" charset="-122"/>
              </a:rPr>
              <a:t>）的年份</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7"/>
            <a:ext cx="3343592" cy="369445"/>
            <a:chOff x="1280174" y="1426016"/>
            <a:chExt cx="2966103" cy="261437"/>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en-US" altLang="zh-CN" sz="1600" noProof="1">
                  <a:ea typeface="微软雅黑" panose="020B0503020204020204" charset="-122"/>
                </a:rPr>
                <a:t>5</a:t>
              </a:r>
              <a:endParaRPr lang="id-ID" sz="1600" noProof="1">
                <a:ea typeface="微软雅黑" panose="020B0503020204020204" charset="-122"/>
              </a:endParaRPr>
            </a:p>
          </p:txBody>
        </p:sp>
        <p:sp>
          <p:nvSpPr>
            <p:cNvPr id="17" name="TextBox 135"/>
            <p:cNvSpPr txBox="1">
              <a:spLocks noChangeArrowheads="1"/>
            </p:cNvSpPr>
            <p:nvPr/>
          </p:nvSpPr>
          <p:spPr bwMode="auto">
            <a:xfrm>
              <a:off x="1642497" y="1448845"/>
              <a:ext cx="2603780" cy="238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初次就业年份</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19" name="矩形 30"/>
          <p:cNvSpPr>
            <a:spLocks noChangeArrowheads="1"/>
          </p:cNvSpPr>
          <p:nvPr/>
        </p:nvSpPr>
        <p:spPr bwMode="auto">
          <a:xfrm>
            <a:off x="6094413" y="2830196"/>
            <a:ext cx="5041900" cy="1210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：必填，四位数字，最小值“</a:t>
            </a:r>
            <a:r>
              <a:rPr lang="en-US" altLang="zh-CN" sz="1600" dirty="0">
                <a:latin typeface="微软雅黑" panose="020B0503020204020204" charset="-122"/>
                <a:ea typeface="微软雅黑" panose="020B0503020204020204" charset="-122"/>
              </a:rPr>
              <a:t>1971”</a:t>
            </a:r>
            <a:r>
              <a:rPr lang="zh-CN" altLang="en-US" sz="1600" dirty="0">
                <a:latin typeface="微软雅黑" panose="020B0503020204020204" charset="-122"/>
                <a:ea typeface="微软雅黑" panose="020B0503020204020204" charset="-122"/>
              </a:rPr>
              <a:t>，最大值“</a:t>
            </a:r>
            <a:r>
              <a:rPr lang="en-US" altLang="zh-CN" sz="1600" dirty="0">
                <a:latin typeface="微软雅黑" panose="020B0503020204020204" charset="-122"/>
                <a:ea typeface="微软雅黑" panose="020B0503020204020204" charset="-122"/>
              </a:rPr>
              <a:t>2023”</a:t>
            </a:r>
            <a:r>
              <a:rPr lang="zh-CN" altLang="en-US" sz="1600" dirty="0">
                <a:latin typeface="微软雅黑" panose="020B0503020204020204" charset="-122"/>
                <a:ea typeface="微软雅黑" panose="020B0503020204020204" charset="-122"/>
              </a:rPr>
              <a:t>。</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指参加</a:t>
            </a:r>
            <a:r>
              <a:rPr lang="zh-CN" altLang="en-US" sz="1600" b="1" dirty="0">
                <a:solidFill>
                  <a:srgbClr val="FF0000"/>
                </a:solidFill>
                <a:latin typeface="微软雅黑" panose="020B0503020204020204" charset="-122"/>
                <a:ea typeface="微软雅黑" panose="020B0503020204020204" charset="-122"/>
              </a:rPr>
              <a:t>第一份工作</a:t>
            </a:r>
            <a:r>
              <a:rPr lang="zh-CN" altLang="en-US" sz="1600" dirty="0">
                <a:latin typeface="微软雅黑" panose="020B0503020204020204" charset="-122"/>
                <a:ea typeface="微软雅黑" panose="020B0503020204020204" charset="-122"/>
              </a:rPr>
              <a:t>的</a:t>
            </a:r>
            <a:r>
              <a:rPr lang="zh-CN" altLang="en-US" sz="1600" b="1" dirty="0">
                <a:solidFill>
                  <a:srgbClr val="FF0000"/>
                </a:solidFill>
                <a:latin typeface="微软雅黑" panose="020B0503020204020204" charset="-122"/>
                <a:ea typeface="微软雅黑" panose="020B0503020204020204" charset="-122"/>
              </a:rPr>
              <a:t>年份</a:t>
            </a:r>
            <a:r>
              <a:rPr lang="zh-CN" altLang="en-US" sz="1600" dirty="0">
                <a:latin typeface="微软雅黑" panose="020B0503020204020204" charset="-122"/>
                <a:ea typeface="微软雅黑" panose="020B0503020204020204" charset="-122"/>
              </a:rPr>
              <a:t>。</a:t>
            </a:r>
            <a:endParaRPr lang="en-US" altLang="zh-CN"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4758">
        <p14:gallery dir="l"/>
      </p:transition>
    </mc:Choice>
    <mc:Fallback>
      <p:transition spd="slow" advTm="24758">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企业从业人员工资报酬填报指标</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1908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职业指企业从业人员获取主要生活来源所从事的社会性工作的类别。</a:t>
            </a:r>
            <a:endParaRPr lang="en-US" altLang="zh-CN" sz="1600" dirty="0">
              <a:latin typeface="微软雅黑" panose="020B0503020204020204" charset="-122"/>
              <a:ea typeface="微软雅黑" panose="020B0503020204020204" charset="-122"/>
            </a:endParaRPr>
          </a:p>
          <a:p>
            <a:pPr algn="just">
              <a:lnSpc>
                <a:spcPct val="150000"/>
              </a:lnSpc>
            </a:pPr>
            <a:r>
              <a:rPr lang="zh-CN" altLang="en-US" sz="1600" dirty="0">
                <a:latin typeface="微软雅黑" panose="020B0503020204020204" charset="-122"/>
                <a:ea typeface="微软雅黑" panose="020B0503020204020204" charset="-122"/>
              </a:rPr>
              <a:t>按照</a:t>
            </a:r>
            <a:r>
              <a:rPr lang="en-US" altLang="zh-CN" sz="1600" b="1" dirty="0">
                <a:latin typeface="微软雅黑" panose="020B0503020204020204" charset="-122"/>
                <a:ea typeface="微软雅黑" panose="020B0503020204020204" charset="-122"/>
              </a:rPr>
              <a:t>《</a:t>
            </a:r>
            <a:r>
              <a:rPr lang="zh-CN" altLang="en-US" sz="1600" b="1" dirty="0">
                <a:latin typeface="微软雅黑" panose="020B0503020204020204" charset="-122"/>
                <a:ea typeface="微软雅黑" panose="020B0503020204020204" charset="-122"/>
              </a:rPr>
              <a:t>中华人民共和国职业分类大典</a:t>
            </a:r>
            <a:r>
              <a:rPr lang="en-US" altLang="zh-CN" sz="1600" b="1" dirty="0">
                <a:latin typeface="微软雅黑" panose="020B0503020204020204" charset="-122"/>
                <a:ea typeface="微软雅黑" panose="020B0503020204020204" charset="-122"/>
              </a:rPr>
              <a:t>》</a:t>
            </a:r>
            <a:r>
              <a:rPr lang="zh-CN" altLang="en-US" sz="1600" b="1" dirty="0">
                <a:latin typeface="微软雅黑" panose="020B0503020204020204" charset="-122"/>
                <a:ea typeface="微软雅黑" panose="020B0503020204020204" charset="-122"/>
              </a:rPr>
              <a:t>（</a:t>
            </a:r>
            <a:r>
              <a:rPr lang="en-US" altLang="zh-CN" sz="1600" b="1" dirty="0">
                <a:latin typeface="微软雅黑" panose="020B0503020204020204" charset="-122"/>
                <a:ea typeface="微软雅黑" panose="020B0503020204020204" charset="-122"/>
              </a:rPr>
              <a:t>2022</a:t>
            </a:r>
            <a:r>
              <a:rPr lang="zh-CN" altLang="en-US" sz="1600" b="1" dirty="0">
                <a:latin typeface="微软雅黑" panose="020B0503020204020204" charset="-122"/>
                <a:ea typeface="微软雅黑" panose="020B0503020204020204" charset="-122"/>
              </a:rPr>
              <a:t>年版）</a:t>
            </a:r>
            <a:r>
              <a:rPr lang="zh-CN" altLang="en-US" sz="1600" dirty="0">
                <a:latin typeface="微软雅黑" panose="020B0503020204020204" charset="-122"/>
                <a:ea typeface="微软雅黑" panose="020B0503020204020204" charset="-122"/>
              </a:rPr>
              <a:t>填写。</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7"/>
            <a:ext cx="3343592" cy="370814"/>
            <a:chOff x="1280174" y="1426016"/>
            <a:chExt cx="2966103" cy="262406"/>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en-US" altLang="zh-CN" sz="1600" noProof="1">
                  <a:ea typeface="微软雅黑" panose="020B0503020204020204" charset="-122"/>
                </a:rPr>
                <a:t>6</a:t>
              </a:r>
              <a:endParaRPr lang="id-ID" sz="1600" noProof="1">
                <a:ea typeface="微软雅黑" panose="020B0503020204020204" charset="-122"/>
              </a:endParaRPr>
            </a:p>
          </p:txBody>
        </p:sp>
        <p:sp>
          <p:nvSpPr>
            <p:cNvPr id="17" name="TextBox 135"/>
            <p:cNvSpPr txBox="1">
              <a:spLocks noChangeArrowheads="1"/>
            </p:cNvSpPr>
            <p:nvPr/>
          </p:nvSpPr>
          <p:spPr bwMode="auto">
            <a:xfrm>
              <a:off x="1642497" y="1448845"/>
              <a:ext cx="2603780"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职业</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19" name="矩形 30"/>
          <p:cNvSpPr>
            <a:spLocks noChangeArrowheads="1"/>
          </p:cNvSpPr>
          <p:nvPr/>
        </p:nvSpPr>
        <p:spPr bwMode="auto">
          <a:xfrm>
            <a:off x="6094413" y="2366179"/>
            <a:ext cx="5041900" cy="305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：必填，在系统中选择。</a:t>
            </a:r>
            <a:r>
              <a:rPr lang="zh-CN" altLang="en-US" sz="1600" b="1" dirty="0">
                <a:solidFill>
                  <a:srgbClr val="FF0000"/>
                </a:solidFill>
                <a:latin typeface="微软雅黑" panose="020B0503020204020204" charset="-122"/>
                <a:ea typeface="微软雅黑" panose="020B0503020204020204" charset="-122"/>
              </a:rPr>
              <a:t>要求填报到细类</a:t>
            </a:r>
            <a:r>
              <a:rPr lang="zh-CN" altLang="en-US" sz="1600" dirty="0">
                <a:latin typeface="微软雅黑" panose="020B0503020204020204" charset="-122"/>
                <a:ea typeface="微软雅黑" panose="020B0503020204020204" charset="-122"/>
              </a:rPr>
              <a:t>，不要填写小类、中类或大类。如电子商务营销人员正确填写为“</a:t>
            </a:r>
            <a:r>
              <a:rPr lang="en-US" altLang="zh-CN" sz="1600" dirty="0">
                <a:latin typeface="微软雅黑" panose="020B0503020204020204" charset="-122"/>
                <a:ea typeface="微软雅黑" panose="020B0503020204020204" charset="-122"/>
              </a:rPr>
              <a:t>4010202”</a:t>
            </a:r>
            <a:r>
              <a:rPr lang="zh-CN" altLang="en-US" sz="1600" dirty="0">
                <a:latin typeface="微软雅黑" panose="020B0503020204020204" charset="-122"/>
                <a:ea typeface="微软雅黑" panose="020B0503020204020204" charset="-122"/>
              </a:rPr>
              <a:t>，不能填写为“</a:t>
            </a:r>
            <a:r>
              <a:rPr lang="en-US" altLang="zh-CN" sz="1600" dirty="0">
                <a:latin typeface="微软雅黑" panose="020B0503020204020204" charset="-122"/>
                <a:ea typeface="微软雅黑" panose="020B0503020204020204" charset="-122"/>
              </a:rPr>
              <a:t>4010200”</a:t>
            </a:r>
            <a:r>
              <a:rPr lang="zh-CN" altLang="en-US" sz="1600" dirty="0">
                <a:latin typeface="微软雅黑" panose="020B0503020204020204" charset="-122"/>
                <a:ea typeface="微软雅黑" panose="020B0503020204020204" charset="-122"/>
              </a:rPr>
              <a:t>（销售人员）。</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同时</a:t>
            </a:r>
            <a:r>
              <a:rPr lang="zh-CN" altLang="en-US" sz="1600" b="1" dirty="0">
                <a:solidFill>
                  <a:srgbClr val="FF0000"/>
                </a:solidFill>
                <a:latin typeface="微软雅黑" panose="020B0503020204020204" charset="-122"/>
                <a:ea typeface="微软雅黑" panose="020B0503020204020204" charset="-122"/>
              </a:rPr>
              <a:t>从事一种以上职业</a:t>
            </a:r>
            <a:r>
              <a:rPr lang="zh-CN" altLang="en-US" sz="1600" dirty="0">
                <a:latin typeface="微软雅黑" panose="020B0503020204020204" charset="-122"/>
                <a:ea typeface="微软雅黑" panose="020B0503020204020204" charset="-122"/>
              </a:rPr>
              <a:t>的人员，以</a:t>
            </a:r>
            <a:r>
              <a:rPr lang="zh-CN" altLang="en-US" sz="1600" b="1" dirty="0">
                <a:solidFill>
                  <a:srgbClr val="FF0000"/>
                </a:solidFill>
                <a:latin typeface="微软雅黑" panose="020B0503020204020204" charset="-122"/>
                <a:ea typeface="微软雅黑" panose="020B0503020204020204" charset="-122"/>
              </a:rPr>
              <a:t>劳动时间较长</a:t>
            </a:r>
            <a:r>
              <a:rPr lang="zh-CN" altLang="en-US" sz="1600" dirty="0">
                <a:latin typeface="微软雅黑" panose="020B0503020204020204" charset="-122"/>
                <a:ea typeface="微软雅黑" panose="020B0503020204020204" charset="-122"/>
              </a:rPr>
              <a:t>的为其职业；如不能确定时间长短者，以</a:t>
            </a:r>
            <a:r>
              <a:rPr lang="zh-CN" altLang="en-US" sz="1600" b="1" dirty="0">
                <a:solidFill>
                  <a:srgbClr val="FF0000"/>
                </a:solidFill>
                <a:latin typeface="微软雅黑" panose="020B0503020204020204" charset="-122"/>
                <a:ea typeface="微软雅黑" panose="020B0503020204020204" charset="-122"/>
              </a:rPr>
              <a:t>经济收入较多</a:t>
            </a:r>
            <a:r>
              <a:rPr lang="zh-CN" altLang="en-US" sz="1600" dirty="0">
                <a:latin typeface="微软雅黑" panose="020B0503020204020204" charset="-122"/>
                <a:ea typeface="微软雅黑" panose="020B0503020204020204" charset="-122"/>
              </a:rPr>
              <a:t>的为其职业。在同一工作场所，从事一种以上职业的人员，以其</a:t>
            </a:r>
            <a:r>
              <a:rPr lang="zh-CN" altLang="en-US" sz="1600" b="1" dirty="0">
                <a:solidFill>
                  <a:srgbClr val="FF0000"/>
                </a:solidFill>
                <a:latin typeface="微软雅黑" panose="020B0503020204020204" charset="-122"/>
                <a:ea typeface="微软雅黑" panose="020B0503020204020204" charset="-122"/>
              </a:rPr>
              <a:t>技术性较高</a:t>
            </a:r>
            <a:r>
              <a:rPr lang="zh-CN" altLang="en-US" sz="1600" dirty="0">
                <a:latin typeface="微软雅黑" panose="020B0503020204020204" charset="-122"/>
                <a:ea typeface="微软雅黑" panose="020B0503020204020204" charset="-122"/>
              </a:rPr>
              <a:t>的工作为职业。</a:t>
            </a:r>
            <a:endParaRPr lang="en-US" altLang="zh-CN" sz="1600" dirty="0">
              <a:latin typeface="微软雅黑" panose="020B0503020204020204" charset="-122"/>
              <a:ea typeface="微软雅黑" panose="020B0503020204020204" charset="-122"/>
            </a:endParaRPr>
          </a:p>
        </p:txBody>
      </p:sp>
      <p:sp>
        <p:nvSpPr>
          <p:cNvPr id="18" name="矩形 30"/>
          <p:cNvSpPr>
            <a:spLocks noChangeArrowheads="1"/>
          </p:cNvSpPr>
          <p:nvPr/>
        </p:nvSpPr>
        <p:spPr bwMode="auto">
          <a:xfrm>
            <a:off x="7496968" y="920460"/>
            <a:ext cx="1996440" cy="43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lnSpc>
                <a:spcPct val="150000"/>
              </a:lnSpc>
            </a:pPr>
            <a:r>
              <a:rPr lang="en-US" altLang="zh-CN" sz="1600" b="1" dirty="0">
                <a:latin typeface="微软雅黑" panose="020B0503020204020204" charset="-122"/>
                <a:ea typeface="微软雅黑" panose="020B0503020204020204" charset="-122"/>
              </a:rPr>
              <a:t>1 - 23 - 45 – </a:t>
            </a:r>
            <a:r>
              <a:rPr lang="en-US" altLang="zh-CN" sz="1600" b="1" dirty="0">
                <a:solidFill>
                  <a:srgbClr val="FF0000"/>
                </a:solidFill>
                <a:latin typeface="微软雅黑" panose="020B0503020204020204" charset="-122"/>
                <a:ea typeface="微软雅黑" panose="020B0503020204020204" charset="-122"/>
              </a:rPr>
              <a:t>67</a:t>
            </a:r>
            <a:endParaRPr lang="en-US" altLang="zh-CN" sz="1600" b="1" dirty="0">
              <a:solidFill>
                <a:srgbClr val="FF0000"/>
              </a:solidFill>
              <a:latin typeface="微软雅黑" panose="020B0503020204020204" charset="-122"/>
              <a:ea typeface="微软雅黑" panose="020B0503020204020204" charset="-122"/>
            </a:endParaRPr>
          </a:p>
        </p:txBody>
      </p:sp>
      <p:sp>
        <p:nvSpPr>
          <p:cNvPr id="2" name="下箭头 1"/>
          <p:cNvSpPr/>
          <p:nvPr/>
        </p:nvSpPr>
        <p:spPr>
          <a:xfrm flipV="1">
            <a:off x="7542688" y="1385948"/>
            <a:ext cx="250507" cy="360000"/>
          </a:xfrm>
          <a:prstGeom prst="downArrow">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下箭头 19"/>
          <p:cNvSpPr/>
          <p:nvPr/>
        </p:nvSpPr>
        <p:spPr>
          <a:xfrm flipV="1">
            <a:off x="8028146" y="1385948"/>
            <a:ext cx="250507" cy="360000"/>
          </a:xfrm>
          <a:prstGeom prst="downArrow">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下箭头 20"/>
          <p:cNvSpPr/>
          <p:nvPr/>
        </p:nvSpPr>
        <p:spPr>
          <a:xfrm flipV="1">
            <a:off x="8584724" y="1385948"/>
            <a:ext cx="250507" cy="360000"/>
          </a:xfrm>
          <a:prstGeom prst="downArrow">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下箭头 21"/>
          <p:cNvSpPr/>
          <p:nvPr/>
        </p:nvSpPr>
        <p:spPr>
          <a:xfrm flipV="1">
            <a:off x="9141301" y="1385948"/>
            <a:ext cx="250507" cy="360000"/>
          </a:xfrm>
          <a:prstGeom prst="down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7473016" y="1793159"/>
            <a:ext cx="389850" cy="338554"/>
          </a:xfrm>
          <a:prstGeom prst="rect">
            <a:avLst/>
          </a:prstGeom>
          <a:noFill/>
        </p:spPr>
        <p:txBody>
          <a:bodyPr wrap="none" rtlCol="0">
            <a:spAutoFit/>
          </a:bodyPr>
          <a:lstStyle/>
          <a:p>
            <a:pPr algn="ctr"/>
            <a:r>
              <a:rPr lang="zh-CN" altLang="en-US" sz="1600" b="1" dirty="0"/>
              <a:t>大</a:t>
            </a:r>
            <a:endParaRPr lang="zh-CN" altLang="en-US" sz="1600" b="1" dirty="0"/>
          </a:p>
        </p:txBody>
      </p:sp>
      <p:sp>
        <p:nvSpPr>
          <p:cNvPr id="24" name="文本框 23"/>
          <p:cNvSpPr txBox="1"/>
          <p:nvPr/>
        </p:nvSpPr>
        <p:spPr>
          <a:xfrm>
            <a:off x="7958474" y="1793159"/>
            <a:ext cx="389850" cy="338554"/>
          </a:xfrm>
          <a:prstGeom prst="rect">
            <a:avLst/>
          </a:prstGeom>
          <a:noFill/>
        </p:spPr>
        <p:txBody>
          <a:bodyPr wrap="none" rtlCol="0">
            <a:spAutoFit/>
          </a:bodyPr>
          <a:lstStyle/>
          <a:p>
            <a:pPr algn="ctr"/>
            <a:r>
              <a:rPr lang="zh-CN" altLang="en-US" sz="1600" b="1" dirty="0"/>
              <a:t>中</a:t>
            </a:r>
            <a:endParaRPr lang="zh-CN" altLang="en-US" sz="1600" b="1" dirty="0"/>
          </a:p>
        </p:txBody>
      </p:sp>
      <p:sp>
        <p:nvSpPr>
          <p:cNvPr id="25" name="文本框 24"/>
          <p:cNvSpPr txBox="1"/>
          <p:nvPr/>
        </p:nvSpPr>
        <p:spPr>
          <a:xfrm>
            <a:off x="8515051" y="1793159"/>
            <a:ext cx="389850" cy="338554"/>
          </a:xfrm>
          <a:prstGeom prst="rect">
            <a:avLst/>
          </a:prstGeom>
          <a:noFill/>
        </p:spPr>
        <p:txBody>
          <a:bodyPr wrap="none" rtlCol="0">
            <a:spAutoFit/>
          </a:bodyPr>
          <a:lstStyle/>
          <a:p>
            <a:pPr algn="ctr"/>
            <a:r>
              <a:rPr lang="zh-CN" altLang="en-US" sz="1600" b="1" dirty="0"/>
              <a:t>小</a:t>
            </a:r>
            <a:endParaRPr lang="zh-CN" altLang="en-US" sz="1600" b="1" dirty="0"/>
          </a:p>
        </p:txBody>
      </p:sp>
      <p:sp>
        <p:nvSpPr>
          <p:cNvPr id="26" name="文本框 25"/>
          <p:cNvSpPr txBox="1"/>
          <p:nvPr/>
        </p:nvSpPr>
        <p:spPr>
          <a:xfrm>
            <a:off x="9071629" y="1793159"/>
            <a:ext cx="389850" cy="338554"/>
          </a:xfrm>
          <a:prstGeom prst="rect">
            <a:avLst/>
          </a:prstGeom>
          <a:noFill/>
        </p:spPr>
        <p:txBody>
          <a:bodyPr wrap="none" rtlCol="0">
            <a:spAutoFit/>
          </a:bodyPr>
          <a:lstStyle/>
          <a:p>
            <a:pPr algn="ctr"/>
            <a:r>
              <a:rPr lang="zh-CN" altLang="en-US" sz="1600" b="1" dirty="0">
                <a:solidFill>
                  <a:srgbClr val="FF0000"/>
                </a:solidFill>
              </a:rPr>
              <a:t>细</a:t>
            </a:r>
            <a:endParaRPr lang="zh-CN" altLang="en-US" sz="1600" b="1"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46476">
        <p14:gallery dir="l"/>
      </p:transition>
    </mc:Choice>
    <mc:Fallback>
      <p:transition spd="slow" advTm="46476">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企业从业人员工资报酬填报指标</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1908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职业指企业从业人员获取主要生活来源所从事的社会性工作的类别。</a:t>
            </a:r>
            <a:endParaRPr lang="en-US" altLang="zh-CN" sz="1600" dirty="0">
              <a:latin typeface="微软雅黑" panose="020B0503020204020204" charset="-122"/>
              <a:ea typeface="微软雅黑" panose="020B0503020204020204" charset="-122"/>
            </a:endParaRPr>
          </a:p>
          <a:p>
            <a:pPr algn="just">
              <a:lnSpc>
                <a:spcPct val="150000"/>
              </a:lnSpc>
            </a:pPr>
            <a:r>
              <a:rPr lang="zh-CN" altLang="en-US" sz="1600" dirty="0">
                <a:latin typeface="微软雅黑" panose="020B0503020204020204" charset="-122"/>
                <a:ea typeface="微软雅黑" panose="020B0503020204020204" charset="-122"/>
              </a:rPr>
              <a:t>按照</a:t>
            </a:r>
            <a:r>
              <a:rPr lang="en-US" altLang="zh-CN" sz="1600" b="1" dirty="0">
                <a:latin typeface="微软雅黑" panose="020B0503020204020204" charset="-122"/>
                <a:ea typeface="微软雅黑" panose="020B0503020204020204" charset="-122"/>
              </a:rPr>
              <a:t>《</a:t>
            </a:r>
            <a:r>
              <a:rPr lang="zh-CN" altLang="en-US" sz="1600" b="1" dirty="0">
                <a:latin typeface="微软雅黑" panose="020B0503020204020204" charset="-122"/>
                <a:ea typeface="微软雅黑" panose="020B0503020204020204" charset="-122"/>
              </a:rPr>
              <a:t>中华人民共和国职业分类大典</a:t>
            </a:r>
            <a:r>
              <a:rPr lang="en-US" altLang="zh-CN" sz="1600" b="1" dirty="0">
                <a:latin typeface="微软雅黑" panose="020B0503020204020204" charset="-122"/>
                <a:ea typeface="微软雅黑" panose="020B0503020204020204" charset="-122"/>
              </a:rPr>
              <a:t>》</a:t>
            </a:r>
            <a:r>
              <a:rPr lang="zh-CN" altLang="en-US" sz="1600" b="1" dirty="0">
                <a:latin typeface="微软雅黑" panose="020B0503020204020204" charset="-122"/>
                <a:ea typeface="微软雅黑" panose="020B0503020204020204" charset="-122"/>
              </a:rPr>
              <a:t>（</a:t>
            </a:r>
            <a:r>
              <a:rPr lang="en-US" altLang="zh-CN" sz="1600" b="1" dirty="0">
                <a:latin typeface="微软雅黑" panose="020B0503020204020204" charset="-122"/>
                <a:ea typeface="微软雅黑" panose="020B0503020204020204" charset="-122"/>
              </a:rPr>
              <a:t>2022</a:t>
            </a:r>
            <a:r>
              <a:rPr lang="zh-CN" altLang="en-US" sz="1600" b="1" dirty="0">
                <a:latin typeface="微软雅黑" panose="020B0503020204020204" charset="-122"/>
                <a:ea typeface="微软雅黑" panose="020B0503020204020204" charset="-122"/>
              </a:rPr>
              <a:t>年版）</a:t>
            </a:r>
            <a:r>
              <a:rPr lang="zh-CN" altLang="en-US" sz="1600" dirty="0">
                <a:latin typeface="微软雅黑" panose="020B0503020204020204" charset="-122"/>
                <a:ea typeface="微软雅黑" panose="020B0503020204020204" charset="-122"/>
              </a:rPr>
              <a:t>填写。</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7"/>
            <a:ext cx="3343592" cy="370814"/>
            <a:chOff x="1280174" y="1426016"/>
            <a:chExt cx="2966103" cy="262406"/>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en-US" altLang="zh-CN" sz="1600" noProof="1">
                  <a:ea typeface="微软雅黑" panose="020B0503020204020204" charset="-122"/>
                </a:rPr>
                <a:t>6</a:t>
              </a:r>
              <a:endParaRPr lang="id-ID" sz="1600" noProof="1">
                <a:ea typeface="微软雅黑" panose="020B0503020204020204" charset="-122"/>
              </a:endParaRPr>
            </a:p>
          </p:txBody>
        </p:sp>
        <p:sp>
          <p:nvSpPr>
            <p:cNvPr id="17" name="TextBox 135"/>
            <p:cNvSpPr txBox="1">
              <a:spLocks noChangeArrowheads="1"/>
            </p:cNvSpPr>
            <p:nvPr/>
          </p:nvSpPr>
          <p:spPr bwMode="auto">
            <a:xfrm>
              <a:off x="1642497" y="1448845"/>
              <a:ext cx="2603780"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职业</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19" name="矩形 30"/>
          <p:cNvSpPr>
            <a:spLocks noChangeArrowheads="1"/>
          </p:cNvSpPr>
          <p:nvPr/>
        </p:nvSpPr>
        <p:spPr bwMode="auto">
          <a:xfrm>
            <a:off x="6094413" y="1022519"/>
            <a:ext cx="5041900" cy="4534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今年探索开展了职业市场化映射</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一方面，将目前职业大典中列举的部分典型工种在相应职业下单独列出，作为企业填报职业时的第一顺位参考名称，以</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标注。</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另一方面，在借鉴市场化招聘机构经验基础上，结合大典中的职业描述和市场岗位实际工作内容，对其中部分典型职业进行了市场化映射，并将映射的市场化称谓作为企业填报职业时的第二顺位参考名称，以</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标注。</a:t>
            </a:r>
            <a:endParaRPr lang="zh-CN" altLang="en-US" sz="1600" dirty="0">
              <a:latin typeface="微软雅黑" panose="020B0503020204020204" charset="-122"/>
              <a:ea typeface="微软雅黑" panose="020B0503020204020204" charset="-122"/>
            </a:endParaRPr>
          </a:p>
          <a:p>
            <a:pPr marL="285750" indent="-285750" algn="just">
              <a:lnSpc>
                <a:spcPct val="150000"/>
              </a:lnSpc>
              <a:buClrTx/>
              <a:buSzTx/>
              <a:buFont typeface="Wingdings" panose="05000000000000000000" pitchFamily="2" charset="2"/>
              <a:buChar char="p"/>
            </a:pPr>
            <a:r>
              <a:rPr lang="zh-CN" altLang="en-US" sz="1600" dirty="0">
                <a:latin typeface="微软雅黑" panose="020B0503020204020204" charset="-122"/>
                <a:ea typeface="微软雅黑" panose="020B0503020204020204" charset="-122"/>
              </a:rPr>
              <a:t>单列的工种名称和市场化称谓仅作为职业筛选和填报过程中的参考辅助资料，正式上报的职业代码及职业名称，仍以职业大典分类为准。</a:t>
            </a:r>
            <a:endParaRPr lang="zh-CN" altLang="en-US"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46476">
        <p14:gallery dir="l"/>
      </p:transition>
    </mc:Choice>
    <mc:Fallback>
      <p:transition spd="slow" advTm="46476">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企业从业人员工资报酬填报指标</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5" y="2283015"/>
            <a:ext cx="3760155" cy="3428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b="1" dirty="0">
                <a:latin typeface="微软雅黑" panose="020B0503020204020204" charset="-122"/>
                <a:ea typeface="微软雅黑" panose="020B0503020204020204" charset="-122"/>
              </a:rPr>
              <a:t>管理岗位等级</a:t>
            </a:r>
            <a:r>
              <a:rPr lang="zh-CN" altLang="en-US" sz="1600" dirty="0">
                <a:latin typeface="微软雅黑" panose="020B0503020204020204" charset="-122"/>
                <a:ea typeface="微软雅黑" panose="020B0503020204020204" charset="-122"/>
              </a:rPr>
              <a:t>：指在企业中从事管理工作人员在本企业岗位序列中的位置。</a:t>
            </a:r>
            <a:endParaRPr lang="zh-CN" altLang="en-US" sz="1600" dirty="0">
              <a:latin typeface="微软雅黑" panose="020B0503020204020204" charset="-122"/>
              <a:ea typeface="微软雅黑" panose="020B0503020204020204" charset="-122"/>
            </a:endParaRPr>
          </a:p>
          <a:p>
            <a:pPr algn="just">
              <a:lnSpc>
                <a:spcPct val="150000"/>
              </a:lnSpc>
            </a:pPr>
            <a:r>
              <a:rPr lang="zh-CN" altLang="en-US" sz="1600" b="1" dirty="0">
                <a:latin typeface="微软雅黑" panose="020B0503020204020204" charset="-122"/>
                <a:ea typeface="微软雅黑" panose="020B0503020204020204" charset="-122"/>
              </a:rPr>
              <a:t>专业技术职称</a:t>
            </a:r>
            <a:r>
              <a:rPr lang="zh-CN" altLang="en-US" sz="1600" dirty="0">
                <a:latin typeface="微软雅黑" panose="020B0503020204020204" charset="-122"/>
                <a:ea typeface="微软雅黑" panose="020B0503020204020204" charset="-122"/>
              </a:rPr>
              <a:t>：是指经国务院人事主管部门授权的部门、行业或中央企业、省级专业技术职称评审机构评审的各系列专业技术职称。</a:t>
            </a:r>
            <a:endParaRPr lang="zh-CN" altLang="en-US" sz="1600" dirty="0">
              <a:latin typeface="微软雅黑" panose="020B0503020204020204" charset="-122"/>
              <a:ea typeface="微软雅黑" panose="020B0503020204020204" charset="-122"/>
            </a:endParaRPr>
          </a:p>
          <a:p>
            <a:pPr algn="just">
              <a:lnSpc>
                <a:spcPct val="150000"/>
              </a:lnSpc>
            </a:pPr>
            <a:r>
              <a:rPr lang="zh-CN" altLang="en-US" sz="1600" b="1" dirty="0">
                <a:latin typeface="微软雅黑" panose="020B0503020204020204" charset="-122"/>
                <a:ea typeface="微软雅黑" panose="020B0503020204020204" charset="-122"/>
              </a:rPr>
              <a:t>职业技能等级</a:t>
            </a:r>
            <a:r>
              <a:rPr lang="zh-CN" altLang="en-US" sz="1600" dirty="0">
                <a:latin typeface="微软雅黑" panose="020B0503020204020204" charset="-122"/>
                <a:ea typeface="微软雅黑" panose="020B0503020204020204" charset="-122"/>
              </a:rPr>
              <a:t>：专指生产运输设备操作人员、农林牧渔水利生产人员或商业服务业人员的职业技能鉴定等级。</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2187765"/>
            <a:ext cx="360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1555366"/>
            <a:ext cx="3658553" cy="584775"/>
            <a:chOff x="1280174" y="1362701"/>
            <a:chExt cx="3245505" cy="413815"/>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en-US" altLang="zh-CN" sz="1600" noProof="1">
                  <a:ea typeface="微软雅黑" panose="020B0503020204020204" charset="-122"/>
                </a:rPr>
                <a:t>7</a:t>
              </a:r>
              <a:endParaRPr lang="id-ID" sz="1600" noProof="1">
                <a:ea typeface="微软雅黑" panose="020B0503020204020204" charset="-122"/>
              </a:endParaRPr>
            </a:p>
          </p:txBody>
        </p:sp>
        <p:sp>
          <p:nvSpPr>
            <p:cNvPr id="17" name="TextBox 135"/>
            <p:cNvSpPr txBox="1">
              <a:spLocks noChangeArrowheads="1"/>
            </p:cNvSpPr>
            <p:nvPr/>
          </p:nvSpPr>
          <p:spPr bwMode="auto">
            <a:xfrm>
              <a:off x="1642497" y="1362701"/>
              <a:ext cx="2883182" cy="413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管理类岗位等级、技术类岗位等级、技能类岗位等级</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19" name="矩形 30"/>
          <p:cNvSpPr>
            <a:spLocks noChangeArrowheads="1"/>
          </p:cNvSpPr>
          <p:nvPr/>
        </p:nvSpPr>
        <p:spPr bwMode="auto">
          <a:xfrm>
            <a:off x="6094413" y="983298"/>
            <a:ext cx="5041900" cy="4904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sym typeface="+mn-ea"/>
              </a:rPr>
              <a:t>填报要求：</a:t>
            </a:r>
            <a:r>
              <a:rPr lang="zh-CN" altLang="en-US" sz="1600" dirty="0">
                <a:latin typeface="微软雅黑" panose="020B0503020204020204" charset="-122"/>
                <a:ea typeface="微软雅黑" panose="020B0503020204020204" charset="-122"/>
                <a:sym typeface="+mn-ea"/>
              </a:rPr>
              <a:t>必填，在系统中勾选</a:t>
            </a:r>
            <a:endParaRPr lang="en-US" altLang="zh-CN" sz="1600" dirty="0" smtClean="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sym typeface="+mn-ea"/>
              </a:rPr>
              <a:t>本指标</a:t>
            </a:r>
            <a:r>
              <a:rPr lang="zh-CN" altLang="en-US" sz="1600" b="1" dirty="0">
                <a:solidFill>
                  <a:srgbClr val="FF0000"/>
                </a:solidFill>
                <a:latin typeface="微软雅黑" panose="020B0503020204020204" charset="-122"/>
                <a:ea typeface="微软雅黑" panose="020B0503020204020204" charset="-122"/>
                <a:sym typeface="+mn-ea"/>
              </a:rPr>
              <a:t>与前一项“职业”指标存在对应</a:t>
            </a:r>
            <a:r>
              <a:rPr lang="zh-CN" altLang="en-US" sz="1600" b="1" dirty="0" smtClean="0">
                <a:solidFill>
                  <a:srgbClr val="FF0000"/>
                </a:solidFill>
                <a:latin typeface="微软雅黑" panose="020B0503020204020204" charset="-122"/>
                <a:ea typeface="微软雅黑" panose="020B0503020204020204" charset="-122"/>
                <a:sym typeface="+mn-ea"/>
              </a:rPr>
              <a:t>关系</a:t>
            </a:r>
            <a:endParaRPr lang="zh-CN" altLang="en-US" sz="1600" b="1" dirty="0" smtClean="0">
              <a:solidFill>
                <a:srgbClr val="FF0000"/>
              </a:solidFill>
              <a:latin typeface="微软雅黑" panose="020B0503020204020204" charset="-122"/>
              <a:ea typeface="微软雅黑" panose="020B0503020204020204" charset="-122"/>
            </a:endParaRPr>
          </a:p>
          <a:p>
            <a:pPr marL="285750" indent="-285750" algn="just">
              <a:lnSpc>
                <a:spcPct val="150000"/>
              </a:lnSpc>
              <a:buClrTx/>
              <a:buSzTx/>
              <a:buFont typeface="Arial" panose="020B0604020202020204" pitchFamily="34" charset="0"/>
              <a:buChar char="•"/>
            </a:pPr>
            <a:r>
              <a:rPr lang="zh-CN" altLang="en-US" sz="1600" dirty="0">
                <a:latin typeface="微软雅黑" panose="020B0503020204020204" charset="-122"/>
                <a:ea typeface="微软雅黑" panose="020B0503020204020204" charset="-122"/>
                <a:sym typeface="+mn-ea"/>
              </a:rPr>
              <a:t>第一、三类</a:t>
            </a:r>
            <a:r>
              <a:rPr lang="en-US" altLang="zh-CN" sz="1600" dirty="0">
                <a:latin typeface="微软雅黑" panose="020B0503020204020204" charset="-122"/>
                <a:ea typeface="微软雅黑" panose="020B0503020204020204" charset="-122"/>
                <a:sym typeface="+mn-ea"/>
              </a:rPr>
              <a:t> → </a:t>
            </a:r>
            <a:r>
              <a:rPr lang="zh-CN" altLang="en-US" sz="1600" dirty="0">
                <a:latin typeface="微软雅黑" panose="020B0503020204020204" charset="-122"/>
                <a:ea typeface="微软雅黑" panose="020B0503020204020204" charset="-122"/>
                <a:sym typeface="+mn-ea"/>
              </a:rPr>
              <a:t>管理类岗位</a:t>
            </a:r>
            <a:r>
              <a:rPr lang="en-US" altLang="zh-CN" sz="1600" dirty="0">
                <a:latin typeface="微软雅黑" panose="020B0503020204020204" charset="-122"/>
                <a:ea typeface="微软雅黑" panose="020B0503020204020204" charset="-122"/>
                <a:sym typeface="+mn-ea"/>
              </a:rPr>
              <a:t> </a:t>
            </a:r>
            <a:r>
              <a:rPr lang="en-US" altLang="zh-CN" sz="1600" dirty="0">
                <a:solidFill>
                  <a:srgbClr val="FF0000"/>
                </a:solidFill>
                <a:latin typeface="微软雅黑" panose="020B0503020204020204" charset="-122"/>
                <a:ea typeface="微软雅黑" panose="020B0503020204020204" charset="-122"/>
                <a:sym typeface="+mn-ea"/>
              </a:rPr>
              <a:t>(</a:t>
            </a:r>
            <a:r>
              <a:rPr lang="zh-CN" altLang="en-US" sz="1600" dirty="0">
                <a:solidFill>
                  <a:srgbClr val="FF0000"/>
                </a:solidFill>
                <a:latin typeface="微软雅黑" panose="020B0503020204020204" charset="-122"/>
                <a:ea typeface="微软雅黑" panose="020B0503020204020204" charset="-122"/>
                <a:sym typeface="+mn-ea"/>
              </a:rPr>
              <a:t>第一类</a:t>
            </a:r>
            <a:r>
              <a:rPr lang="en-US" altLang="zh-CN" sz="1600" dirty="0">
                <a:solidFill>
                  <a:srgbClr val="FF0000"/>
                </a:solidFill>
                <a:latin typeface="微软雅黑" panose="020B0503020204020204" charset="-122"/>
                <a:ea typeface="微软雅黑" panose="020B0503020204020204" charset="-122"/>
                <a:sym typeface="+mn-ea"/>
              </a:rPr>
              <a:t>→</a:t>
            </a:r>
            <a:r>
              <a:rPr lang="zh-CN" altLang="en-US" sz="1600" dirty="0">
                <a:solidFill>
                  <a:srgbClr val="FF0000"/>
                </a:solidFill>
                <a:latin typeface="微软雅黑" panose="020B0503020204020204" charset="-122"/>
                <a:ea typeface="微软雅黑" panose="020B0503020204020204" charset="-122"/>
                <a:sym typeface="+mn-ea"/>
              </a:rPr>
              <a:t>中高层管理岗</a:t>
            </a:r>
            <a:r>
              <a:rPr lang="en-US" altLang="zh-CN" sz="1600" dirty="0">
                <a:solidFill>
                  <a:srgbClr val="FF0000"/>
                </a:solidFill>
                <a:latin typeface="微软雅黑" panose="020B0503020204020204" charset="-122"/>
                <a:ea typeface="微软雅黑" panose="020B0503020204020204" charset="-122"/>
                <a:sym typeface="+mn-ea"/>
              </a:rPr>
              <a:t>)</a:t>
            </a:r>
            <a:endParaRPr lang="zh-CN" altLang="en-US" sz="1600" dirty="0">
              <a:latin typeface="微软雅黑" panose="020B0503020204020204" charset="-122"/>
              <a:ea typeface="微软雅黑" panose="020B0503020204020204" charset="-122"/>
            </a:endParaRPr>
          </a:p>
          <a:p>
            <a:pPr marL="285750" indent="-285750" algn="just">
              <a:lnSpc>
                <a:spcPct val="150000"/>
              </a:lnSpc>
              <a:buClrTx/>
              <a:buSzTx/>
              <a:buFont typeface="Arial" panose="020B0604020202020204" pitchFamily="34" charset="0"/>
              <a:buChar char="•"/>
            </a:pPr>
            <a:r>
              <a:rPr lang="zh-CN" altLang="en-US" sz="1600" dirty="0">
                <a:latin typeface="微软雅黑" panose="020B0503020204020204" charset="-122"/>
                <a:ea typeface="微软雅黑" panose="020B0503020204020204" charset="-122"/>
                <a:sym typeface="+mn-ea"/>
              </a:rPr>
              <a:t>第二类</a:t>
            </a:r>
            <a:r>
              <a:rPr lang="en-US" altLang="zh-CN" sz="1600" dirty="0">
                <a:latin typeface="微软雅黑" panose="020B0503020204020204" charset="-122"/>
                <a:ea typeface="微软雅黑" panose="020B0503020204020204" charset="-122"/>
                <a:sym typeface="+mn-ea"/>
              </a:rPr>
              <a:t> </a:t>
            </a:r>
            <a:r>
              <a:rPr lang="en-US" altLang="zh-CN" sz="1600" dirty="0">
                <a:latin typeface="微软雅黑" panose="020B0503020204020204" charset="-122"/>
                <a:ea typeface="微软雅黑" panose="020B0503020204020204" charset="-122"/>
                <a:sym typeface="+mn-ea"/>
              </a:rPr>
              <a:t>→ </a:t>
            </a:r>
            <a:r>
              <a:rPr lang="zh-CN" altLang="en-US" sz="1600" dirty="0">
                <a:latin typeface="微软雅黑" panose="020B0503020204020204" charset="-122"/>
                <a:ea typeface="微软雅黑" panose="020B0503020204020204" charset="-122"/>
                <a:sym typeface="+mn-ea"/>
              </a:rPr>
              <a:t>技术</a:t>
            </a:r>
            <a:r>
              <a:rPr lang="zh-CN" altLang="en-US" sz="1600" dirty="0">
                <a:latin typeface="微软雅黑" panose="020B0503020204020204" charset="-122"/>
                <a:ea typeface="微软雅黑" panose="020B0503020204020204" charset="-122"/>
                <a:sym typeface="+mn-ea"/>
              </a:rPr>
              <a:t>类岗位</a:t>
            </a:r>
            <a:endParaRPr lang="zh-CN" altLang="en-US" sz="1600" dirty="0">
              <a:latin typeface="微软雅黑" panose="020B0503020204020204" charset="-122"/>
              <a:ea typeface="微软雅黑" panose="020B0503020204020204" charset="-122"/>
            </a:endParaRPr>
          </a:p>
          <a:p>
            <a:pPr marL="285750" indent="-285750" algn="just">
              <a:lnSpc>
                <a:spcPct val="150000"/>
              </a:lnSpc>
              <a:buClrTx/>
              <a:buSzTx/>
              <a:buFont typeface="Arial" panose="020B0604020202020204" pitchFamily="34" charset="0"/>
              <a:buChar char="•"/>
            </a:pPr>
            <a:r>
              <a:rPr lang="zh-CN" altLang="en-US" sz="1600" dirty="0">
                <a:latin typeface="微软雅黑" panose="020B0503020204020204" charset="-122"/>
                <a:ea typeface="微软雅黑" panose="020B0503020204020204" charset="-122"/>
                <a:sym typeface="+mn-ea"/>
              </a:rPr>
              <a:t>第四、五、六类</a:t>
            </a:r>
            <a:r>
              <a:rPr lang="en-US" altLang="zh-CN" sz="1600" dirty="0">
                <a:latin typeface="微软雅黑" panose="020B0503020204020204" charset="-122"/>
                <a:ea typeface="微软雅黑" panose="020B0503020204020204" charset="-122"/>
                <a:sym typeface="+mn-ea"/>
              </a:rPr>
              <a:t> </a:t>
            </a:r>
            <a:r>
              <a:rPr lang="en-US" altLang="zh-CN" sz="1600" dirty="0">
                <a:latin typeface="微软雅黑" panose="020B0503020204020204" charset="-122"/>
                <a:ea typeface="微软雅黑" panose="020B0503020204020204" charset="-122"/>
                <a:sym typeface="+mn-ea"/>
              </a:rPr>
              <a:t>→ </a:t>
            </a:r>
            <a:r>
              <a:rPr lang="zh-CN" altLang="en-US" sz="1600" dirty="0">
                <a:latin typeface="微软雅黑" panose="020B0503020204020204" charset="-122"/>
                <a:ea typeface="微软雅黑" panose="020B0503020204020204" charset="-122"/>
                <a:sym typeface="+mn-ea"/>
              </a:rPr>
              <a:t>技能</a:t>
            </a:r>
            <a:r>
              <a:rPr lang="zh-CN" altLang="en-US" sz="1600" dirty="0">
                <a:latin typeface="微软雅黑" panose="020B0503020204020204" charset="-122"/>
                <a:ea typeface="微软雅黑" panose="020B0503020204020204" charset="-122"/>
                <a:sym typeface="+mn-ea"/>
              </a:rPr>
              <a:t>类</a:t>
            </a:r>
            <a:r>
              <a:rPr lang="zh-CN" altLang="en-US" sz="1600" dirty="0">
                <a:latin typeface="微软雅黑" panose="020B0503020204020204" charset="-122"/>
                <a:ea typeface="微软雅黑" panose="020B0503020204020204" charset="-122"/>
                <a:sym typeface="+mn-ea"/>
              </a:rPr>
              <a:t>岗位</a:t>
            </a:r>
            <a:endParaRPr lang="zh-CN" altLang="en-US" sz="1600" dirty="0">
              <a:latin typeface="微软雅黑" panose="020B0503020204020204" charset="-122"/>
              <a:ea typeface="微软雅黑" panose="020B0503020204020204" charset="-122"/>
            </a:endParaRPr>
          </a:p>
          <a:p>
            <a:pPr marL="285750" indent="-285750" algn="just">
              <a:lnSpc>
                <a:spcPct val="150000"/>
              </a:lnSpc>
              <a:buClrTx/>
              <a:buSzTx/>
              <a:buFont typeface="Wingdings" panose="05000000000000000000" pitchFamily="2" charset="2"/>
              <a:buChar char="p"/>
            </a:pPr>
            <a:r>
              <a:rPr lang="zh-CN" altLang="en-US" sz="1600" b="1" dirty="0">
                <a:latin typeface="微软雅黑" panose="020B0503020204020204" charset="-122"/>
                <a:ea typeface="微软雅黑" panose="020B0503020204020204" charset="-122"/>
                <a:sym typeface="+mn-ea"/>
              </a:rPr>
              <a:t>填写原则：</a:t>
            </a:r>
            <a:endParaRPr lang="zh-CN" altLang="en-US" sz="1600" b="1"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b="1" dirty="0">
                <a:solidFill>
                  <a:srgbClr val="FF0000"/>
                </a:solidFill>
                <a:latin typeface="微软雅黑" panose="020B0503020204020204" charset="-122"/>
                <a:ea typeface="微软雅黑" panose="020B0503020204020204" charset="-122"/>
                <a:sym typeface="+mn-ea"/>
              </a:rPr>
              <a:t>职业（实际工作内容）优先原则</a:t>
            </a:r>
            <a:endParaRPr lang="zh-CN" altLang="en-US" sz="1600" b="1" dirty="0">
              <a:solidFill>
                <a:srgbClr val="FF0000"/>
              </a:solidFill>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b="1" dirty="0">
                <a:solidFill>
                  <a:srgbClr val="FF0000"/>
                </a:solidFill>
                <a:latin typeface="微软雅黑" panose="020B0503020204020204" charset="-122"/>
                <a:ea typeface="微软雅黑" panose="020B0503020204020204" charset="-122"/>
                <a:sym typeface="+mn-ea"/>
              </a:rPr>
              <a:t>企业认可原则</a:t>
            </a:r>
            <a:r>
              <a:rPr lang="zh-CN" altLang="en-US" sz="1600" dirty="0">
                <a:latin typeface="微软雅黑" panose="020B0503020204020204" charset="-122"/>
                <a:ea typeface="微软雅黑" panose="020B0503020204020204" charset="-122"/>
                <a:sym typeface="+mn-ea"/>
              </a:rPr>
              <a:t>：企业日常管理认为等级</a:t>
            </a:r>
            <a:r>
              <a:rPr lang="zh-CN" altLang="en-US" sz="1600" b="1" dirty="0">
                <a:latin typeface="微软雅黑" panose="020B0503020204020204" charset="-122"/>
                <a:ea typeface="微软雅黑" panose="020B0503020204020204" charset="-122"/>
                <a:sym typeface="+mn-ea"/>
              </a:rPr>
              <a:t>证书与本职工作关联</a:t>
            </a:r>
            <a:r>
              <a:rPr lang="zh-CN" altLang="en-US" sz="1600" dirty="0">
                <a:latin typeface="微软雅黑" panose="020B0503020204020204" charset="-122"/>
                <a:ea typeface="微软雅黑" panose="020B0503020204020204" charset="-122"/>
                <a:sym typeface="+mn-ea"/>
              </a:rPr>
              <a:t>大不大、在</a:t>
            </a:r>
            <a:r>
              <a:rPr lang="zh-CN" altLang="en-US" sz="1600" b="1" dirty="0">
                <a:latin typeface="微软雅黑" panose="020B0503020204020204" charset="-122"/>
                <a:ea typeface="微软雅黑" panose="020B0503020204020204" charset="-122"/>
                <a:sym typeface="+mn-ea"/>
              </a:rPr>
              <a:t>定级</a:t>
            </a:r>
            <a:r>
              <a:rPr lang="zh-CN" altLang="en-US" sz="1600" dirty="0">
                <a:latin typeface="微软雅黑" panose="020B0503020204020204" charset="-122"/>
                <a:ea typeface="微软雅黑" panose="020B0503020204020204" charset="-122"/>
                <a:sym typeface="+mn-ea"/>
              </a:rPr>
              <a:t>或</a:t>
            </a:r>
            <a:r>
              <a:rPr lang="zh-CN" altLang="en-US" sz="1600" b="1" dirty="0">
                <a:latin typeface="微软雅黑" panose="020B0503020204020204" charset="-122"/>
                <a:ea typeface="微软雅黑" panose="020B0503020204020204" charset="-122"/>
                <a:sym typeface="+mn-ea"/>
              </a:rPr>
              <a:t>发放薪酬</a:t>
            </a:r>
            <a:r>
              <a:rPr lang="zh-CN" altLang="en-US" sz="1600" dirty="0">
                <a:latin typeface="微软雅黑" panose="020B0503020204020204" charset="-122"/>
                <a:ea typeface="微软雅黑" panose="020B0503020204020204" charset="-122"/>
                <a:sym typeface="+mn-ea"/>
              </a:rPr>
              <a:t>认不认可</a:t>
            </a:r>
            <a:endParaRPr lang="zh-CN" altLang="en-US" sz="1600" b="1" dirty="0">
              <a:solidFill>
                <a:srgbClr val="FF0000"/>
              </a:solidFill>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b="1" dirty="0">
                <a:solidFill>
                  <a:srgbClr val="FF0000"/>
                </a:solidFill>
                <a:latin typeface="微软雅黑" panose="020B0503020204020204" charset="-122"/>
                <a:ea typeface="微软雅黑" panose="020B0503020204020204" charset="-122"/>
                <a:sym typeface="+mn-ea"/>
              </a:rPr>
              <a:t>与企业内部定级定薪一致性或“就高”原则</a:t>
            </a:r>
            <a:endParaRPr lang="zh-CN" altLang="en-US" sz="1600" b="1" dirty="0">
              <a:solidFill>
                <a:srgbClr val="FF0000"/>
              </a:solidFill>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sym typeface="+mn-ea"/>
              </a:rPr>
              <a:t>2017年国家职业资格目录公布实施前，劳动者已经取得的职业资格证书仍可作为水平能力的证明，按证书等级对应关系填报。</a:t>
            </a:r>
            <a:endParaRPr lang="zh-CN" altLang="en-US" sz="1600" b="1"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57128">
        <p14:gallery dir="l"/>
      </p:transition>
    </mc:Choice>
    <mc:Fallback>
      <p:transition spd="slow" advTm="57128">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企业从业人员工资报酬填报指标</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本调查针对全日制的劳动合同用工以及劳务派遣人员。</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7"/>
            <a:ext cx="3343592" cy="370814"/>
            <a:chOff x="1280174" y="1426016"/>
            <a:chExt cx="2966103" cy="262406"/>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en-US" altLang="zh-CN" sz="1600" noProof="1">
                  <a:ea typeface="微软雅黑" panose="020B0503020204020204" charset="-122"/>
                </a:rPr>
                <a:t>8</a:t>
              </a:r>
              <a:endParaRPr lang="id-ID" sz="1600" noProof="1">
                <a:ea typeface="微软雅黑" panose="020B0503020204020204" charset="-122"/>
              </a:endParaRPr>
            </a:p>
          </p:txBody>
        </p:sp>
        <p:sp>
          <p:nvSpPr>
            <p:cNvPr id="17" name="TextBox 135"/>
            <p:cNvSpPr txBox="1">
              <a:spLocks noChangeArrowheads="1"/>
            </p:cNvSpPr>
            <p:nvPr/>
          </p:nvSpPr>
          <p:spPr bwMode="auto">
            <a:xfrm>
              <a:off x="1642497" y="1448845"/>
              <a:ext cx="2603780"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用工形式</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19" name="矩形 30"/>
          <p:cNvSpPr>
            <a:spLocks noChangeArrowheads="1"/>
          </p:cNvSpPr>
          <p:nvPr/>
        </p:nvSpPr>
        <p:spPr bwMode="auto">
          <a:xfrm>
            <a:off x="6094413" y="3219944"/>
            <a:ext cx="5041900" cy="43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：必填。</a:t>
            </a:r>
            <a:endParaRPr lang="en-US" altLang="zh-CN"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10331">
        <p14:gallery dir="l"/>
      </p:transition>
    </mc:Choice>
    <mc:Fallback>
      <p:transition spd="slow" advTm="10331">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企业从业人员工资报酬填报指标</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1908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指劳动者与企业签署的劳动合同的类型。按</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劳动合同法</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有关规定，劳动合同类型分为固定期限、无固定期限、以完成一定工作任务为期限三种类型。</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7"/>
            <a:ext cx="3343592" cy="370814"/>
            <a:chOff x="1280174" y="1426016"/>
            <a:chExt cx="2966103" cy="262406"/>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en-US" altLang="zh-CN" sz="1600" noProof="1">
                  <a:ea typeface="微软雅黑" panose="020B0503020204020204" charset="-122"/>
                </a:rPr>
                <a:t>9</a:t>
              </a:r>
              <a:endParaRPr lang="id-ID" sz="1600" noProof="1">
                <a:ea typeface="微软雅黑" panose="020B0503020204020204" charset="-122"/>
              </a:endParaRPr>
            </a:p>
          </p:txBody>
        </p:sp>
        <p:sp>
          <p:nvSpPr>
            <p:cNvPr id="17" name="TextBox 135"/>
            <p:cNvSpPr txBox="1">
              <a:spLocks noChangeArrowheads="1"/>
            </p:cNvSpPr>
            <p:nvPr/>
          </p:nvSpPr>
          <p:spPr bwMode="auto">
            <a:xfrm>
              <a:off x="1642497" y="1448845"/>
              <a:ext cx="2603780"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劳动合同类型</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19" name="矩形 30"/>
          <p:cNvSpPr>
            <a:spLocks noChangeArrowheads="1"/>
          </p:cNvSpPr>
          <p:nvPr/>
        </p:nvSpPr>
        <p:spPr bwMode="auto">
          <a:xfrm>
            <a:off x="6094413" y="3013541"/>
            <a:ext cx="5041900" cy="843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：选填，上一指标选“劳务派遣用工”的不填本项。</a:t>
            </a:r>
            <a:endParaRPr lang="en-US" altLang="zh-CN"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16842">
        <p14:gallery dir="l"/>
      </p:transition>
    </mc:Choice>
    <mc:Fallback>
      <p:transition spd="slow" advTm="16842">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企业从业人员工资报酬填报指标</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1169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指在调查年度内，劳动者平均一个工作周内实际参与企业生产劳动的小时数。</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7"/>
            <a:ext cx="3343592" cy="370814"/>
            <a:chOff x="1280174" y="1426016"/>
            <a:chExt cx="2966103" cy="262406"/>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sz="1600" noProof="1">
                <a:ea typeface="微软雅黑" panose="020B0503020204020204" charset="-122"/>
              </a:endParaRPr>
            </a:p>
          </p:txBody>
        </p:sp>
        <p:sp>
          <p:nvSpPr>
            <p:cNvPr id="17" name="TextBox 135"/>
            <p:cNvSpPr txBox="1">
              <a:spLocks noChangeArrowheads="1"/>
            </p:cNvSpPr>
            <p:nvPr/>
          </p:nvSpPr>
          <p:spPr bwMode="auto">
            <a:xfrm>
              <a:off x="1642497" y="1448845"/>
              <a:ext cx="2603780"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全年周平均工作小时数</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2" name="文本框 1"/>
          <p:cNvSpPr txBox="1"/>
          <p:nvPr/>
        </p:nvSpPr>
        <p:spPr>
          <a:xfrm>
            <a:off x="1679825" y="2534547"/>
            <a:ext cx="396262" cy="307777"/>
          </a:xfrm>
          <a:prstGeom prst="rect">
            <a:avLst/>
          </a:prstGeom>
          <a:noFill/>
        </p:spPr>
        <p:txBody>
          <a:bodyPr wrap="none" rtlCol="0">
            <a:spAutoFit/>
          </a:bodyPr>
          <a:lstStyle/>
          <a:p>
            <a:pPr algn="ctr"/>
            <a:r>
              <a:rPr lang="en-US" altLang="zh-CN" sz="1400" dirty="0">
                <a:solidFill>
                  <a:schemeClr val="bg1"/>
                </a:solidFill>
              </a:rPr>
              <a:t>10</a:t>
            </a:r>
            <a:endParaRPr lang="zh-CN" altLang="en-US" sz="1400" dirty="0">
              <a:solidFill>
                <a:schemeClr val="bg1"/>
              </a:solidFill>
            </a:endParaRPr>
          </a:p>
        </p:txBody>
      </p:sp>
      <p:sp>
        <p:nvSpPr>
          <p:cNvPr id="19" name="矩形 30"/>
          <p:cNvSpPr>
            <a:spLocks noChangeArrowheads="1"/>
          </p:cNvSpPr>
          <p:nvPr/>
        </p:nvSpPr>
        <p:spPr bwMode="auto">
          <a:xfrm>
            <a:off x="6094413" y="2091373"/>
            <a:ext cx="5041900" cy="2687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：必填，单位为</a:t>
            </a:r>
            <a:r>
              <a:rPr lang="zh-CN" altLang="en-US" sz="1600" b="1" dirty="0">
                <a:solidFill>
                  <a:srgbClr val="FF0000"/>
                </a:solidFill>
                <a:latin typeface="微软雅黑" panose="020B0503020204020204" charset="-122"/>
                <a:ea typeface="微软雅黑" panose="020B0503020204020204" charset="-122"/>
              </a:rPr>
              <a:t>小时</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周</a:t>
            </a:r>
            <a:r>
              <a:rPr lang="zh-CN" altLang="en-US" sz="1600" dirty="0">
                <a:latin typeface="微软雅黑" panose="020B0503020204020204" charset="-122"/>
                <a:ea typeface="微软雅黑" panose="020B0503020204020204" charset="-122"/>
              </a:rPr>
              <a:t>。劳动者在企业实际生产经营期间的周平均工作小时数应当在</a:t>
            </a:r>
            <a:r>
              <a:rPr lang="en-US" altLang="zh-CN" sz="1600" dirty="0">
                <a:latin typeface="微软雅黑" panose="020B0503020204020204" charset="-122"/>
                <a:ea typeface="微软雅黑" panose="020B0503020204020204" charset="-122"/>
              </a:rPr>
              <a:t>24</a:t>
            </a:r>
            <a:r>
              <a:rPr lang="zh-CN" altLang="en-US" sz="1600" dirty="0">
                <a:latin typeface="微软雅黑" panose="020B0503020204020204" charset="-122"/>
                <a:ea typeface="微软雅黑" panose="020B0503020204020204" charset="-122"/>
              </a:rPr>
              <a:t>～</a:t>
            </a:r>
            <a:r>
              <a:rPr lang="en-US" altLang="zh-CN" sz="1600" dirty="0">
                <a:latin typeface="微软雅黑" panose="020B0503020204020204" charset="-122"/>
                <a:ea typeface="微软雅黑" panose="020B0503020204020204" charset="-122"/>
              </a:rPr>
              <a:t>112</a:t>
            </a:r>
            <a:r>
              <a:rPr lang="zh-CN" altLang="en-US" sz="1600" dirty="0">
                <a:latin typeface="微软雅黑" panose="020B0503020204020204" charset="-122"/>
                <a:ea typeface="微软雅黑" panose="020B0503020204020204" charset="-122"/>
              </a:rPr>
              <a:t>之间。</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月度之间工作量比较</a:t>
            </a:r>
            <a:r>
              <a:rPr lang="zh-CN" altLang="en-US" sz="1600" b="1" dirty="0">
                <a:latin typeface="微软雅黑" panose="020B0503020204020204" charset="-122"/>
                <a:ea typeface="微软雅黑" panose="020B0503020204020204" charset="-122"/>
              </a:rPr>
              <a:t>平均</a:t>
            </a:r>
            <a:r>
              <a:rPr lang="zh-CN" altLang="en-US" sz="1600" dirty="0">
                <a:latin typeface="微软雅黑" panose="020B0503020204020204" charset="-122"/>
                <a:ea typeface="微软雅黑" panose="020B0503020204020204" charset="-122"/>
              </a:rPr>
              <a:t>的人员，周平均工作小时数可以以其</a:t>
            </a:r>
            <a:r>
              <a:rPr lang="zh-CN" altLang="en-US" sz="1600" b="1" dirty="0">
                <a:latin typeface="微软雅黑" panose="020B0503020204020204" charset="-122"/>
                <a:ea typeface="微软雅黑" panose="020B0503020204020204" charset="-122"/>
              </a:rPr>
              <a:t>月实际工作小时数除以</a:t>
            </a:r>
            <a:r>
              <a:rPr lang="en-US" altLang="zh-CN" sz="1600" b="1" dirty="0">
                <a:latin typeface="微软雅黑" panose="020B0503020204020204" charset="-122"/>
                <a:ea typeface="微软雅黑" panose="020B0503020204020204" charset="-122"/>
              </a:rPr>
              <a:t>4 </a:t>
            </a:r>
            <a:r>
              <a:rPr lang="zh-CN" altLang="en-US" sz="1600" b="1" dirty="0">
                <a:latin typeface="微软雅黑" panose="020B0503020204020204" charset="-122"/>
                <a:ea typeface="微软雅黑" panose="020B0503020204020204" charset="-122"/>
              </a:rPr>
              <a:t>计算</a:t>
            </a:r>
            <a:r>
              <a:rPr lang="zh-CN" altLang="en-US" sz="1600" dirty="0">
                <a:latin typeface="微软雅黑" panose="020B0503020204020204" charset="-122"/>
                <a:ea typeface="微软雅黑" panose="020B0503020204020204" charset="-122"/>
              </a:rPr>
              <a:t>。</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月度之间工作量</a:t>
            </a:r>
            <a:r>
              <a:rPr lang="zh-CN" altLang="en-US" sz="1600" b="1" dirty="0">
                <a:latin typeface="微软雅黑" panose="020B0503020204020204" charset="-122"/>
                <a:ea typeface="微软雅黑" panose="020B0503020204020204" charset="-122"/>
              </a:rPr>
              <a:t>不均衡</a:t>
            </a:r>
            <a:r>
              <a:rPr lang="zh-CN" altLang="en-US" sz="1600" dirty="0">
                <a:latin typeface="微软雅黑" panose="020B0503020204020204" charset="-122"/>
                <a:ea typeface="微软雅黑" panose="020B0503020204020204" charset="-122"/>
              </a:rPr>
              <a:t>的人员，周平均工作小时数可以以其</a:t>
            </a:r>
            <a:r>
              <a:rPr lang="zh-CN" altLang="en-US" sz="1600" b="1" dirty="0">
                <a:latin typeface="微软雅黑" panose="020B0503020204020204" charset="-122"/>
                <a:ea typeface="微软雅黑" panose="020B0503020204020204" charset="-122"/>
              </a:rPr>
              <a:t>全年实际工作小时数除以</a:t>
            </a:r>
            <a:r>
              <a:rPr lang="en-US" altLang="zh-CN" sz="1600" b="1" dirty="0">
                <a:latin typeface="微软雅黑" panose="020B0503020204020204" charset="-122"/>
                <a:ea typeface="微软雅黑" panose="020B0503020204020204" charset="-122"/>
              </a:rPr>
              <a:t>52 </a:t>
            </a:r>
            <a:r>
              <a:rPr lang="zh-CN" altLang="en-US" sz="1600" b="1" dirty="0">
                <a:latin typeface="微软雅黑" panose="020B0503020204020204" charset="-122"/>
                <a:ea typeface="微软雅黑" panose="020B0503020204020204" charset="-122"/>
              </a:rPr>
              <a:t>计算</a:t>
            </a:r>
            <a:r>
              <a:rPr lang="zh-CN" altLang="en-US" sz="1600" dirty="0">
                <a:latin typeface="微软雅黑" panose="020B0503020204020204" charset="-122"/>
                <a:ea typeface="微软雅黑" panose="020B0503020204020204" charset="-122"/>
              </a:rPr>
              <a:t>。</a:t>
            </a:r>
            <a:endParaRPr lang="en-US" altLang="zh-CN"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3028">
        <p14:gallery dir="l"/>
      </p:transition>
    </mc:Choice>
    <mc:Fallback>
      <p:transition spd="slow" advTm="33028">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企业从业人员工资报酬填报指标</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515207"/>
            <a:ext cx="3069273" cy="43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根据劳动者真实情况填报。</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419957"/>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877029"/>
            <a:ext cx="3343592" cy="370814"/>
            <a:chOff x="1280174" y="1426016"/>
            <a:chExt cx="2966103" cy="262406"/>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sz="1600" noProof="1">
                <a:ea typeface="微软雅黑" panose="020B0503020204020204" charset="-122"/>
              </a:endParaRPr>
            </a:p>
          </p:txBody>
        </p:sp>
        <p:sp>
          <p:nvSpPr>
            <p:cNvPr id="17" name="TextBox 135"/>
            <p:cNvSpPr txBox="1">
              <a:spLocks noChangeArrowheads="1"/>
            </p:cNvSpPr>
            <p:nvPr/>
          </p:nvSpPr>
          <p:spPr bwMode="auto">
            <a:xfrm>
              <a:off x="1642497" y="1448845"/>
              <a:ext cx="2603780"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是否工会会员</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2" name="文本框 1"/>
          <p:cNvSpPr txBox="1"/>
          <p:nvPr/>
        </p:nvSpPr>
        <p:spPr>
          <a:xfrm>
            <a:off x="1679825" y="2903139"/>
            <a:ext cx="396262" cy="307777"/>
          </a:xfrm>
          <a:prstGeom prst="rect">
            <a:avLst/>
          </a:prstGeom>
          <a:noFill/>
        </p:spPr>
        <p:txBody>
          <a:bodyPr wrap="none" rtlCol="0">
            <a:spAutoFit/>
          </a:bodyPr>
          <a:lstStyle/>
          <a:p>
            <a:pPr algn="ctr"/>
            <a:r>
              <a:rPr lang="en-US" altLang="zh-CN" sz="1400" dirty="0">
                <a:solidFill>
                  <a:schemeClr val="bg1"/>
                </a:solidFill>
              </a:rPr>
              <a:t>11</a:t>
            </a:r>
            <a:endParaRPr lang="zh-CN" altLang="en-US" sz="1400" dirty="0">
              <a:solidFill>
                <a:schemeClr val="bg1"/>
              </a:solidFill>
            </a:endParaRPr>
          </a:p>
        </p:txBody>
      </p:sp>
      <p:sp>
        <p:nvSpPr>
          <p:cNvPr id="19" name="矩形 30"/>
          <p:cNvSpPr>
            <a:spLocks noChangeArrowheads="1"/>
          </p:cNvSpPr>
          <p:nvPr/>
        </p:nvSpPr>
        <p:spPr bwMode="auto">
          <a:xfrm>
            <a:off x="6094413" y="2645411"/>
            <a:ext cx="5041900" cy="157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：必填，在系统中勾选“是”或“否”。</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没有成立企业工会但是加入行业工会的属于工会会员。企业没有成立工会以及虽有工会但被调查者非工会会员的，均按非工会会员填报。</a:t>
            </a:r>
            <a:endParaRPr lang="zh-CN" altLang="en-US"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13268">
        <p14:gallery dir="l"/>
      </p:transition>
    </mc:Choice>
    <mc:Fallback>
      <p:transition spd="slow" advTm="13268">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企业从业人员工资报酬填报指标</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1951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指劳动者因向企业提供劳动而直接取得的各种现金形式的劳动报酬，</a:t>
            </a:r>
            <a:r>
              <a:rPr lang="zh-CN" altLang="en-US" sz="1600" b="1" dirty="0">
                <a:latin typeface="微软雅黑" panose="020B0503020204020204" charset="-122"/>
                <a:ea typeface="微软雅黑" panose="020B0503020204020204" charset="-122"/>
              </a:rPr>
              <a:t>不包括入股分红、股权激励兑现收益和其他资本性收益</a:t>
            </a:r>
            <a:r>
              <a:rPr lang="zh-CN" altLang="en-US" sz="1600" dirty="0">
                <a:latin typeface="微软雅黑" panose="020B0503020204020204" charset="-122"/>
                <a:ea typeface="微软雅黑" panose="020B0503020204020204" charset="-122"/>
              </a:rPr>
              <a:t>，是应发工资总计。</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7"/>
            <a:ext cx="3343592" cy="370814"/>
            <a:chOff x="1280174" y="1426016"/>
            <a:chExt cx="2966103" cy="262406"/>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sz="1600" noProof="1">
                <a:ea typeface="微软雅黑" panose="020B0503020204020204" charset="-122"/>
              </a:endParaRPr>
            </a:p>
          </p:txBody>
        </p:sp>
        <p:sp>
          <p:nvSpPr>
            <p:cNvPr id="17" name="TextBox 135"/>
            <p:cNvSpPr txBox="1">
              <a:spLocks noChangeArrowheads="1"/>
            </p:cNvSpPr>
            <p:nvPr/>
          </p:nvSpPr>
          <p:spPr bwMode="auto">
            <a:xfrm>
              <a:off x="1642497" y="1448845"/>
              <a:ext cx="2603780"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工资报酬合计</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2" name="文本框 1"/>
          <p:cNvSpPr txBox="1"/>
          <p:nvPr/>
        </p:nvSpPr>
        <p:spPr>
          <a:xfrm>
            <a:off x="1679825" y="2534547"/>
            <a:ext cx="396262" cy="307777"/>
          </a:xfrm>
          <a:prstGeom prst="rect">
            <a:avLst/>
          </a:prstGeom>
          <a:noFill/>
        </p:spPr>
        <p:txBody>
          <a:bodyPr wrap="none" rtlCol="0">
            <a:spAutoFit/>
          </a:bodyPr>
          <a:lstStyle/>
          <a:p>
            <a:pPr algn="ctr"/>
            <a:r>
              <a:rPr lang="en-US" altLang="zh-CN" sz="1400" dirty="0">
                <a:solidFill>
                  <a:schemeClr val="bg1"/>
                </a:solidFill>
              </a:rPr>
              <a:t>12</a:t>
            </a:r>
            <a:endParaRPr lang="zh-CN" altLang="en-US" sz="1400" dirty="0">
              <a:solidFill>
                <a:schemeClr val="bg1"/>
              </a:solidFill>
            </a:endParaRPr>
          </a:p>
        </p:txBody>
      </p:sp>
      <p:sp>
        <p:nvSpPr>
          <p:cNvPr id="19" name="矩形 30"/>
          <p:cNvSpPr>
            <a:spLocks noChangeArrowheads="1"/>
          </p:cNvSpPr>
          <p:nvPr/>
        </p:nvSpPr>
        <p:spPr bwMode="auto">
          <a:xfrm>
            <a:off x="6126798" y="1723073"/>
            <a:ext cx="5041900" cy="3796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：单位：</a:t>
            </a:r>
            <a:r>
              <a:rPr lang="zh-CN" altLang="en-US" sz="1600" b="1" dirty="0">
                <a:solidFill>
                  <a:srgbClr val="FF0000"/>
                </a:solidFill>
                <a:latin typeface="微软雅黑" panose="020B0503020204020204" charset="-122"/>
                <a:ea typeface="微软雅黑" panose="020B0503020204020204" charset="-122"/>
              </a:rPr>
              <a:t>元</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年</a:t>
            </a:r>
            <a:r>
              <a:rPr lang="zh-CN" altLang="en-US" sz="1600" dirty="0">
                <a:latin typeface="微软雅黑" panose="020B0503020204020204" charset="-122"/>
                <a:ea typeface="微软雅黑" panose="020B0503020204020204" charset="-122"/>
              </a:rPr>
              <a:t>。</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指</a:t>
            </a:r>
            <a:r>
              <a:rPr lang="en-US" altLang="zh-CN" sz="1600" b="1" dirty="0">
                <a:latin typeface="微软雅黑" panose="020B0503020204020204" charset="-122"/>
                <a:ea typeface="微软雅黑" panose="020B0503020204020204" charset="-122"/>
              </a:rPr>
              <a:t>2024</a:t>
            </a:r>
            <a:r>
              <a:rPr lang="zh-CN" altLang="en-US" sz="1600" b="1" dirty="0">
                <a:latin typeface="微软雅黑" panose="020B0503020204020204" charset="-122"/>
                <a:ea typeface="微软雅黑" panose="020B0503020204020204" charset="-122"/>
              </a:rPr>
              <a:t>年</a:t>
            </a:r>
            <a:r>
              <a:rPr lang="zh-CN" altLang="en-US" sz="1600" b="1" dirty="0">
                <a:latin typeface="微软雅黑" panose="020B0503020204020204" charset="-122"/>
                <a:ea typeface="微软雅黑" panose="020B0503020204020204" charset="-122"/>
              </a:rPr>
              <a:t>的</a:t>
            </a:r>
            <a:r>
              <a:rPr lang="zh-CN" altLang="en-US" sz="1600" b="1" dirty="0">
                <a:solidFill>
                  <a:srgbClr val="FF0000"/>
                </a:solidFill>
                <a:latin typeface="微软雅黑" panose="020B0503020204020204" charset="-122"/>
                <a:ea typeface="微软雅黑" panose="020B0503020204020204" charset="-122"/>
              </a:rPr>
              <a:t>全年工资报酬</a:t>
            </a:r>
            <a:r>
              <a:rPr lang="zh-CN" altLang="en-US" sz="1600" dirty="0">
                <a:latin typeface="微软雅黑" panose="020B0503020204020204" charset="-122"/>
                <a:ea typeface="微软雅黑" panose="020B0503020204020204" charset="-122"/>
              </a:rPr>
              <a:t>，不是月工资。</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微软雅黑" panose="020B0503020204020204" charset="-122"/>
              <a:buChar char="×"/>
            </a:pPr>
            <a:r>
              <a:rPr lang="zh-CN" altLang="en-US" sz="1600" b="1" dirty="0">
                <a:solidFill>
                  <a:srgbClr val="FF0000"/>
                </a:solidFill>
                <a:latin typeface="微软雅黑" panose="020B0503020204020204" charset="-122"/>
                <a:ea typeface="微软雅黑" panose="020B0503020204020204" charset="-122"/>
              </a:rPr>
              <a:t>不包括入股分红、股权激励兑现和各种资本性收益</a:t>
            </a:r>
            <a:endParaRPr lang="zh-CN" altLang="en-US" sz="1600" b="1" dirty="0">
              <a:solidFill>
                <a:srgbClr val="FF0000"/>
              </a:solidFill>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工资报酬</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基本工资（类）</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绩效工资（类）</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津补贴（类）</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加班加点工资。</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注意：</a:t>
            </a:r>
            <a:r>
              <a:rPr lang="zh-CN" altLang="en-US" sz="1600" b="1" dirty="0">
                <a:solidFill>
                  <a:srgbClr val="FF0000"/>
                </a:solidFill>
                <a:latin typeface="微软雅黑" panose="020B0503020204020204" charset="-122"/>
                <a:ea typeface="微软雅黑" panose="020B0503020204020204" charset="-122"/>
              </a:rPr>
              <a:t>工资报酬前</a:t>
            </a:r>
            <a:r>
              <a:rPr lang="en-US" altLang="zh-CN" sz="1600" b="1" dirty="0">
                <a:solidFill>
                  <a:srgbClr val="FF0000"/>
                </a:solidFill>
                <a:latin typeface="微软雅黑" panose="020B0503020204020204" charset="-122"/>
                <a:ea typeface="微软雅黑" panose="020B0503020204020204" charset="-122"/>
              </a:rPr>
              <a:t>3</a:t>
            </a:r>
            <a:r>
              <a:rPr lang="zh-CN" altLang="en-US" sz="1600" b="1" dirty="0">
                <a:solidFill>
                  <a:srgbClr val="FF0000"/>
                </a:solidFill>
                <a:latin typeface="微软雅黑" panose="020B0503020204020204" charset="-122"/>
                <a:ea typeface="微软雅黑" panose="020B0503020204020204" charset="-122"/>
              </a:rPr>
              <a:t>项合计</a:t>
            </a:r>
            <a:r>
              <a:rPr lang="zh-CN" altLang="en-US" sz="1600" dirty="0">
                <a:latin typeface="微软雅黑" panose="020B0503020204020204" charset="-122"/>
                <a:ea typeface="微软雅黑" panose="020B0503020204020204" charset="-122"/>
              </a:rPr>
              <a:t>（基本工资</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绩效工资</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津补贴）</a:t>
            </a:r>
            <a:r>
              <a:rPr lang="zh-CN" altLang="en-US" sz="1600" b="1" dirty="0">
                <a:solidFill>
                  <a:srgbClr val="FF0000"/>
                </a:solidFill>
                <a:latin typeface="微软雅黑" panose="020B0503020204020204" charset="-122"/>
                <a:ea typeface="微软雅黑" panose="020B0503020204020204" charset="-122"/>
              </a:rPr>
              <a:t>不得低于本地区最低工资标准</a:t>
            </a:r>
            <a:r>
              <a:rPr lang="zh-CN" altLang="en-US" sz="1600" dirty="0">
                <a:latin typeface="微软雅黑" panose="020B0503020204020204" charset="-122"/>
                <a:ea typeface="微软雅黑" panose="020B0503020204020204" charset="-122"/>
              </a:rPr>
              <a:t>。</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注意</a:t>
            </a:r>
            <a:r>
              <a:rPr lang="zh-CN" altLang="en-US" sz="1600" dirty="0">
                <a:latin typeface="微软雅黑" panose="020B0503020204020204" charset="-122"/>
                <a:ea typeface="微软雅黑" panose="020B0503020204020204" charset="-122"/>
              </a:rPr>
              <a:t>：</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企业表</a:t>
            </a:r>
            <a:r>
              <a:rPr lang="en-US" altLang="zh-CN" sz="1600" dirty="0">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从业人员平均工资</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0.7</a:t>
            </a:r>
            <a:r>
              <a:rPr lang="zh-CN" altLang="en-US" sz="1600" dirty="0">
                <a:latin typeface="微软雅黑" panose="020B0503020204020204" charset="-122"/>
                <a:ea typeface="微软雅黑" panose="020B0503020204020204" charset="-122"/>
              </a:rPr>
              <a:t>≤</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工资表</a:t>
            </a:r>
            <a:r>
              <a:rPr lang="en-US" altLang="zh-CN" sz="1600" dirty="0">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所有职工平均工资</a:t>
            </a:r>
            <a:r>
              <a:rPr lang="zh-CN" altLang="en-US" sz="1600" dirty="0">
                <a:latin typeface="微软雅黑" panose="020B0503020204020204" charset="-122"/>
                <a:ea typeface="微软雅黑" panose="020B0503020204020204" charset="-122"/>
              </a:rPr>
              <a:t>≤</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企业表</a:t>
            </a:r>
            <a:r>
              <a:rPr lang="en-US" altLang="zh-CN" sz="1600" dirty="0">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从业人员平均工资</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1.3</a:t>
            </a:r>
            <a:endParaRPr lang="en-US" altLang="zh-CN" sz="1600" b="1" i="1" dirty="0">
              <a:solidFill>
                <a:srgbClr val="FF0000"/>
              </a:solidFill>
              <a:latin typeface="Cambria Math" panose="02040503050406030204" pitchFamily="18" charset="0"/>
              <a:ea typeface="微软雅黑" panose="020B0503020204020204" charset="-122"/>
            </a:endParaRPr>
          </a:p>
        </p:txBody>
      </p:sp>
      <mc:AlternateContent xmlns:mc="http://schemas.openxmlformats.org/markup-compatibility/2006">
        <mc:Choice xmlns:a14="http://schemas.microsoft.com/office/drawing/2010/main" Requires="a14">
          <p:sp>
            <p:nvSpPr>
              <p:cNvPr id="18" name="线形标注 2 17"/>
              <p:cNvSpPr/>
              <p:nvPr/>
            </p:nvSpPr>
            <p:spPr>
              <a:xfrm>
                <a:off x="7925753" y="5515153"/>
                <a:ext cx="2946400" cy="792000"/>
              </a:xfrm>
              <a:prstGeom prst="borderCallout2">
                <a:avLst>
                  <a:gd name="adj1" fmla="val -11169"/>
                  <a:gd name="adj2" fmla="val 69597"/>
                  <a:gd name="adj3" fmla="val -11307"/>
                  <a:gd name="adj4" fmla="val 97126"/>
                  <a:gd name="adj5" fmla="val -49192"/>
                  <a:gd name="adj6" fmla="val 8540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f>
                        <m:fPr>
                          <m:ctrlPr>
                            <a:rPr lang="en-US" altLang="zh-CN" sz="1600" i="1">
                              <a:latin typeface="Cambria Math" panose="02040503050406030204" pitchFamily="18" charset="0"/>
                            </a:rPr>
                          </m:ctrlPr>
                        </m:fPr>
                        <m:num>
                          <m:r>
                            <a:rPr lang="en-US" altLang="zh-CN" sz="1600" i="1">
                              <a:latin typeface="Cambria Math" panose="02040503050406030204" pitchFamily="18" charset="0"/>
                            </a:rPr>
                            <m:t>⟪</m:t>
                          </m:r>
                          <m:r>
                            <a:rPr lang="zh-CN" altLang="en-US" sz="1600" i="1">
                              <a:latin typeface="Cambria Math" panose="02040503050406030204" pitchFamily="18" charset="0"/>
                            </a:rPr>
                            <m:t>企业表</m:t>
                          </m:r>
                          <m:r>
                            <a:rPr lang="en-US" altLang="zh-CN" sz="1600" i="1">
                              <a:latin typeface="Cambria Math" panose="02040503050406030204" pitchFamily="18" charset="0"/>
                            </a:rPr>
                            <m:t>⟫</m:t>
                          </m:r>
                          <m:r>
                            <a:rPr lang="zh-CN" altLang="en-US" sz="1600" i="1" smtClean="0">
                              <a:latin typeface="Cambria Math" panose="02040503050406030204" pitchFamily="18" charset="0"/>
                            </a:rPr>
                            <m:t>从业人员</m:t>
                          </m:r>
                          <m:r>
                            <a:rPr lang="zh-CN" altLang="en-US" sz="1600" i="1">
                              <a:latin typeface="Cambria Math" panose="02040503050406030204" pitchFamily="18" charset="0"/>
                            </a:rPr>
                            <m:t>工资总额</m:t>
                          </m:r>
                        </m:num>
                        <m:den>
                          <m:r>
                            <a:rPr lang="en-US" altLang="zh-CN" sz="1600" i="1">
                              <a:latin typeface="Cambria Math" panose="02040503050406030204" pitchFamily="18" charset="0"/>
                            </a:rPr>
                            <m:t>⟪</m:t>
                          </m:r>
                          <m:r>
                            <a:rPr lang="zh-CN" altLang="en-US" sz="1600" i="1">
                              <a:latin typeface="Cambria Math" panose="02040503050406030204" pitchFamily="18" charset="0"/>
                            </a:rPr>
                            <m:t>企业表</m:t>
                          </m:r>
                          <m:r>
                            <a:rPr lang="en-US" altLang="zh-CN" sz="1600" i="1">
                              <a:latin typeface="Cambria Math" panose="02040503050406030204" pitchFamily="18" charset="0"/>
                            </a:rPr>
                            <m:t>⟫</m:t>
                          </m:r>
                          <m:r>
                            <a:rPr lang="zh-CN" altLang="en-US" sz="1600" i="1">
                              <a:latin typeface="Cambria Math" panose="02040503050406030204" pitchFamily="18" charset="0"/>
                            </a:rPr>
                            <m:t>从业人员平均人数</m:t>
                          </m:r>
                        </m:den>
                      </m:f>
                    </m:oMath>
                  </m:oMathPara>
                </a14:m>
                <a:endParaRPr lang="zh-CN" altLang="en-US" sz="1600" dirty="0"/>
              </a:p>
            </p:txBody>
          </p:sp>
        </mc:Choice>
        <mc:Fallback>
          <p:sp>
            <p:nvSpPr>
              <p:cNvPr id="18" name="线形标注 2 17"/>
              <p:cNvSpPr>
                <a:spLocks noRot="1" noChangeAspect="1" noMove="1" noResize="1" noEditPoints="1" noAdjustHandles="1" noChangeArrowheads="1" noChangeShapeType="1" noTextEdit="1"/>
              </p:cNvSpPr>
              <p:nvPr/>
            </p:nvSpPr>
            <p:spPr>
              <a:xfrm>
                <a:off x="7925753" y="5515153"/>
                <a:ext cx="2946400" cy="792000"/>
              </a:xfrm>
              <a:prstGeom prst="borderCallout2">
                <a:avLst>
                  <a:gd name="adj1" fmla="val -11169"/>
                  <a:gd name="adj2" fmla="val 69597"/>
                  <a:gd name="adj3" fmla="val -11307"/>
                  <a:gd name="adj4" fmla="val 97126"/>
                  <a:gd name="adj5" fmla="val -49192"/>
                  <a:gd name="adj6" fmla="val 85402"/>
                </a:avLst>
              </a:prstGeom>
              <a:blipFill rotWithShape="1">
                <a:blip r:embed="rId1"/>
                <a:stretch>
                  <a:fillRect l="-226" t="-49812" r="-205" b="-760"/>
                </a:stretch>
              </a:blipFill>
            </p:spPr>
            <p:style>
              <a:lnRef idx="2">
                <a:schemeClr val="accent1">
                  <a:shade val="50000"/>
                </a:schemeClr>
              </a:lnRef>
              <a:fillRef idx="1">
                <a:schemeClr val="accent1"/>
              </a:fillRef>
              <a:effectRef idx="0">
                <a:schemeClr val="accent1"/>
              </a:effectRef>
              <a:fontRef idx="minor">
                <a:schemeClr val="lt1"/>
              </a:fontRef>
            </p:style>
            <p:txBody>
              <a:bodyPr/>
              <a:lstStyle/>
              <a:p>
                <a:r>
                  <a:rPr lang="zh-CN" altLang="en-US">
                    <a:noFill/>
                  </a:rPr>
                  <a:t> </a:t>
                </a:r>
              </a:p>
            </p:txBody>
          </p:sp>
        </mc:Fallback>
      </mc:AlternateContent>
    </p:spTree>
  </p:cSld>
  <p:clrMapOvr>
    <a:masterClrMapping/>
  </p:clrMapOvr>
  <mc:AlternateContent xmlns:mc="http://schemas.openxmlformats.org/markup-compatibility/2006">
    <mc:Choice xmlns:p14="http://schemas.microsoft.com/office/powerpoint/2010/main" Requires="p14">
      <p:transition spd="slow" p14:dur="1500" advTm="34822">
        <p14:gallery dir="l"/>
      </p:transition>
    </mc:Choice>
    <mc:Fallback>
      <p:transition spd="slow" advTm="34822">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13" name="页脚占位符 12"/>
          <p:cNvSpPr>
            <a:spLocks noGrp="1"/>
          </p:cNvSpPr>
          <p:nvPr>
            <p:ph type="ftr" sz="quarter" idx="4294967295"/>
          </p:nvPr>
        </p:nvSpPr>
        <p:spPr>
          <a:xfrm>
            <a:off x="4038600" y="6356351"/>
            <a:ext cx="4114800" cy="365125"/>
          </a:xfrm>
          <a:prstGeom prst="rect">
            <a:avLst/>
          </a:prstGeom>
        </p:spPr>
        <p:txBody>
          <a:bodyPr/>
          <a:lstStyle/>
          <a:p>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77" name="矩形 76"/>
          <p:cNvSpPr/>
          <p:nvPr/>
        </p:nvSpPr>
        <p:spPr>
          <a:xfrm>
            <a:off x="1064578" y="1540208"/>
            <a:ext cx="1836000" cy="68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600" b="1" dirty="0" smtClean="0"/>
              <a:t>企业基本</a:t>
            </a:r>
            <a:r>
              <a:rPr lang="zh-CN" altLang="en-US" sz="1600" b="1" dirty="0" smtClean="0"/>
              <a:t>情况</a:t>
            </a:r>
            <a:endParaRPr lang="zh-CN" altLang="en-US" sz="1600" b="1" dirty="0" smtClean="0"/>
          </a:p>
          <a:p>
            <a:pPr algn="ctr"/>
            <a:r>
              <a:rPr lang="zh-CN" altLang="en-US" sz="1600" dirty="0" smtClean="0"/>
              <a:t>新增</a:t>
            </a:r>
            <a:r>
              <a:rPr lang="zh-CN" altLang="en-US" sz="1600" dirty="0" smtClean="0"/>
              <a:t>指标</a:t>
            </a:r>
            <a:endParaRPr lang="zh-CN" altLang="en-US" sz="1600" dirty="0" smtClean="0"/>
          </a:p>
        </p:txBody>
      </p:sp>
      <p:sp>
        <p:nvSpPr>
          <p:cNvPr id="78" name="矩形 77"/>
          <p:cNvSpPr/>
          <p:nvPr/>
        </p:nvSpPr>
        <p:spPr>
          <a:xfrm>
            <a:off x="1064578" y="2461063"/>
            <a:ext cx="1836000" cy="6838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600" b="1" dirty="0"/>
              <a:t>企业人工成本</a:t>
            </a:r>
            <a:r>
              <a:rPr lang="zh-CN" altLang="en-US" sz="1600" b="1" dirty="0"/>
              <a:t>情况</a:t>
            </a:r>
            <a:endParaRPr lang="zh-CN" altLang="en-US" sz="1600" b="1" dirty="0"/>
          </a:p>
          <a:p>
            <a:pPr algn="ctr"/>
            <a:r>
              <a:rPr lang="zh-CN" altLang="en-US" sz="1600" dirty="0"/>
              <a:t>完善</a:t>
            </a:r>
            <a:r>
              <a:rPr lang="zh-CN" altLang="en-US" sz="1600" dirty="0"/>
              <a:t>指标</a:t>
            </a:r>
            <a:endParaRPr lang="zh-CN" altLang="en-US" sz="1600" dirty="0"/>
          </a:p>
        </p:txBody>
      </p:sp>
      <p:sp>
        <p:nvSpPr>
          <p:cNvPr id="79" name="矩形 78"/>
          <p:cNvSpPr/>
          <p:nvPr/>
        </p:nvSpPr>
        <p:spPr>
          <a:xfrm>
            <a:off x="1064578" y="3381813"/>
            <a:ext cx="1836000" cy="6838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600" b="1" dirty="0">
                <a:sym typeface="+mn-ea"/>
              </a:rPr>
              <a:t>企业人工成本情况</a:t>
            </a:r>
            <a:endParaRPr lang="zh-CN" altLang="en-US" sz="1600" b="1" dirty="0"/>
          </a:p>
          <a:p>
            <a:pPr algn="ctr"/>
            <a:r>
              <a:rPr lang="zh-CN" altLang="en-US" sz="1600" dirty="0">
                <a:sym typeface="+mn-ea"/>
              </a:rPr>
              <a:t>修正口径</a:t>
            </a:r>
            <a:endParaRPr lang="zh-CN" altLang="en-US" sz="1600" dirty="0">
              <a:sym typeface="+mn-ea"/>
            </a:endParaRPr>
          </a:p>
        </p:txBody>
      </p:sp>
      <p:sp>
        <p:nvSpPr>
          <p:cNvPr id="81" name="矩形 80"/>
          <p:cNvSpPr/>
          <p:nvPr/>
        </p:nvSpPr>
        <p:spPr>
          <a:xfrm>
            <a:off x="3130553" y="2460958"/>
            <a:ext cx="3888000" cy="68389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r>
              <a:rPr lang="zh-CN" altLang="en-US" sz="1400" b="1" dirty="0">
                <a:solidFill>
                  <a:srgbClr val="FF0000"/>
                </a:solidFill>
                <a:sym typeface="+mn-ea"/>
              </a:rPr>
              <a:t>删除</a:t>
            </a:r>
            <a:r>
              <a:rPr lang="en-US" altLang="zh-CN" sz="1400" b="1" dirty="0">
                <a:solidFill>
                  <a:srgbClr val="FF0000"/>
                </a:solidFill>
                <a:sym typeface="+mn-ea"/>
              </a:rPr>
              <a:t>“</a:t>
            </a:r>
            <a:r>
              <a:rPr lang="zh-CN" altLang="en-US" sz="1400" b="1" dirty="0">
                <a:solidFill>
                  <a:srgbClr val="FF0000"/>
                </a:solidFill>
                <a:sym typeface="+mn-ea"/>
              </a:rPr>
              <a:t>从业人员平均工资年度预期增长率</a:t>
            </a:r>
            <a:r>
              <a:rPr lang="en-US" altLang="zh-CN" sz="1400" b="1" dirty="0">
                <a:solidFill>
                  <a:srgbClr val="FF0000"/>
                </a:solidFill>
                <a:sym typeface="+mn-ea"/>
              </a:rPr>
              <a:t>”</a:t>
            </a:r>
            <a:endParaRPr lang="en-US" altLang="zh-CN" sz="1400" b="1" dirty="0">
              <a:solidFill>
                <a:srgbClr val="FF0000"/>
              </a:solidFill>
              <a:sym typeface="+mn-ea"/>
            </a:endParaRPr>
          </a:p>
        </p:txBody>
      </p:sp>
      <p:sp>
        <p:nvSpPr>
          <p:cNvPr id="82" name="矩形 81"/>
          <p:cNvSpPr/>
          <p:nvPr/>
        </p:nvSpPr>
        <p:spPr>
          <a:xfrm>
            <a:off x="3130550" y="3381708"/>
            <a:ext cx="8004810" cy="68389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buClrTx/>
              <a:buSzTx/>
              <a:buFont typeface="Arial" panose="020B0604020202020204" pitchFamily="34" charset="0"/>
            </a:pPr>
            <a:r>
              <a:rPr lang="zh-CN" altLang="en-US" sz="1400" dirty="0" smtClean="0">
                <a:solidFill>
                  <a:schemeClr val="tx1"/>
                </a:solidFill>
              </a:rPr>
              <a:t>原“</a:t>
            </a:r>
            <a:r>
              <a:rPr lang="zh-CN" altLang="en-US" sz="1400" b="1" dirty="0" smtClean="0">
                <a:solidFill>
                  <a:schemeClr val="tx1"/>
                </a:solidFill>
              </a:rPr>
              <a:t>福利费用</a:t>
            </a:r>
            <a:r>
              <a:rPr lang="zh-CN" altLang="en-US" sz="1400" dirty="0" smtClean="0">
                <a:solidFill>
                  <a:schemeClr val="tx1"/>
                </a:solidFill>
              </a:rPr>
              <a:t>”中的</a:t>
            </a:r>
            <a:r>
              <a:rPr lang="zh-CN" altLang="en-US" sz="1400" b="1" dirty="0" smtClean="0">
                <a:solidFill>
                  <a:schemeClr val="tx1"/>
                </a:solidFill>
              </a:rPr>
              <a:t>冬季取暖补贴</a:t>
            </a:r>
            <a:r>
              <a:rPr lang="zh-CN" altLang="en-US" sz="1400" dirty="0" smtClean="0">
                <a:solidFill>
                  <a:schemeClr val="tx1"/>
                </a:solidFill>
              </a:rPr>
              <a:t>、</a:t>
            </a:r>
            <a:r>
              <a:rPr lang="zh-CN" altLang="en-US" sz="1400" b="1" dirty="0" smtClean="0">
                <a:solidFill>
                  <a:schemeClr val="tx1"/>
                </a:solidFill>
              </a:rPr>
              <a:t>物业管理费</a:t>
            </a:r>
            <a:r>
              <a:rPr lang="zh-CN" altLang="en-US" sz="1400" dirty="0" smtClean="0">
                <a:solidFill>
                  <a:schemeClr val="tx1"/>
                </a:solidFill>
              </a:rPr>
              <a:t>、</a:t>
            </a:r>
            <a:r>
              <a:rPr lang="zh-CN" altLang="en-US" sz="1400" b="1" dirty="0" smtClean="0">
                <a:solidFill>
                  <a:schemeClr val="tx1"/>
                </a:solidFill>
              </a:rPr>
              <a:t>上下班交通补贴</a:t>
            </a:r>
            <a:r>
              <a:rPr lang="zh-CN" altLang="en-US" sz="1400" dirty="0" smtClean="0">
                <a:solidFill>
                  <a:schemeClr val="tx1"/>
                </a:solidFill>
              </a:rPr>
              <a:t>应</a:t>
            </a:r>
            <a:r>
              <a:rPr lang="zh-CN" altLang="en-US" sz="1400" b="1" dirty="0" smtClean="0">
                <a:solidFill>
                  <a:srgbClr val="FF0000"/>
                </a:solidFill>
              </a:rPr>
              <a:t>纳入工资总额</a:t>
            </a:r>
            <a:r>
              <a:rPr lang="zh-CN" altLang="en-US" sz="1400" dirty="0" smtClean="0">
                <a:solidFill>
                  <a:schemeClr val="tx1"/>
                </a:solidFill>
              </a:rPr>
              <a:t>。</a:t>
            </a:r>
            <a:endParaRPr lang="zh-CN" altLang="en-US" sz="1400" dirty="0" smtClean="0">
              <a:solidFill>
                <a:schemeClr val="tx1"/>
              </a:solidFill>
            </a:endParaRPr>
          </a:p>
        </p:txBody>
      </p:sp>
      <p:sp>
        <p:nvSpPr>
          <p:cNvPr id="83" name="矩形 82"/>
          <p:cNvSpPr/>
          <p:nvPr/>
        </p:nvSpPr>
        <p:spPr>
          <a:xfrm>
            <a:off x="3131185" y="1540208"/>
            <a:ext cx="8005445" cy="683895"/>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r>
              <a:rPr lang="zh-CN" altLang="en-US" sz="1400" dirty="0" smtClean="0">
                <a:solidFill>
                  <a:schemeClr val="tx1"/>
                </a:solidFill>
                <a:sym typeface="+mn-ea"/>
              </a:rPr>
              <a:t>“单位隶属关系”前</a:t>
            </a:r>
            <a:r>
              <a:rPr lang="zh-CN" altLang="en-US" sz="1400" b="1" dirty="0">
                <a:solidFill>
                  <a:srgbClr val="FF0000"/>
                </a:solidFill>
                <a:sym typeface="+mn-ea"/>
              </a:rPr>
              <a:t>增加</a:t>
            </a:r>
            <a:r>
              <a:rPr lang="en-US" altLang="zh-CN" sz="1400" b="1" dirty="0">
                <a:solidFill>
                  <a:srgbClr val="FF0000"/>
                </a:solidFill>
                <a:sym typeface="+mn-ea"/>
              </a:rPr>
              <a:t>“</a:t>
            </a:r>
            <a:r>
              <a:rPr lang="zh-CN" altLang="en-US" sz="1400" b="1" dirty="0">
                <a:solidFill>
                  <a:srgbClr val="FF0000"/>
                </a:solidFill>
                <a:sym typeface="+mn-ea"/>
              </a:rPr>
              <a:t>是否为国有企业</a:t>
            </a:r>
            <a:r>
              <a:rPr lang="en-US" altLang="zh-CN" sz="1400" b="1" dirty="0">
                <a:solidFill>
                  <a:srgbClr val="FF0000"/>
                </a:solidFill>
                <a:sym typeface="+mn-ea"/>
              </a:rPr>
              <a:t>”</a:t>
            </a:r>
            <a:r>
              <a:rPr lang="zh-CN" altLang="en-US" sz="1400" b="1" dirty="0">
                <a:solidFill>
                  <a:srgbClr val="FF0000"/>
                </a:solidFill>
                <a:sym typeface="+mn-ea"/>
              </a:rPr>
              <a:t>前置子项</a:t>
            </a:r>
            <a:endParaRPr lang="zh-CN" altLang="en-US" sz="1400" b="1" dirty="0">
              <a:solidFill>
                <a:srgbClr val="FF0000"/>
              </a:solidFill>
              <a:sym typeface="+mn-ea"/>
            </a:endParaRPr>
          </a:p>
        </p:txBody>
      </p:sp>
      <p:sp>
        <p:nvSpPr>
          <p:cNvPr id="84" name="矩形 83"/>
          <p:cNvSpPr/>
          <p:nvPr/>
        </p:nvSpPr>
        <p:spPr>
          <a:xfrm>
            <a:off x="7248233" y="2460958"/>
            <a:ext cx="3888000" cy="683895"/>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0">
              <a:buFont typeface="Arial" panose="020B0604020202020204" pitchFamily="34" charset="0"/>
              <a:buNone/>
            </a:pPr>
            <a:r>
              <a:rPr lang="en-US" altLang="zh-CN" sz="1400" dirty="0" smtClean="0">
                <a:solidFill>
                  <a:schemeClr val="tx1"/>
                </a:solidFill>
              </a:rPr>
              <a:t>“</a:t>
            </a:r>
            <a:r>
              <a:rPr lang="zh-CN" altLang="en-US" sz="1400" dirty="0" smtClean="0">
                <a:solidFill>
                  <a:schemeClr val="tx1"/>
                </a:solidFill>
              </a:rPr>
              <a:t>主营业务税金及附加</a:t>
            </a:r>
            <a:r>
              <a:rPr lang="en-US" altLang="zh-CN" sz="1400" dirty="0" smtClean="0">
                <a:solidFill>
                  <a:schemeClr val="tx1"/>
                </a:solidFill>
              </a:rPr>
              <a:t>”</a:t>
            </a:r>
            <a:r>
              <a:rPr lang="zh-CN" altLang="en-US" sz="1400" dirty="0" smtClean="0">
                <a:solidFill>
                  <a:schemeClr val="tx1"/>
                </a:solidFill>
                <a:sym typeface="+mn-ea"/>
              </a:rPr>
              <a:t>改名</a:t>
            </a:r>
            <a:r>
              <a:rPr lang="zh-CN" altLang="en-US" sz="1400" dirty="0" smtClean="0">
                <a:solidFill>
                  <a:schemeClr val="tx1"/>
                </a:solidFill>
              </a:rPr>
              <a:t>为</a:t>
            </a:r>
            <a:r>
              <a:rPr lang="en-US" altLang="zh-CN" sz="1400" b="1" dirty="0" smtClean="0">
                <a:solidFill>
                  <a:srgbClr val="FF0000"/>
                </a:solidFill>
              </a:rPr>
              <a:t>“</a:t>
            </a:r>
            <a:r>
              <a:rPr lang="zh-CN" altLang="en-US" sz="1400" b="1" dirty="0" smtClean="0">
                <a:solidFill>
                  <a:srgbClr val="FF0000"/>
                </a:solidFill>
              </a:rPr>
              <a:t>税金及附加</a:t>
            </a:r>
            <a:r>
              <a:rPr lang="en-US" altLang="zh-CN" sz="1400" b="1" dirty="0" smtClean="0">
                <a:solidFill>
                  <a:srgbClr val="FF0000"/>
                </a:solidFill>
              </a:rPr>
              <a:t>”</a:t>
            </a:r>
            <a:endParaRPr lang="en-US" altLang="zh-CN" sz="1400" b="1" dirty="0" smtClean="0">
              <a:solidFill>
                <a:srgbClr val="FF0000"/>
              </a:solidFill>
            </a:endParaRPr>
          </a:p>
        </p:txBody>
      </p:sp>
      <p:sp>
        <p:nvSpPr>
          <p:cNvPr id="91" name="矩形 90"/>
          <p:cNvSpPr/>
          <p:nvPr>
            <p:custDataLst>
              <p:tags r:id="rId1"/>
            </p:custDataLst>
          </p:nvPr>
        </p:nvSpPr>
        <p:spPr>
          <a:xfrm>
            <a:off x="1062673" y="5223313"/>
            <a:ext cx="1836000" cy="6838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600" b="1" dirty="0" smtClean="0"/>
              <a:t>新就业形态</a:t>
            </a:r>
            <a:r>
              <a:rPr lang="zh-CN" altLang="en-US" sz="1600" b="1" dirty="0" smtClean="0"/>
              <a:t>调查</a:t>
            </a:r>
            <a:endParaRPr lang="zh-CN" altLang="en-US" sz="1600" b="1" dirty="0" smtClean="0"/>
          </a:p>
          <a:p>
            <a:pPr algn="ctr"/>
            <a:r>
              <a:rPr lang="zh-CN" altLang="en-US" sz="1600" dirty="0" smtClean="0"/>
              <a:t>新增补充</a:t>
            </a:r>
            <a:r>
              <a:rPr lang="zh-CN" altLang="en-US" sz="1600" dirty="0" smtClean="0"/>
              <a:t>项</a:t>
            </a:r>
            <a:endParaRPr lang="zh-CN" altLang="en-US" sz="1600" dirty="0" smtClean="0"/>
          </a:p>
        </p:txBody>
      </p:sp>
      <p:sp>
        <p:nvSpPr>
          <p:cNvPr id="6" name="矩形 5"/>
          <p:cNvSpPr/>
          <p:nvPr/>
        </p:nvSpPr>
        <p:spPr>
          <a:xfrm>
            <a:off x="1062673" y="4302563"/>
            <a:ext cx="1836000" cy="6838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600" b="1" dirty="0"/>
              <a:t>职工表</a:t>
            </a:r>
            <a:endParaRPr lang="zh-CN" altLang="en-US" sz="1600" b="1" dirty="0"/>
          </a:p>
          <a:p>
            <a:pPr algn="ctr"/>
            <a:r>
              <a:rPr lang="zh-CN" altLang="en-US" sz="1600" dirty="0"/>
              <a:t>更改</a:t>
            </a:r>
            <a:endParaRPr lang="zh-CN" altLang="en-US" sz="1600" dirty="0"/>
          </a:p>
        </p:txBody>
      </p:sp>
      <p:sp>
        <p:nvSpPr>
          <p:cNvPr id="7" name="矩形 6"/>
          <p:cNvSpPr/>
          <p:nvPr/>
        </p:nvSpPr>
        <p:spPr>
          <a:xfrm>
            <a:off x="3128645" y="4302458"/>
            <a:ext cx="2520000" cy="68389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r>
              <a:rPr lang="zh-CN" altLang="en-US" sz="1400" b="1" dirty="0">
                <a:solidFill>
                  <a:schemeClr val="tx1"/>
                </a:solidFill>
              </a:rPr>
              <a:t>学历层次</a:t>
            </a:r>
            <a:r>
              <a:rPr lang="zh-CN" altLang="en-US" sz="1400" dirty="0">
                <a:solidFill>
                  <a:schemeClr val="tx1"/>
                </a:solidFill>
              </a:rPr>
              <a:t>：</a:t>
            </a:r>
            <a:endParaRPr lang="zh-CN" altLang="en-US" sz="1400" dirty="0">
              <a:solidFill>
                <a:schemeClr val="tx1"/>
              </a:solidFill>
            </a:endParaRPr>
          </a:p>
          <a:p>
            <a:r>
              <a:rPr lang="zh-CN" altLang="en-US" sz="1400" dirty="0">
                <a:solidFill>
                  <a:schemeClr val="tx1"/>
                </a:solidFill>
              </a:rPr>
              <a:t>研究生</a:t>
            </a:r>
            <a:r>
              <a:rPr lang="en-US" altLang="zh-CN" sz="1400" dirty="0">
                <a:solidFill>
                  <a:schemeClr val="tx1"/>
                </a:solidFill>
              </a:rPr>
              <a:t>→</a:t>
            </a:r>
            <a:r>
              <a:rPr lang="zh-CN" altLang="en-US" sz="1400" b="1" dirty="0">
                <a:solidFill>
                  <a:srgbClr val="FF0000"/>
                </a:solidFill>
              </a:rPr>
              <a:t>博士、硕士研究生</a:t>
            </a:r>
            <a:endParaRPr lang="zh-CN" altLang="en-US" sz="1400" b="1" dirty="0">
              <a:solidFill>
                <a:srgbClr val="FF0000"/>
              </a:solidFill>
            </a:endParaRPr>
          </a:p>
        </p:txBody>
      </p:sp>
      <p:sp>
        <p:nvSpPr>
          <p:cNvPr id="8" name="矩形 7"/>
          <p:cNvSpPr/>
          <p:nvPr/>
        </p:nvSpPr>
        <p:spPr>
          <a:xfrm>
            <a:off x="8615365" y="4302458"/>
            <a:ext cx="2519680" cy="683895"/>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r>
              <a:rPr lang="zh-CN" sz="1400" b="1" dirty="0">
                <a:solidFill>
                  <a:schemeClr val="tx1"/>
                </a:solidFill>
                <a:sym typeface="+mn-ea"/>
              </a:rPr>
              <a:t>技能等级</a:t>
            </a:r>
            <a:r>
              <a:rPr lang="zh-CN" sz="1400" dirty="0">
                <a:solidFill>
                  <a:schemeClr val="tx1"/>
                </a:solidFill>
                <a:sym typeface="+mn-ea"/>
              </a:rPr>
              <a:t>：</a:t>
            </a:r>
            <a:endParaRPr lang="zh-CN" sz="1400" dirty="0">
              <a:solidFill>
                <a:schemeClr val="tx1"/>
              </a:solidFill>
              <a:sym typeface="+mn-ea"/>
            </a:endParaRPr>
          </a:p>
          <a:p>
            <a:r>
              <a:rPr lang="zh-CN" altLang="en-US" sz="1400" b="1" dirty="0">
                <a:solidFill>
                  <a:srgbClr val="FF0000"/>
                </a:solidFill>
                <a:sym typeface="+mn-ea"/>
              </a:rPr>
              <a:t>代码修改</a:t>
            </a:r>
            <a:endParaRPr lang="zh-CN" altLang="en-US" sz="1400" b="1" dirty="0">
              <a:solidFill>
                <a:srgbClr val="FF0000"/>
              </a:solidFill>
              <a:sym typeface="+mn-ea"/>
            </a:endParaRPr>
          </a:p>
          <a:p>
            <a:r>
              <a:rPr lang="zh-CN" altLang="en-US" sz="1400" dirty="0">
                <a:solidFill>
                  <a:schemeClr val="tx1"/>
                </a:solidFill>
                <a:sym typeface="+mn-ea"/>
              </a:rPr>
              <a:t>学徒工、无技能等级两者</a:t>
            </a:r>
            <a:r>
              <a:rPr lang="zh-CN" altLang="en-US" sz="1400" b="1" dirty="0">
                <a:solidFill>
                  <a:srgbClr val="FF0000"/>
                </a:solidFill>
                <a:sym typeface="+mn-ea"/>
              </a:rPr>
              <a:t>拆分</a:t>
            </a:r>
            <a:endParaRPr lang="zh-CN" altLang="en-US" sz="1400" b="1" dirty="0">
              <a:solidFill>
                <a:srgbClr val="FF0000"/>
              </a:solidFill>
              <a:sym typeface="+mn-ea"/>
            </a:endParaRPr>
          </a:p>
        </p:txBody>
      </p:sp>
      <p:sp>
        <p:nvSpPr>
          <p:cNvPr id="9" name="矩形 8"/>
          <p:cNvSpPr/>
          <p:nvPr/>
        </p:nvSpPr>
        <p:spPr>
          <a:xfrm>
            <a:off x="5872165" y="4302458"/>
            <a:ext cx="2519680" cy="68389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r>
              <a:rPr lang="zh-CN" altLang="en-US" sz="1400" b="1" dirty="0">
                <a:solidFill>
                  <a:schemeClr val="tx1"/>
                </a:solidFill>
                <a:sym typeface="+mn-ea"/>
              </a:rPr>
              <a:t>专业技术等级</a:t>
            </a:r>
            <a:r>
              <a:rPr lang="zh-CN" altLang="en-US" sz="1400" dirty="0">
                <a:solidFill>
                  <a:schemeClr val="tx1"/>
                </a:solidFill>
                <a:sym typeface="+mn-ea"/>
              </a:rPr>
              <a:t>：</a:t>
            </a:r>
            <a:endParaRPr lang="zh-CN" altLang="en-US" sz="1400" dirty="0">
              <a:solidFill>
                <a:schemeClr val="tx1"/>
              </a:solidFill>
            </a:endParaRPr>
          </a:p>
          <a:p>
            <a:r>
              <a:rPr lang="zh-CN" altLang="en-US" sz="1400" dirty="0">
                <a:solidFill>
                  <a:schemeClr val="tx1"/>
                </a:solidFill>
                <a:sym typeface="+mn-ea"/>
              </a:rPr>
              <a:t>高级职称</a:t>
            </a:r>
            <a:r>
              <a:rPr lang="en-US" altLang="zh-CN" sz="1400" dirty="0">
                <a:solidFill>
                  <a:schemeClr val="tx1"/>
                </a:solidFill>
                <a:sym typeface="+mn-ea"/>
              </a:rPr>
              <a:t>→</a:t>
            </a:r>
            <a:r>
              <a:rPr lang="zh-CN" altLang="en-US" sz="1400" b="1" dirty="0">
                <a:solidFill>
                  <a:srgbClr val="FF0000"/>
                </a:solidFill>
                <a:sym typeface="+mn-ea"/>
              </a:rPr>
              <a:t>正高、副高</a:t>
            </a:r>
            <a:r>
              <a:rPr lang="zh-CN" altLang="en-US" sz="1400" b="1" dirty="0">
                <a:solidFill>
                  <a:srgbClr val="FF0000"/>
                </a:solidFill>
                <a:sym typeface="+mn-ea"/>
              </a:rPr>
              <a:t>级职称</a:t>
            </a:r>
            <a:endParaRPr lang="en-US" sz="1400" b="1" dirty="0">
              <a:solidFill>
                <a:schemeClr val="tx1"/>
              </a:solidFill>
            </a:endParaRPr>
          </a:p>
        </p:txBody>
      </p:sp>
      <p:sp>
        <p:nvSpPr>
          <p:cNvPr id="10" name="矩形 9"/>
          <p:cNvSpPr/>
          <p:nvPr/>
        </p:nvSpPr>
        <p:spPr>
          <a:xfrm>
            <a:off x="3131185" y="5223208"/>
            <a:ext cx="2520000" cy="68389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buClrTx/>
              <a:buSzTx/>
              <a:buFont typeface="Arial" panose="020B0604020202020204" pitchFamily="34" charset="0"/>
            </a:pPr>
            <a:r>
              <a:rPr lang="zh-CN" altLang="en-US" sz="1400" b="1" dirty="0" smtClean="0">
                <a:solidFill>
                  <a:schemeClr val="tx1"/>
                </a:solidFill>
              </a:rPr>
              <a:t>关于本平台计酬制度和劳动报酬构成的说明</a:t>
            </a:r>
            <a:endParaRPr lang="zh-CN" altLang="en-US" sz="1400" b="1" dirty="0" smtClean="0">
              <a:solidFill>
                <a:schemeClr val="tx1"/>
              </a:solidFill>
            </a:endParaRPr>
          </a:p>
        </p:txBody>
      </p:sp>
      <p:sp>
        <p:nvSpPr>
          <p:cNvPr id="11" name="矩形 10"/>
          <p:cNvSpPr/>
          <p:nvPr/>
        </p:nvSpPr>
        <p:spPr>
          <a:xfrm>
            <a:off x="8617905" y="5223313"/>
            <a:ext cx="2519680" cy="683895"/>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buClrTx/>
              <a:buSzTx/>
              <a:buFont typeface="Arial" panose="020B0604020202020204" pitchFamily="34" charset="0"/>
            </a:pPr>
            <a:r>
              <a:rPr lang="zh-CN" altLang="en-US" sz="1400" b="1" dirty="0" smtClean="0">
                <a:solidFill>
                  <a:schemeClr val="tx1"/>
                </a:solidFill>
                <a:sym typeface="+mn-ea"/>
              </a:rPr>
              <a:t>调查期内本平台市场份额比例</a:t>
            </a:r>
            <a:endParaRPr lang="zh-CN" altLang="en-US" sz="1400" b="1" dirty="0" smtClean="0">
              <a:solidFill>
                <a:schemeClr val="tx1"/>
              </a:solidFill>
              <a:sym typeface="+mn-ea"/>
            </a:endParaRPr>
          </a:p>
        </p:txBody>
      </p:sp>
      <p:sp>
        <p:nvSpPr>
          <p:cNvPr id="14" name="矩形 13"/>
          <p:cNvSpPr/>
          <p:nvPr/>
        </p:nvSpPr>
        <p:spPr>
          <a:xfrm>
            <a:off x="5874705" y="5223208"/>
            <a:ext cx="2519680" cy="68389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r>
              <a:rPr lang="zh-CN" altLang="en-US" sz="1400" b="1" dirty="0">
                <a:solidFill>
                  <a:schemeClr val="tx1"/>
                </a:solidFill>
              </a:rPr>
              <a:t>本期上报的劳动者数量</a:t>
            </a:r>
            <a:r>
              <a:rPr lang="en-US" altLang="zh-CN" sz="1400" b="1" dirty="0">
                <a:solidFill>
                  <a:schemeClr val="tx1"/>
                </a:solidFill>
              </a:rPr>
              <a:t>/</a:t>
            </a:r>
            <a:r>
              <a:rPr lang="zh-CN" altLang="en-US" sz="1400" b="1" dirty="0">
                <a:solidFill>
                  <a:schemeClr val="tx1"/>
                </a:solidFill>
              </a:rPr>
              <a:t>完单数量占调查期内本平台劳动者总量</a:t>
            </a:r>
            <a:r>
              <a:rPr lang="en-US" altLang="zh-CN" sz="1400" b="1" dirty="0">
                <a:solidFill>
                  <a:schemeClr val="tx1"/>
                </a:solidFill>
              </a:rPr>
              <a:t>/</a:t>
            </a:r>
            <a:r>
              <a:rPr lang="zh-CN" altLang="en-US" sz="1400" b="1" dirty="0">
                <a:solidFill>
                  <a:schemeClr val="tx1"/>
                </a:solidFill>
              </a:rPr>
              <a:t>完单总量的比例</a:t>
            </a:r>
            <a:endParaRPr lang="zh-CN" altLang="en-US" sz="1400" b="1" dirty="0">
              <a:solidFill>
                <a:schemeClr val="tx1"/>
              </a:solidFill>
            </a:endParaRPr>
          </a:p>
        </p:txBody>
      </p:sp>
      <p:sp>
        <p:nvSpPr>
          <p:cNvPr id="15" name="圆角矩形 14"/>
          <p:cNvSpPr/>
          <p:nvPr/>
        </p:nvSpPr>
        <p:spPr>
          <a:xfrm>
            <a:off x="4742180" y="608330"/>
            <a:ext cx="2708910" cy="477520"/>
          </a:xfrm>
          <a:prstGeom prst="roundRect">
            <a:avLst/>
          </a:prstGeom>
          <a:noFill/>
          <a:ln>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b="1" dirty="0">
                <a:solidFill>
                  <a:schemeClr val="accent1">
                    <a:lumMod val="75000"/>
                  </a:schemeClr>
                </a:solidFill>
              </a:rPr>
              <a:t>2025年</a:t>
            </a:r>
            <a:r>
              <a:rPr lang="zh-CN" altLang="en-US" sz="2400" b="1" dirty="0">
                <a:solidFill>
                  <a:schemeClr val="accent1">
                    <a:lumMod val="75000"/>
                  </a:schemeClr>
                </a:solidFill>
              </a:rPr>
              <a:t>主要变化</a:t>
            </a:r>
            <a:endParaRPr lang="zh-CN" altLang="en-US" sz="2400" b="1" dirty="0">
              <a:solidFill>
                <a:schemeClr val="accent1">
                  <a:lumMod val="75000"/>
                </a:schemeClr>
              </a:solidFill>
            </a:endParaRPr>
          </a:p>
        </p:txBody>
      </p:sp>
      <p:cxnSp>
        <p:nvCxnSpPr>
          <p:cNvPr id="16" name="直接连接符 15"/>
          <p:cNvCxnSpPr/>
          <p:nvPr>
            <p:custDataLst>
              <p:tags r:id="rId2"/>
            </p:custDataLst>
          </p:nvPr>
        </p:nvCxnSpPr>
        <p:spPr>
          <a:xfrm flipV="1">
            <a:off x="3068320" y="843915"/>
            <a:ext cx="1440180" cy="0"/>
          </a:xfrm>
          <a:prstGeom prst="line">
            <a:avLst/>
          </a:prstGeom>
        </p:spPr>
        <p:style>
          <a:lnRef idx="2">
            <a:schemeClr val="accent1"/>
          </a:lnRef>
          <a:fillRef idx="0">
            <a:srgbClr val="FFFFFF"/>
          </a:fillRef>
          <a:effectRef idx="0">
            <a:srgbClr val="FFFFFF"/>
          </a:effectRef>
          <a:fontRef idx="minor">
            <a:schemeClr val="tx1"/>
          </a:fontRef>
        </p:style>
      </p:cxnSp>
      <p:cxnSp>
        <p:nvCxnSpPr>
          <p:cNvPr id="17" name="直接连接符 16"/>
          <p:cNvCxnSpPr/>
          <p:nvPr>
            <p:custDataLst>
              <p:tags r:id="rId3"/>
            </p:custDataLst>
          </p:nvPr>
        </p:nvCxnSpPr>
        <p:spPr>
          <a:xfrm flipV="1">
            <a:off x="7684770" y="843915"/>
            <a:ext cx="1440180" cy="0"/>
          </a:xfrm>
          <a:prstGeom prst="line">
            <a:avLst/>
          </a:prstGeom>
        </p:spPr>
        <p:style>
          <a:lnRef idx="2">
            <a:schemeClr val="accent1"/>
          </a:lnRef>
          <a:fillRef idx="0">
            <a:srgbClr val="FFFFFF"/>
          </a:fillRef>
          <a:effectRef idx="0">
            <a:srgbClr val="FFFFFF"/>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advTm="87044">
        <p14:gallery dir="l"/>
      </p:transition>
    </mc:Choice>
    <mc:Fallback>
      <p:transition spd="slow" advTm="87044">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企业从业人员工资报酬填报指标</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1538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指按照劳动合同中约定的、与劳动者本人岗位相对应的、发放周期和发放水平相对固定的工资报酬。</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7"/>
            <a:ext cx="3343592" cy="370814"/>
            <a:chOff x="1280174" y="1426016"/>
            <a:chExt cx="2966103" cy="262406"/>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sz="1600" noProof="1">
                <a:ea typeface="微软雅黑" panose="020B0503020204020204" charset="-122"/>
              </a:endParaRPr>
            </a:p>
          </p:txBody>
        </p:sp>
        <p:sp>
          <p:nvSpPr>
            <p:cNvPr id="17" name="TextBox 135"/>
            <p:cNvSpPr txBox="1">
              <a:spLocks noChangeArrowheads="1"/>
            </p:cNvSpPr>
            <p:nvPr/>
          </p:nvSpPr>
          <p:spPr bwMode="auto">
            <a:xfrm>
              <a:off x="1642497" y="1448845"/>
              <a:ext cx="2603780"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基本工资（类）</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2" name="文本框 1"/>
          <p:cNvSpPr txBox="1"/>
          <p:nvPr/>
        </p:nvSpPr>
        <p:spPr>
          <a:xfrm>
            <a:off x="1679825" y="2534547"/>
            <a:ext cx="396262" cy="307777"/>
          </a:xfrm>
          <a:prstGeom prst="rect">
            <a:avLst/>
          </a:prstGeom>
          <a:noFill/>
        </p:spPr>
        <p:txBody>
          <a:bodyPr wrap="none" rtlCol="0">
            <a:spAutoFit/>
          </a:bodyPr>
          <a:lstStyle/>
          <a:p>
            <a:pPr algn="ctr"/>
            <a:r>
              <a:rPr lang="en-US" altLang="zh-CN" sz="1400" dirty="0">
                <a:solidFill>
                  <a:schemeClr val="bg1"/>
                </a:solidFill>
              </a:rPr>
              <a:t>13</a:t>
            </a:r>
            <a:endParaRPr lang="zh-CN" altLang="en-US" sz="1400" dirty="0">
              <a:solidFill>
                <a:schemeClr val="bg1"/>
              </a:solidFill>
            </a:endParaRPr>
          </a:p>
        </p:txBody>
      </p:sp>
      <p:sp>
        <p:nvSpPr>
          <p:cNvPr id="19" name="矩形 30"/>
          <p:cNvSpPr>
            <a:spLocks noChangeArrowheads="1"/>
          </p:cNvSpPr>
          <p:nvPr/>
        </p:nvSpPr>
        <p:spPr bwMode="auto">
          <a:xfrm>
            <a:off x="6094413" y="2091373"/>
            <a:ext cx="5041900" cy="2687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：必填，大于等于零的数字。单位：</a:t>
            </a:r>
            <a:r>
              <a:rPr lang="zh-CN" altLang="en-US" sz="1600" b="1" dirty="0">
                <a:solidFill>
                  <a:srgbClr val="FF0000"/>
                </a:solidFill>
                <a:latin typeface="微软雅黑" panose="020B0503020204020204" charset="-122"/>
                <a:ea typeface="微软雅黑" panose="020B0503020204020204" charset="-122"/>
              </a:rPr>
              <a:t>元</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年</a:t>
            </a:r>
            <a:r>
              <a:rPr lang="zh-CN" altLang="en-US" sz="1600" dirty="0">
                <a:latin typeface="微软雅黑" panose="020B0503020204020204" charset="-122"/>
                <a:ea typeface="微软雅黑" panose="020B0503020204020204" charset="-122"/>
              </a:rPr>
              <a:t>。</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包括</a:t>
            </a:r>
            <a:r>
              <a:rPr lang="zh-CN" altLang="en-US" sz="1600" b="1" dirty="0">
                <a:solidFill>
                  <a:srgbClr val="FF0000"/>
                </a:solidFill>
                <a:latin typeface="微软雅黑" panose="020B0503020204020204" charset="-122"/>
                <a:ea typeface="微软雅黑" panose="020B0503020204020204" charset="-122"/>
              </a:rPr>
              <a:t>标准工资、基础工资、岗位工资、合同工资、底薪</a:t>
            </a:r>
            <a:r>
              <a:rPr lang="zh-CN" altLang="en-US" sz="1600" dirty="0">
                <a:latin typeface="微软雅黑" panose="020B0503020204020204" charset="-122"/>
                <a:ea typeface="微软雅黑" panose="020B0503020204020204" charset="-122"/>
              </a:rPr>
              <a:t>等，也包括其它不与绩效考核结果挂钩的工资项目，如</a:t>
            </a:r>
            <a:r>
              <a:rPr lang="zh-CN" altLang="en-US" sz="1600" b="1" dirty="0">
                <a:solidFill>
                  <a:srgbClr val="FF0000"/>
                </a:solidFill>
                <a:latin typeface="微软雅黑" panose="020B0503020204020204" charset="-122"/>
                <a:ea typeface="微软雅黑" panose="020B0503020204020204" charset="-122"/>
              </a:rPr>
              <a:t>工龄工资（津贴）</a:t>
            </a:r>
            <a:r>
              <a:rPr lang="zh-CN" altLang="en-US" sz="1600" dirty="0">
                <a:latin typeface="微软雅黑" panose="020B0503020204020204" charset="-122"/>
                <a:ea typeface="微软雅黑" panose="020B0503020204020204" charset="-122"/>
              </a:rPr>
              <a:t>。企业在劳动者在病、事、孕、产、哺乳期、探亲等各种特殊情况下支付的工资纳入基本工资（类）。</a:t>
            </a:r>
            <a:endParaRPr lang="zh-CN" altLang="en-US"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18394">
        <p14:gallery dir="l"/>
      </p:transition>
    </mc:Choice>
    <mc:Fallback>
      <p:transition spd="slow" advTm="18394">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企业从业人员工资报酬填报指标</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1169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指劳动者根据所在企业的经济效益、集体或本人绩效或实际表现获得的浮动性工资报酬。</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7"/>
            <a:ext cx="3343592" cy="370814"/>
            <a:chOff x="1280174" y="1426016"/>
            <a:chExt cx="2966103" cy="262406"/>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sz="1600" noProof="1">
                <a:ea typeface="微软雅黑" panose="020B0503020204020204" charset="-122"/>
              </a:endParaRPr>
            </a:p>
          </p:txBody>
        </p:sp>
        <p:sp>
          <p:nvSpPr>
            <p:cNvPr id="17" name="TextBox 135"/>
            <p:cNvSpPr txBox="1">
              <a:spLocks noChangeArrowheads="1"/>
            </p:cNvSpPr>
            <p:nvPr/>
          </p:nvSpPr>
          <p:spPr bwMode="auto">
            <a:xfrm>
              <a:off x="1642497" y="1448845"/>
              <a:ext cx="2603780"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绩效工资（类）</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2" name="文本框 1"/>
          <p:cNvSpPr txBox="1"/>
          <p:nvPr/>
        </p:nvSpPr>
        <p:spPr>
          <a:xfrm>
            <a:off x="1679825" y="2534547"/>
            <a:ext cx="396262" cy="307777"/>
          </a:xfrm>
          <a:prstGeom prst="rect">
            <a:avLst/>
          </a:prstGeom>
          <a:noFill/>
        </p:spPr>
        <p:txBody>
          <a:bodyPr wrap="none" rtlCol="0">
            <a:spAutoFit/>
          </a:bodyPr>
          <a:lstStyle/>
          <a:p>
            <a:pPr algn="ctr"/>
            <a:r>
              <a:rPr lang="en-US" altLang="zh-CN" sz="1400" dirty="0">
                <a:solidFill>
                  <a:schemeClr val="bg1"/>
                </a:solidFill>
              </a:rPr>
              <a:t>14</a:t>
            </a:r>
            <a:endParaRPr lang="zh-CN" altLang="en-US" sz="1400" dirty="0">
              <a:solidFill>
                <a:schemeClr val="bg1"/>
              </a:solidFill>
            </a:endParaRPr>
          </a:p>
        </p:txBody>
      </p:sp>
      <p:sp>
        <p:nvSpPr>
          <p:cNvPr id="19" name="矩形 30"/>
          <p:cNvSpPr>
            <a:spLocks noChangeArrowheads="1"/>
          </p:cNvSpPr>
          <p:nvPr/>
        </p:nvSpPr>
        <p:spPr bwMode="auto">
          <a:xfrm>
            <a:off x="6094413" y="2276158"/>
            <a:ext cx="5041900" cy="2318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：必填，大于等于零的数字。单位：</a:t>
            </a:r>
            <a:r>
              <a:rPr lang="zh-CN" altLang="en-US" sz="1600" b="1" dirty="0">
                <a:solidFill>
                  <a:srgbClr val="FF0000"/>
                </a:solidFill>
                <a:latin typeface="微软雅黑" panose="020B0503020204020204" charset="-122"/>
                <a:ea typeface="微软雅黑" panose="020B0503020204020204" charset="-122"/>
              </a:rPr>
              <a:t>元</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年</a:t>
            </a:r>
            <a:r>
              <a:rPr lang="zh-CN" altLang="en-US" sz="1600" dirty="0">
                <a:latin typeface="微软雅黑" panose="020B0503020204020204" charset="-122"/>
                <a:ea typeface="微软雅黑" panose="020B0503020204020204" charset="-122"/>
              </a:rPr>
              <a:t>。当年劳动者本人没有领取此类工资的，填零。</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包括按月度、季度、半年、全年考核发放的</a:t>
            </a:r>
            <a:r>
              <a:rPr lang="zh-CN" altLang="en-US" sz="1600" b="1" dirty="0">
                <a:solidFill>
                  <a:srgbClr val="FF0000"/>
                </a:solidFill>
                <a:latin typeface="微软雅黑" panose="020B0503020204020204" charset="-122"/>
                <a:ea typeface="微软雅黑" panose="020B0503020204020204" charset="-122"/>
              </a:rPr>
              <a:t>奖金、效益工资或奖金性质的绩效工资</a:t>
            </a:r>
            <a:r>
              <a:rPr lang="zh-CN" altLang="en-US" sz="1600" dirty="0">
                <a:latin typeface="微软雅黑" panose="020B0503020204020204" charset="-122"/>
                <a:ea typeface="微软雅黑" panose="020B0503020204020204" charset="-122"/>
              </a:rPr>
              <a:t>，还包括</a:t>
            </a:r>
            <a:r>
              <a:rPr lang="zh-CN" altLang="en-US" sz="1600" b="1" dirty="0">
                <a:solidFill>
                  <a:srgbClr val="FF0000"/>
                </a:solidFill>
                <a:latin typeface="微软雅黑" panose="020B0503020204020204" charset="-122"/>
                <a:ea typeface="微软雅黑" panose="020B0503020204020204" charset="-122"/>
              </a:rPr>
              <a:t>销售提成、项目奖金、特别奖励、酬金、生产奖、节约奖、劳动竞赛奖、年底双薪、全勤奖</a:t>
            </a:r>
            <a:r>
              <a:rPr lang="zh-CN" altLang="en-US" sz="1600" dirty="0">
                <a:latin typeface="微软雅黑" panose="020B0503020204020204" charset="-122"/>
                <a:ea typeface="微软雅黑" panose="020B0503020204020204" charset="-122"/>
              </a:rPr>
              <a:t>等工资项目。</a:t>
            </a:r>
            <a:endParaRPr lang="zh-CN" altLang="en-US"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2003">
        <p14:gallery dir="l"/>
      </p:transition>
    </mc:Choice>
    <mc:Fallback>
      <p:transition spd="slow" advTm="22003">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企业从业人员工资报酬填报指标</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1951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指按照国家或企业规定，为补偿本单位就业人员因特殊或额外的劳动消耗或因其他特殊原因支付的</a:t>
            </a:r>
            <a:r>
              <a:rPr lang="zh-CN" altLang="en-US" sz="1600" b="1" dirty="0">
                <a:latin typeface="微软雅黑" panose="020B0503020204020204" charset="-122"/>
                <a:ea typeface="微软雅黑" panose="020B0503020204020204" charset="-122"/>
              </a:rPr>
              <a:t>津贴</a:t>
            </a:r>
            <a:r>
              <a:rPr lang="zh-CN" altLang="en-US" sz="1600" dirty="0">
                <a:latin typeface="微软雅黑" panose="020B0503020204020204" charset="-122"/>
                <a:ea typeface="微软雅黑" panose="020B0503020204020204" charset="-122"/>
              </a:rPr>
              <a:t>以及为保证其工资不受物价影响而支付的</a:t>
            </a:r>
            <a:r>
              <a:rPr lang="zh-CN" altLang="en-US" sz="1600" b="1" dirty="0">
                <a:latin typeface="微软雅黑" panose="020B0503020204020204" charset="-122"/>
                <a:ea typeface="微软雅黑" panose="020B0503020204020204" charset="-122"/>
              </a:rPr>
              <a:t>物价补贴</a:t>
            </a:r>
            <a:r>
              <a:rPr lang="zh-CN" altLang="en-US" sz="1600" dirty="0">
                <a:latin typeface="微软雅黑" panose="020B0503020204020204" charset="-122"/>
                <a:ea typeface="微软雅黑" panose="020B0503020204020204" charset="-122"/>
              </a:rPr>
              <a:t>。</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7"/>
            <a:ext cx="3343592" cy="370814"/>
            <a:chOff x="1280174" y="1426016"/>
            <a:chExt cx="2966103" cy="262406"/>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sz="1600" noProof="1">
                <a:ea typeface="微软雅黑" panose="020B0503020204020204" charset="-122"/>
              </a:endParaRPr>
            </a:p>
          </p:txBody>
        </p:sp>
        <p:sp>
          <p:nvSpPr>
            <p:cNvPr id="17" name="TextBox 135"/>
            <p:cNvSpPr txBox="1">
              <a:spLocks noChangeArrowheads="1"/>
            </p:cNvSpPr>
            <p:nvPr/>
          </p:nvSpPr>
          <p:spPr bwMode="auto">
            <a:xfrm>
              <a:off x="1642497" y="1448845"/>
              <a:ext cx="2603780"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津补贴（类）</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2" name="文本框 1"/>
          <p:cNvSpPr txBox="1"/>
          <p:nvPr/>
        </p:nvSpPr>
        <p:spPr>
          <a:xfrm>
            <a:off x="1679825" y="2534547"/>
            <a:ext cx="396262" cy="307777"/>
          </a:xfrm>
          <a:prstGeom prst="rect">
            <a:avLst/>
          </a:prstGeom>
          <a:noFill/>
        </p:spPr>
        <p:txBody>
          <a:bodyPr wrap="none" rtlCol="0">
            <a:spAutoFit/>
          </a:bodyPr>
          <a:lstStyle/>
          <a:p>
            <a:pPr algn="ctr"/>
            <a:r>
              <a:rPr lang="en-US" altLang="zh-CN" sz="1400" dirty="0">
                <a:solidFill>
                  <a:schemeClr val="bg1"/>
                </a:solidFill>
              </a:rPr>
              <a:t>15</a:t>
            </a:r>
            <a:endParaRPr lang="zh-CN" altLang="en-US" sz="1400" dirty="0">
              <a:solidFill>
                <a:schemeClr val="bg1"/>
              </a:solidFill>
            </a:endParaRPr>
          </a:p>
        </p:txBody>
      </p:sp>
      <p:sp>
        <p:nvSpPr>
          <p:cNvPr id="19" name="矩形 30"/>
          <p:cNvSpPr>
            <a:spLocks noChangeArrowheads="1"/>
          </p:cNvSpPr>
          <p:nvPr/>
        </p:nvSpPr>
        <p:spPr bwMode="auto">
          <a:xfrm>
            <a:off x="6094413" y="2252954"/>
            <a:ext cx="5041900" cy="2687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：必填，大于等于零的数字。单位：</a:t>
            </a:r>
            <a:r>
              <a:rPr lang="zh-CN" altLang="en-US" sz="1600" b="1" dirty="0">
                <a:solidFill>
                  <a:srgbClr val="FF0000"/>
                </a:solidFill>
                <a:latin typeface="微软雅黑" panose="020B0503020204020204" charset="-122"/>
                <a:ea typeface="微软雅黑" panose="020B0503020204020204" charset="-122"/>
              </a:rPr>
              <a:t>元</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年</a:t>
            </a:r>
            <a:r>
              <a:rPr lang="zh-CN" altLang="en-US" sz="1600" dirty="0">
                <a:latin typeface="微软雅黑" panose="020B0503020204020204" charset="-122"/>
                <a:ea typeface="微软雅黑" panose="020B0503020204020204" charset="-122"/>
              </a:rPr>
              <a:t>。当年劳动者本人没有领取此类工资的，填零。</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包括艰苦岗位津贴、夜班津贴、倒班津贴、保健津贴、技术性津贴、地区津贴、过节费、各种交通补贴、各种通信工具补助、无食堂补贴、劳动者不休假的补贴、各种住房租房补贴，还包括企业从福利费用中支付的劳动者个人的各种</a:t>
            </a:r>
            <a:r>
              <a:rPr lang="zh-CN" altLang="en-US" sz="1600" b="1" dirty="0">
                <a:solidFill>
                  <a:srgbClr val="FF0000"/>
                </a:solidFill>
                <a:latin typeface="微软雅黑" panose="020B0503020204020204" charset="-122"/>
                <a:ea typeface="微软雅黑" panose="020B0503020204020204" charset="-122"/>
              </a:rPr>
              <a:t>现金补贴</a:t>
            </a:r>
            <a:r>
              <a:rPr lang="zh-CN" altLang="en-US" sz="1600" dirty="0">
                <a:latin typeface="微软雅黑" panose="020B0503020204020204" charset="-122"/>
                <a:ea typeface="微软雅黑" panose="020B0503020204020204" charset="-122"/>
              </a:rPr>
              <a:t>。</a:t>
            </a:r>
            <a:endParaRPr lang="en-US" altLang="zh-CN"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6905">
        <p14:gallery dir="l"/>
      </p:transition>
    </mc:Choice>
    <mc:Fallback>
      <p:transition spd="slow" advTm="26905">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企业从业人员工资报酬填报指标</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1538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指按照国家和本地区有关法规政策，由企业支付的加班工资和加点工资，是调查期内劳动者因超时劳动而获得的劳动报酬。</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7"/>
            <a:ext cx="3343592" cy="370814"/>
            <a:chOff x="1280174" y="1426016"/>
            <a:chExt cx="2966103" cy="262406"/>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sz="1600" noProof="1">
                <a:ea typeface="微软雅黑" panose="020B0503020204020204" charset="-122"/>
              </a:endParaRPr>
            </a:p>
          </p:txBody>
        </p:sp>
        <p:sp>
          <p:nvSpPr>
            <p:cNvPr id="17" name="TextBox 135"/>
            <p:cNvSpPr txBox="1">
              <a:spLocks noChangeArrowheads="1"/>
            </p:cNvSpPr>
            <p:nvPr/>
          </p:nvSpPr>
          <p:spPr bwMode="auto">
            <a:xfrm>
              <a:off x="1642497" y="1448845"/>
              <a:ext cx="2603780"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加班加点工资</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2" name="文本框 1"/>
          <p:cNvSpPr txBox="1"/>
          <p:nvPr/>
        </p:nvSpPr>
        <p:spPr>
          <a:xfrm>
            <a:off x="1679825" y="2534547"/>
            <a:ext cx="396262" cy="307777"/>
          </a:xfrm>
          <a:prstGeom prst="rect">
            <a:avLst/>
          </a:prstGeom>
          <a:noFill/>
        </p:spPr>
        <p:txBody>
          <a:bodyPr wrap="none" rtlCol="0">
            <a:spAutoFit/>
          </a:bodyPr>
          <a:lstStyle/>
          <a:p>
            <a:pPr algn="ctr"/>
            <a:r>
              <a:rPr lang="en-US" altLang="zh-CN" sz="1400" dirty="0">
                <a:solidFill>
                  <a:schemeClr val="bg1"/>
                </a:solidFill>
              </a:rPr>
              <a:t>16</a:t>
            </a:r>
            <a:endParaRPr lang="zh-CN" altLang="en-US" sz="1400" dirty="0">
              <a:solidFill>
                <a:schemeClr val="bg1"/>
              </a:solidFill>
            </a:endParaRPr>
          </a:p>
        </p:txBody>
      </p:sp>
      <p:sp>
        <p:nvSpPr>
          <p:cNvPr id="19" name="矩形 30"/>
          <p:cNvSpPr>
            <a:spLocks noChangeArrowheads="1"/>
          </p:cNvSpPr>
          <p:nvPr/>
        </p:nvSpPr>
        <p:spPr bwMode="auto">
          <a:xfrm>
            <a:off x="6094413" y="3035278"/>
            <a:ext cx="5041900" cy="800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：必填，大于等于零的数字。单位：</a:t>
            </a:r>
            <a:r>
              <a:rPr lang="zh-CN" altLang="en-US" sz="1600" b="1" dirty="0">
                <a:solidFill>
                  <a:srgbClr val="FF0000"/>
                </a:solidFill>
                <a:latin typeface="微软雅黑" panose="020B0503020204020204" charset="-122"/>
                <a:ea typeface="微软雅黑" panose="020B0503020204020204" charset="-122"/>
              </a:rPr>
              <a:t>元</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年</a:t>
            </a:r>
            <a:r>
              <a:rPr lang="zh-CN" altLang="en-US" sz="1600" dirty="0">
                <a:latin typeface="微软雅黑" panose="020B0503020204020204" charset="-122"/>
                <a:ea typeface="微软雅黑" panose="020B0503020204020204" charset="-122"/>
              </a:rPr>
              <a:t>。当年劳动者本人没有领取此类工资的，填零。</a:t>
            </a:r>
            <a:endParaRPr lang="en-US" altLang="zh-CN"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9938">
        <p14:gallery dir="l"/>
      </p:transition>
    </mc:Choice>
    <mc:Fallback>
      <p:transition spd="slow" advTm="9938">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格 7"/>
          <p:cNvGraphicFramePr>
            <a:graphicFrameLocks noGrp="1"/>
          </p:cNvGraphicFramePr>
          <p:nvPr>
            <p:custDataLst>
              <p:tags r:id="rId1"/>
            </p:custDataLst>
          </p:nvPr>
        </p:nvGraphicFramePr>
        <p:xfrm>
          <a:off x="1776000" y="930028"/>
          <a:ext cx="8640000" cy="5286720"/>
        </p:xfrm>
        <a:graphic>
          <a:graphicData uri="http://schemas.openxmlformats.org/drawingml/2006/table">
            <a:tbl>
              <a:tblPr>
                <a:tableStyleId>{073A0DAA-6AF3-43AB-8588-CEC1D06C72B9}</a:tableStyleId>
              </a:tblPr>
              <a:tblGrid>
                <a:gridCol w="720000"/>
                <a:gridCol w="3600000"/>
                <a:gridCol w="1440000"/>
                <a:gridCol w="1440000"/>
                <a:gridCol w="1440000"/>
              </a:tblGrid>
              <a:tr h="324000">
                <a:tc>
                  <a:txBody>
                    <a:bodyPr/>
                    <a:lstStyle/>
                    <a:p>
                      <a:pPr algn="ctr" fontAlgn="ctr"/>
                      <a:r>
                        <a:rPr lang="zh-CN" altLang="en-US" sz="1400" b="1" u="none" strike="noStrike" dirty="0">
                          <a:effectLst/>
                          <a:latin typeface="+mn-ea"/>
                          <a:ea typeface="+mn-ea"/>
                        </a:rPr>
                        <a:t>序号　</a:t>
                      </a:r>
                      <a:endParaRPr lang="zh-CN" altLang="en-US" sz="1400" b="1" i="0" u="none" strike="noStrike" dirty="0">
                        <a:effectLst/>
                        <a:latin typeface="+mn-ea"/>
                        <a:ea typeface="+mn-ea"/>
                      </a:endParaRPr>
                    </a:p>
                  </a:txBody>
                  <a:tcPr marL="0" marR="0" marT="0" marB="0" anchor="ctr"/>
                </a:tc>
                <a:tc>
                  <a:txBody>
                    <a:bodyPr/>
                    <a:lstStyle/>
                    <a:p>
                      <a:pPr algn="ctr" fontAlgn="ctr"/>
                      <a:r>
                        <a:rPr lang="zh-CN" altLang="en-US" sz="1400" b="1" u="none" strike="noStrike" dirty="0">
                          <a:effectLst/>
                          <a:latin typeface="+mn-ea"/>
                          <a:ea typeface="+mn-ea"/>
                        </a:rPr>
                        <a:t>对应指标名称</a:t>
                      </a:r>
                      <a:endParaRPr lang="zh-CN" altLang="en-US" sz="1400" b="1" i="0" u="none" strike="noStrike" dirty="0">
                        <a:effectLst/>
                        <a:latin typeface="+mn-ea"/>
                        <a:ea typeface="+mn-ea"/>
                      </a:endParaRPr>
                    </a:p>
                  </a:txBody>
                  <a:tcPr marL="0" marR="0" marT="0" marB="0" anchor="ctr"/>
                </a:tc>
                <a:tc>
                  <a:txBody>
                    <a:bodyPr/>
                    <a:lstStyle/>
                    <a:p>
                      <a:pPr algn="ctr" fontAlgn="ctr"/>
                      <a:r>
                        <a:rPr lang="zh-CN" altLang="en-US" sz="1400" b="1" u="none" strike="noStrike" dirty="0">
                          <a:effectLst/>
                          <a:latin typeface="+mn-ea"/>
                          <a:ea typeface="+mn-ea"/>
                        </a:rPr>
                        <a:t>是否必填</a:t>
                      </a:r>
                      <a:endParaRPr lang="zh-CN" altLang="en-US" sz="1400" b="1" i="0" u="none" strike="noStrike" dirty="0">
                        <a:effectLst/>
                        <a:latin typeface="+mn-ea"/>
                        <a:ea typeface="+mn-ea"/>
                      </a:endParaRPr>
                    </a:p>
                  </a:txBody>
                  <a:tcPr marL="0" marR="0" marT="0" marB="0" anchor="ctr"/>
                </a:tc>
                <a:tc>
                  <a:txBody>
                    <a:bodyPr/>
                    <a:lstStyle/>
                    <a:p>
                      <a:pPr algn="ctr" fontAlgn="ctr"/>
                      <a:r>
                        <a:rPr lang="zh-CN" altLang="en-US" sz="1400" b="1" u="none" strike="noStrike" dirty="0">
                          <a:effectLst/>
                          <a:latin typeface="+mn-ea"/>
                          <a:ea typeface="+mn-ea"/>
                        </a:rPr>
                        <a:t>数据范围</a:t>
                      </a:r>
                      <a:endParaRPr lang="zh-CN" altLang="en-US" sz="1400" b="1" i="0" u="none" strike="noStrike" dirty="0">
                        <a:effectLst/>
                        <a:latin typeface="+mn-ea"/>
                        <a:ea typeface="+mn-ea"/>
                      </a:endParaRPr>
                    </a:p>
                  </a:txBody>
                  <a:tcPr marL="0" marR="0" marT="0" marB="0" anchor="ctr"/>
                </a:tc>
                <a:tc>
                  <a:txBody>
                    <a:bodyPr/>
                    <a:lstStyle/>
                    <a:p>
                      <a:pPr algn="ctr" fontAlgn="ctr"/>
                      <a:r>
                        <a:rPr lang="zh-CN" altLang="en-US" sz="1400" b="1" u="none" strike="noStrike" dirty="0">
                          <a:effectLst/>
                          <a:latin typeface="+mn-ea"/>
                          <a:ea typeface="+mn-ea"/>
                        </a:rPr>
                        <a:t>单位</a:t>
                      </a:r>
                      <a:endParaRPr lang="zh-CN" altLang="en-US" sz="1400" b="1" i="0" u="none" strike="noStrike" dirty="0">
                        <a:effectLst/>
                        <a:latin typeface="+mn-ea"/>
                        <a:ea typeface="+mn-ea"/>
                      </a:endParaRPr>
                    </a:p>
                  </a:txBody>
                  <a:tcPr marL="0" marR="0" marT="0" marB="0" anchor="ctr"/>
                </a:tc>
              </a:tr>
              <a:tr h="324000">
                <a:tc>
                  <a:txBody>
                    <a:bodyPr/>
                    <a:lstStyle/>
                    <a:p>
                      <a:pPr algn="ctr" fontAlgn="ctr"/>
                      <a:r>
                        <a:rPr lang="en-US" altLang="zh-CN" sz="1400" u="none" strike="noStrike" dirty="0">
                          <a:effectLst/>
                          <a:latin typeface="+mn-ea"/>
                          <a:ea typeface="+mn-ea"/>
                        </a:rPr>
                        <a:t>1</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effectLst/>
                          <a:latin typeface="+mn-ea"/>
                          <a:ea typeface="+mn-ea"/>
                        </a:rPr>
                        <a:t>人员代码</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effectLst/>
                          <a:latin typeface="+mn-ea"/>
                          <a:ea typeface="+mn-ea"/>
                        </a:rPr>
                        <a:t>√</a:t>
                      </a:r>
                      <a:endParaRPr lang="zh-CN" altLang="en-US" sz="1400" b="0" i="0" u="none" strike="noStrike" dirty="0">
                        <a:effectLst/>
                        <a:latin typeface="+mn-ea"/>
                        <a:ea typeface="+mn-ea"/>
                      </a:endParaRPr>
                    </a:p>
                  </a:txBody>
                  <a:tcPr marL="0" marR="0" marT="0" marB="0" anchor="ctr"/>
                </a:tc>
                <a:tc>
                  <a:txBody>
                    <a:bodyPr/>
                    <a:lstStyle/>
                    <a:p>
                      <a:pPr algn="ctr" fontAlgn="ctr"/>
                      <a:r>
                        <a:rPr lang="en-US" altLang="zh-CN" sz="1400" u="none" strike="noStrike" dirty="0">
                          <a:effectLst/>
                          <a:latin typeface="+mn-ea"/>
                          <a:ea typeface="+mn-ea"/>
                        </a:rPr>
                        <a:t>1-99999</a:t>
                      </a:r>
                      <a:endParaRPr lang="en-US" altLang="zh-CN" sz="1400" b="0" i="0" u="none" strike="noStrike" dirty="0">
                        <a:effectLst/>
                        <a:latin typeface="+mn-ea"/>
                        <a:ea typeface="+mn-ea"/>
                      </a:endParaRPr>
                    </a:p>
                  </a:txBody>
                  <a:tcPr marL="0" marR="0" marT="0" marB="0" anchor="ctr"/>
                </a:tc>
                <a:tc>
                  <a:txBody>
                    <a:bodyPr/>
                    <a:lstStyle/>
                    <a:p>
                      <a:pPr algn="ctr" fontAlgn="ctr"/>
                      <a:endParaRPr lang="zh-CN" altLang="en-US" sz="1400" b="0" i="0" u="none" strike="noStrike" dirty="0">
                        <a:effectLst/>
                        <a:latin typeface="+mn-ea"/>
                        <a:ea typeface="+mn-ea"/>
                      </a:endParaRPr>
                    </a:p>
                  </a:txBody>
                  <a:tcPr marL="0" marR="0" marT="0" marB="0" anchor="ctr"/>
                </a:tc>
              </a:tr>
              <a:tr h="324000">
                <a:tc>
                  <a:txBody>
                    <a:bodyPr/>
                    <a:lstStyle/>
                    <a:p>
                      <a:pPr algn="ctr" fontAlgn="ctr"/>
                      <a:r>
                        <a:rPr lang="en-US" altLang="zh-CN" sz="1400" b="0" i="0" u="none" strike="noStrike" dirty="0">
                          <a:effectLst/>
                          <a:latin typeface="+mn-ea"/>
                          <a:ea typeface="+mn-ea"/>
                        </a:rPr>
                        <a:t>2</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effectLst/>
                          <a:latin typeface="+mn-ea"/>
                          <a:ea typeface="+mn-ea"/>
                        </a:rPr>
                        <a:t>性别</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effectLst/>
                          <a:latin typeface="+mn-ea"/>
                          <a:ea typeface="+mn-ea"/>
                        </a:rPr>
                        <a:t>√</a:t>
                      </a:r>
                      <a:endParaRPr lang="zh-CN" altLang="en-US" sz="1400" b="0" i="0" u="none" strike="noStrike" dirty="0">
                        <a:effectLst/>
                        <a:latin typeface="+mn-ea"/>
                        <a:ea typeface="+mn-ea"/>
                      </a:endParaRPr>
                    </a:p>
                  </a:txBody>
                  <a:tcPr marL="0" marR="0" marT="0" marB="0" anchor="ctr"/>
                </a:tc>
                <a:tc>
                  <a:txBody>
                    <a:bodyPr/>
                    <a:lstStyle/>
                    <a:p>
                      <a:pPr algn="ctr" fontAlgn="ctr"/>
                      <a:endParaRPr lang="zh-CN" altLang="en-US" sz="1400" b="0" i="0" u="none" strike="noStrike" dirty="0">
                        <a:effectLst/>
                        <a:latin typeface="+mn-ea"/>
                        <a:ea typeface="+mn-ea"/>
                      </a:endParaRPr>
                    </a:p>
                  </a:txBody>
                  <a:tcPr marL="0" marR="0" marT="0" marB="0" anchor="ctr"/>
                </a:tc>
                <a:tc>
                  <a:txBody>
                    <a:bodyPr/>
                    <a:lstStyle/>
                    <a:p>
                      <a:pPr algn="ctr" fontAlgn="ctr"/>
                      <a:endParaRPr lang="zh-CN" altLang="en-US" sz="1400" b="0" i="0" u="none" strike="noStrike" dirty="0">
                        <a:effectLst/>
                        <a:latin typeface="+mn-ea"/>
                        <a:ea typeface="+mn-ea"/>
                      </a:endParaRPr>
                    </a:p>
                  </a:txBody>
                  <a:tcPr marL="0" marR="0" marT="0" marB="0" anchor="ctr"/>
                </a:tc>
              </a:tr>
              <a:tr h="324000">
                <a:tc>
                  <a:txBody>
                    <a:bodyPr/>
                    <a:lstStyle/>
                    <a:p>
                      <a:pPr algn="ctr" fontAlgn="ctr"/>
                      <a:r>
                        <a:rPr lang="en-US" altLang="zh-CN" sz="1400" b="0" i="0" u="none" strike="noStrike" dirty="0">
                          <a:effectLst/>
                          <a:latin typeface="+mn-ea"/>
                          <a:ea typeface="+mn-ea"/>
                        </a:rPr>
                        <a:t>3</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effectLst/>
                          <a:latin typeface="+mn-ea"/>
                          <a:ea typeface="+mn-ea"/>
                        </a:rPr>
                        <a:t>出生年份</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effectLst/>
                          <a:latin typeface="+mn-ea"/>
                          <a:ea typeface="+mn-ea"/>
                        </a:rPr>
                        <a:t>√</a:t>
                      </a:r>
                      <a:endParaRPr lang="zh-CN" altLang="en-US" sz="1400" b="0" i="0" u="none" strike="noStrike" dirty="0">
                        <a:effectLst/>
                        <a:latin typeface="+mn-ea"/>
                        <a:ea typeface="+mn-ea"/>
                      </a:endParaRPr>
                    </a:p>
                  </a:txBody>
                  <a:tcPr marL="0" marR="0" marT="0" marB="0" anchor="ctr"/>
                </a:tc>
                <a:tc>
                  <a:txBody>
                    <a:bodyPr/>
                    <a:lstStyle/>
                    <a:p>
                      <a:pPr algn="ctr" fontAlgn="ctr"/>
                      <a:r>
                        <a:rPr lang="en-US" altLang="zh-CN" sz="1400" u="none" strike="noStrike" dirty="0">
                          <a:effectLst/>
                          <a:latin typeface="+mn-ea"/>
                          <a:ea typeface="+mn-ea"/>
                        </a:rPr>
                        <a:t>1958-2011</a:t>
                      </a:r>
                      <a:endParaRPr lang="zh-CN" altLang="en-US" sz="1400" b="0" i="0" u="none" strike="noStrike" dirty="0">
                        <a:effectLst/>
                        <a:latin typeface="+mn-ea"/>
                        <a:ea typeface="+mn-ea"/>
                      </a:endParaRPr>
                    </a:p>
                  </a:txBody>
                  <a:tcPr marL="0" marR="0" marT="0" marB="0" anchor="ctr"/>
                </a:tc>
                <a:tc>
                  <a:txBody>
                    <a:bodyPr/>
                    <a:lstStyle/>
                    <a:p>
                      <a:pPr algn="ctr" fontAlgn="ctr"/>
                      <a:endParaRPr lang="zh-CN" altLang="en-US" sz="1400" b="0" i="0" u="none" strike="noStrike" dirty="0">
                        <a:effectLst/>
                        <a:latin typeface="+mn-ea"/>
                        <a:ea typeface="+mn-ea"/>
                      </a:endParaRPr>
                    </a:p>
                  </a:txBody>
                  <a:tcPr marL="0" marR="0" marT="0" marB="0" anchor="ctr"/>
                </a:tc>
              </a:tr>
              <a:tr h="324000">
                <a:tc>
                  <a:txBody>
                    <a:bodyPr/>
                    <a:lstStyle/>
                    <a:p>
                      <a:pPr algn="ctr" fontAlgn="ctr"/>
                      <a:r>
                        <a:rPr lang="en-US" altLang="zh-CN" sz="1400" b="0" i="0" u="none" strike="noStrike" dirty="0">
                          <a:effectLst/>
                          <a:latin typeface="+mn-ea"/>
                          <a:ea typeface="+mn-ea"/>
                        </a:rPr>
                        <a:t>4</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effectLst/>
                          <a:latin typeface="+mn-ea"/>
                          <a:ea typeface="+mn-ea"/>
                        </a:rPr>
                        <a:t>学历</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effectLst/>
                          <a:latin typeface="+mn-ea"/>
                          <a:ea typeface="+mn-ea"/>
                        </a:rPr>
                        <a:t>√</a:t>
                      </a:r>
                      <a:endParaRPr lang="zh-CN" altLang="en-US" sz="1400" b="0" i="0" u="none" strike="noStrike" dirty="0">
                        <a:effectLst/>
                        <a:latin typeface="+mn-ea"/>
                        <a:ea typeface="+mn-ea"/>
                      </a:endParaRPr>
                    </a:p>
                  </a:txBody>
                  <a:tcPr marL="0" marR="0" marT="0" marB="0" anchor="ctr"/>
                </a:tc>
                <a:tc>
                  <a:txBody>
                    <a:bodyPr/>
                    <a:lstStyle/>
                    <a:p>
                      <a:pPr algn="ctr" fontAlgn="ctr"/>
                      <a:endParaRPr lang="zh-CN" altLang="en-US" sz="1400" b="0" i="0" u="none" strike="noStrike" dirty="0">
                        <a:effectLst/>
                        <a:latin typeface="+mn-ea"/>
                        <a:ea typeface="+mn-ea"/>
                      </a:endParaRPr>
                    </a:p>
                  </a:txBody>
                  <a:tcPr marL="0" marR="0" marT="0" marB="0" anchor="ctr"/>
                </a:tc>
                <a:tc>
                  <a:txBody>
                    <a:bodyPr/>
                    <a:lstStyle/>
                    <a:p>
                      <a:pPr algn="ctr" fontAlgn="ctr"/>
                      <a:endParaRPr lang="zh-CN" altLang="en-US" sz="1400" b="0" i="0" u="none" strike="noStrike" dirty="0">
                        <a:effectLst/>
                        <a:latin typeface="+mn-ea"/>
                        <a:ea typeface="+mn-ea"/>
                      </a:endParaRPr>
                    </a:p>
                  </a:txBody>
                  <a:tcPr marL="0" marR="0" marT="0" marB="0" anchor="ctr"/>
                </a:tc>
              </a:tr>
              <a:tr h="324000">
                <a:tc>
                  <a:txBody>
                    <a:bodyPr/>
                    <a:lstStyle/>
                    <a:p>
                      <a:pPr algn="ctr" fontAlgn="ctr"/>
                      <a:r>
                        <a:rPr lang="en-US" altLang="zh-CN" sz="1400" b="0" i="0" u="none" strike="noStrike" dirty="0">
                          <a:effectLst/>
                          <a:latin typeface="+mn-ea"/>
                          <a:ea typeface="+mn-ea"/>
                        </a:rPr>
                        <a:t>5</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effectLst/>
                          <a:latin typeface="+mn-ea"/>
                          <a:ea typeface="+mn-ea"/>
                        </a:rPr>
                        <a:t>职业</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effectLst/>
                          <a:latin typeface="+mn-ea"/>
                          <a:ea typeface="+mn-ea"/>
                        </a:rPr>
                        <a:t>√</a:t>
                      </a:r>
                      <a:endParaRPr lang="zh-CN" altLang="en-US" sz="1400" b="0" i="0" u="none" strike="noStrike" dirty="0">
                        <a:effectLst/>
                        <a:latin typeface="+mn-ea"/>
                        <a:ea typeface="+mn-ea"/>
                      </a:endParaRPr>
                    </a:p>
                  </a:txBody>
                  <a:tcPr marL="0" marR="0" marT="0" marB="0" anchor="ctr"/>
                </a:tc>
                <a:tc>
                  <a:txBody>
                    <a:bodyPr/>
                    <a:lstStyle/>
                    <a:p>
                      <a:pPr algn="ctr" fontAlgn="ctr"/>
                      <a:endParaRPr lang="zh-CN" altLang="en-US" sz="1400" b="0" i="0" u="none" strike="noStrike" dirty="0">
                        <a:effectLst/>
                        <a:latin typeface="+mn-ea"/>
                        <a:ea typeface="+mn-ea"/>
                      </a:endParaRPr>
                    </a:p>
                  </a:txBody>
                  <a:tcPr marL="0" marR="0" marT="0" marB="0" anchor="ctr"/>
                </a:tc>
                <a:tc>
                  <a:txBody>
                    <a:bodyPr/>
                    <a:lstStyle/>
                    <a:p>
                      <a:pPr algn="ctr" fontAlgn="ctr"/>
                      <a:endParaRPr lang="zh-CN" altLang="en-US" sz="1400" b="0" i="0" u="none" strike="noStrike">
                        <a:effectLst/>
                        <a:latin typeface="+mn-ea"/>
                        <a:ea typeface="+mn-ea"/>
                      </a:endParaRPr>
                    </a:p>
                  </a:txBody>
                  <a:tcPr marL="0" marR="0" marT="0" marB="0" anchor="ctr"/>
                </a:tc>
              </a:tr>
              <a:tr h="324000">
                <a:tc>
                  <a:txBody>
                    <a:bodyPr/>
                    <a:lstStyle/>
                    <a:p>
                      <a:pPr algn="ctr" fontAlgn="ctr"/>
                      <a:r>
                        <a:rPr lang="en-US" altLang="zh-CN" sz="1400" b="1" i="0" u="none" strike="noStrike" dirty="0">
                          <a:solidFill>
                            <a:srgbClr val="FF0000"/>
                          </a:solidFill>
                          <a:effectLst/>
                          <a:latin typeface="+mn-ea"/>
                          <a:ea typeface="+mn-ea"/>
                        </a:rPr>
                        <a:t>6</a:t>
                      </a:r>
                      <a:endParaRPr lang="zh-CN" altLang="en-US" sz="1400" b="1" i="0" u="none" strike="noStrike" dirty="0">
                        <a:solidFill>
                          <a:srgbClr val="FF0000"/>
                        </a:solidFill>
                        <a:effectLst/>
                        <a:latin typeface="+mn-ea"/>
                        <a:ea typeface="+mn-ea"/>
                      </a:endParaRPr>
                    </a:p>
                  </a:txBody>
                  <a:tcPr marL="0" marR="0" marT="0" marB="0" anchor="ctr"/>
                </a:tc>
                <a:tc>
                  <a:txBody>
                    <a:bodyPr/>
                    <a:lstStyle/>
                    <a:p>
                      <a:pPr algn="ctr" fontAlgn="ctr"/>
                      <a:r>
                        <a:rPr lang="zh-CN" altLang="en-US" sz="1400" b="1" u="none" strike="noStrike" dirty="0">
                          <a:solidFill>
                            <a:srgbClr val="FF0000"/>
                          </a:solidFill>
                          <a:effectLst/>
                          <a:latin typeface="+mn-ea"/>
                          <a:ea typeface="+mn-ea"/>
                        </a:rPr>
                        <a:t>工作所在地行政区划代码</a:t>
                      </a:r>
                      <a:endParaRPr lang="zh-CN" altLang="en-US" sz="1400" b="1" i="0" u="none" strike="noStrike" dirty="0">
                        <a:solidFill>
                          <a:srgbClr val="FF0000"/>
                        </a:solidFill>
                        <a:effectLst/>
                        <a:latin typeface="+mn-ea"/>
                        <a:ea typeface="+mn-ea"/>
                      </a:endParaRPr>
                    </a:p>
                  </a:txBody>
                  <a:tcPr marL="0" marR="0" marT="0" marB="0" anchor="ctr"/>
                </a:tc>
                <a:tc>
                  <a:txBody>
                    <a:bodyPr/>
                    <a:lstStyle/>
                    <a:p>
                      <a:pPr algn="ctr" fontAlgn="ctr"/>
                      <a:r>
                        <a:rPr lang="zh-CN" altLang="en-US" sz="1400" b="1" u="none" strike="noStrike" dirty="0">
                          <a:solidFill>
                            <a:srgbClr val="FF0000"/>
                          </a:solidFill>
                          <a:effectLst/>
                          <a:latin typeface="+mn-ea"/>
                          <a:ea typeface="+mn-ea"/>
                        </a:rPr>
                        <a:t>√</a:t>
                      </a:r>
                      <a:endParaRPr lang="zh-CN" altLang="en-US" sz="1400" b="1" i="0" u="none" strike="noStrike" dirty="0">
                        <a:solidFill>
                          <a:srgbClr val="FF0000"/>
                        </a:solidFill>
                        <a:effectLst/>
                        <a:latin typeface="+mn-ea"/>
                        <a:ea typeface="+mn-ea"/>
                      </a:endParaRPr>
                    </a:p>
                  </a:txBody>
                  <a:tcPr marL="0" marR="0" marT="0" marB="0" anchor="ctr"/>
                </a:tc>
                <a:tc>
                  <a:txBody>
                    <a:bodyPr/>
                    <a:lstStyle/>
                    <a:p>
                      <a:pPr algn="ctr" fontAlgn="ctr"/>
                      <a:endParaRPr lang="zh-CN" altLang="en-US" sz="1400" b="1" i="0" u="none" strike="noStrike" dirty="0">
                        <a:solidFill>
                          <a:srgbClr val="FF0000"/>
                        </a:solidFill>
                        <a:effectLst/>
                        <a:latin typeface="+mn-ea"/>
                        <a:ea typeface="+mn-ea"/>
                      </a:endParaRPr>
                    </a:p>
                  </a:txBody>
                  <a:tcPr marL="0" marR="0" marT="0" marB="0" anchor="ctr"/>
                </a:tc>
                <a:tc>
                  <a:txBody>
                    <a:bodyPr/>
                    <a:lstStyle/>
                    <a:p>
                      <a:pPr algn="ctr" fontAlgn="ctr"/>
                      <a:endParaRPr lang="zh-CN" altLang="en-US" sz="1400" b="1" i="0" u="none" strike="noStrike" dirty="0">
                        <a:solidFill>
                          <a:srgbClr val="FF0000"/>
                        </a:solidFill>
                        <a:effectLst/>
                        <a:latin typeface="+mn-ea"/>
                        <a:ea typeface="+mn-ea"/>
                      </a:endParaRPr>
                    </a:p>
                  </a:txBody>
                  <a:tcPr marL="0" marR="0" marT="0" marB="0" anchor="ctr"/>
                </a:tc>
              </a:tr>
              <a:tr h="324000">
                <a:tc>
                  <a:txBody>
                    <a:bodyPr/>
                    <a:lstStyle/>
                    <a:p>
                      <a:pPr algn="ctr" fontAlgn="ctr"/>
                      <a:r>
                        <a:rPr lang="en-US" altLang="zh-CN" sz="1400" b="1" i="0" u="none" strike="noStrike" dirty="0">
                          <a:solidFill>
                            <a:srgbClr val="FF0000"/>
                          </a:solidFill>
                          <a:effectLst/>
                          <a:latin typeface="+mn-ea"/>
                          <a:ea typeface="+mn-ea"/>
                        </a:rPr>
                        <a:t>7</a:t>
                      </a:r>
                      <a:endParaRPr lang="zh-CN" altLang="en-US" sz="1400" b="1" i="0" u="none" strike="noStrike" dirty="0">
                        <a:solidFill>
                          <a:srgbClr val="FF0000"/>
                        </a:solidFill>
                        <a:effectLst/>
                        <a:latin typeface="+mn-ea"/>
                        <a:ea typeface="+mn-ea"/>
                      </a:endParaRPr>
                    </a:p>
                  </a:txBody>
                  <a:tcPr marL="0" marR="0" marT="0" marB="0" anchor="ctr"/>
                </a:tc>
                <a:tc>
                  <a:txBody>
                    <a:bodyPr/>
                    <a:lstStyle/>
                    <a:p>
                      <a:pPr algn="ctr" fontAlgn="ctr"/>
                      <a:r>
                        <a:rPr lang="zh-CN" altLang="en-US" sz="1400" b="1" u="none" strike="noStrike" dirty="0">
                          <a:solidFill>
                            <a:srgbClr val="FF0000"/>
                          </a:solidFill>
                          <a:effectLst/>
                          <a:latin typeface="+mn-ea"/>
                          <a:ea typeface="+mn-ea"/>
                        </a:rPr>
                        <a:t>全年实际工作月数</a:t>
                      </a:r>
                      <a:endParaRPr lang="zh-CN" altLang="en-US" sz="1400" b="1" i="0" u="none" strike="noStrike" dirty="0">
                        <a:solidFill>
                          <a:srgbClr val="FF0000"/>
                        </a:solidFill>
                        <a:effectLst/>
                        <a:latin typeface="+mn-ea"/>
                        <a:ea typeface="+mn-ea"/>
                      </a:endParaRPr>
                    </a:p>
                  </a:txBody>
                  <a:tcPr marL="0" marR="0" marT="0" marB="0" anchor="ctr"/>
                </a:tc>
                <a:tc>
                  <a:txBody>
                    <a:bodyPr/>
                    <a:lstStyle/>
                    <a:p>
                      <a:pPr algn="ctr" fontAlgn="ctr"/>
                      <a:r>
                        <a:rPr lang="zh-CN" altLang="en-US" sz="1400" b="1" u="none" strike="noStrike" dirty="0">
                          <a:solidFill>
                            <a:srgbClr val="FF0000"/>
                          </a:solidFill>
                          <a:effectLst/>
                          <a:latin typeface="+mn-ea"/>
                          <a:ea typeface="+mn-ea"/>
                        </a:rPr>
                        <a:t>√</a:t>
                      </a:r>
                      <a:endParaRPr lang="zh-CN" altLang="en-US" sz="1400" b="1" i="0" u="none" strike="noStrike" dirty="0">
                        <a:solidFill>
                          <a:srgbClr val="FF0000"/>
                        </a:solidFill>
                        <a:effectLst/>
                        <a:latin typeface="+mn-ea"/>
                        <a:ea typeface="+mn-ea"/>
                      </a:endParaRPr>
                    </a:p>
                  </a:txBody>
                  <a:tcPr marL="0" marR="0" marT="0" marB="0" anchor="ctr"/>
                </a:tc>
                <a:tc>
                  <a:txBody>
                    <a:bodyPr/>
                    <a:lstStyle/>
                    <a:p>
                      <a:pPr algn="ctr" fontAlgn="ctr"/>
                      <a:endParaRPr lang="zh-CN" altLang="en-US" sz="1400" b="1" i="0" u="none" strike="noStrike" dirty="0">
                        <a:solidFill>
                          <a:srgbClr val="FF0000"/>
                        </a:solidFill>
                        <a:effectLst/>
                        <a:latin typeface="+mn-ea"/>
                        <a:ea typeface="+mn-ea"/>
                      </a:endParaRPr>
                    </a:p>
                  </a:txBody>
                  <a:tcPr marL="0" marR="0" marT="0" marB="0" anchor="ctr"/>
                </a:tc>
                <a:tc>
                  <a:txBody>
                    <a:bodyPr/>
                    <a:lstStyle/>
                    <a:p>
                      <a:pPr algn="ctr" fontAlgn="ctr"/>
                      <a:endParaRPr lang="zh-CN" altLang="en-US" sz="1400" b="1" i="0" u="none" strike="noStrike" dirty="0">
                        <a:solidFill>
                          <a:srgbClr val="FF0000"/>
                        </a:solidFill>
                        <a:effectLst/>
                        <a:latin typeface="+mn-ea"/>
                        <a:ea typeface="+mn-ea"/>
                      </a:endParaRPr>
                    </a:p>
                  </a:txBody>
                  <a:tcPr marL="0" marR="0" marT="0" marB="0" anchor="ctr"/>
                </a:tc>
              </a:tr>
              <a:tr h="324000">
                <a:tc>
                  <a:txBody>
                    <a:bodyPr/>
                    <a:lstStyle/>
                    <a:p>
                      <a:pPr algn="ctr" fontAlgn="ctr"/>
                      <a:r>
                        <a:rPr lang="en-US" altLang="zh-CN" sz="1400" b="1" i="0" u="none" strike="noStrike" dirty="0">
                          <a:solidFill>
                            <a:srgbClr val="FF0000"/>
                          </a:solidFill>
                          <a:effectLst/>
                          <a:latin typeface="+mn-ea"/>
                          <a:ea typeface="+mn-ea"/>
                        </a:rPr>
                        <a:t>8</a:t>
                      </a:r>
                      <a:endParaRPr lang="zh-CN" altLang="en-US" sz="1400" b="1" i="0" u="none" strike="noStrike" dirty="0">
                        <a:solidFill>
                          <a:srgbClr val="FF0000"/>
                        </a:solidFill>
                        <a:effectLst/>
                        <a:latin typeface="+mn-ea"/>
                        <a:ea typeface="+mn-ea"/>
                      </a:endParaRPr>
                    </a:p>
                  </a:txBody>
                  <a:tcPr marL="0" marR="0" marT="0" marB="0" anchor="ctr"/>
                </a:tc>
                <a:tc>
                  <a:txBody>
                    <a:bodyPr/>
                    <a:lstStyle/>
                    <a:p>
                      <a:pPr algn="ctr" fontAlgn="ctr"/>
                      <a:r>
                        <a:rPr lang="zh-CN" altLang="en-US" sz="1400" b="1" u="none" strike="noStrike" dirty="0">
                          <a:solidFill>
                            <a:srgbClr val="FF0000"/>
                          </a:solidFill>
                          <a:effectLst/>
                          <a:latin typeface="+mn-ea"/>
                          <a:ea typeface="+mn-ea"/>
                        </a:rPr>
                        <a:t>全年平台在线时长合计</a:t>
                      </a:r>
                      <a:endParaRPr lang="zh-CN" altLang="en-US" sz="1400" b="1" i="0" u="none" strike="noStrike" dirty="0">
                        <a:solidFill>
                          <a:srgbClr val="FF0000"/>
                        </a:solidFill>
                        <a:effectLst/>
                        <a:latin typeface="+mn-ea"/>
                        <a:ea typeface="+mn-ea"/>
                      </a:endParaRPr>
                    </a:p>
                  </a:txBody>
                  <a:tcPr marL="0" marR="0" marT="0" marB="0" anchor="ctr"/>
                </a:tc>
                <a:tc>
                  <a:txBody>
                    <a:bodyPr/>
                    <a:lstStyle/>
                    <a:p>
                      <a:pPr algn="ctr" fontAlgn="ctr"/>
                      <a:r>
                        <a:rPr lang="zh-CN" altLang="en-US" sz="1400" b="1" u="none" strike="noStrike" dirty="0">
                          <a:solidFill>
                            <a:srgbClr val="FF0000"/>
                          </a:solidFill>
                          <a:effectLst/>
                          <a:latin typeface="+mn-ea"/>
                          <a:ea typeface="+mn-ea"/>
                        </a:rPr>
                        <a:t>√</a:t>
                      </a:r>
                      <a:endParaRPr lang="zh-CN" altLang="en-US" sz="1400" b="1" i="0" u="none" strike="noStrike" dirty="0">
                        <a:solidFill>
                          <a:srgbClr val="FF0000"/>
                        </a:solidFill>
                        <a:effectLst/>
                        <a:latin typeface="+mn-ea"/>
                        <a:ea typeface="+mn-ea"/>
                      </a:endParaRPr>
                    </a:p>
                  </a:txBody>
                  <a:tcPr marL="0" marR="0" marT="0" marB="0" anchor="ctr"/>
                </a:tc>
                <a:tc>
                  <a:txBody>
                    <a:bodyPr/>
                    <a:lstStyle/>
                    <a:p>
                      <a:pPr algn="ctr" fontAlgn="ctr"/>
                      <a:endParaRPr lang="zh-CN" altLang="en-US" sz="1400" b="1" i="0" u="none" strike="noStrike" dirty="0">
                        <a:solidFill>
                          <a:srgbClr val="FF0000"/>
                        </a:solidFill>
                        <a:effectLst/>
                        <a:latin typeface="+mn-ea"/>
                        <a:ea typeface="+mn-ea"/>
                      </a:endParaRPr>
                    </a:p>
                  </a:txBody>
                  <a:tcPr marL="0" marR="0" marT="0" marB="0" anchor="ctr"/>
                </a:tc>
                <a:tc>
                  <a:txBody>
                    <a:bodyPr/>
                    <a:lstStyle/>
                    <a:p>
                      <a:pPr algn="ctr" fontAlgn="ctr"/>
                      <a:endParaRPr lang="zh-CN" altLang="en-US" sz="1400" b="1" i="0" u="none" strike="noStrike" dirty="0">
                        <a:solidFill>
                          <a:srgbClr val="FF0000"/>
                        </a:solidFill>
                        <a:effectLst/>
                        <a:latin typeface="+mn-ea"/>
                        <a:ea typeface="+mn-ea"/>
                      </a:endParaRPr>
                    </a:p>
                  </a:txBody>
                  <a:tcPr marL="0" marR="0" marT="0" marB="0" anchor="ctr"/>
                </a:tc>
              </a:tr>
              <a:tr h="324000">
                <a:tc>
                  <a:txBody>
                    <a:bodyPr/>
                    <a:lstStyle/>
                    <a:p>
                      <a:pPr algn="ctr" fontAlgn="ctr"/>
                      <a:r>
                        <a:rPr lang="en-US" altLang="zh-CN" sz="1400" b="1" i="0" u="none" strike="noStrike" dirty="0">
                          <a:solidFill>
                            <a:srgbClr val="FF0000"/>
                          </a:solidFill>
                          <a:effectLst/>
                          <a:latin typeface="+mn-ea"/>
                          <a:ea typeface="+mn-ea"/>
                        </a:rPr>
                        <a:t>9</a:t>
                      </a:r>
                      <a:endParaRPr lang="zh-CN" altLang="en-US" sz="1400" b="1" i="0" u="none" strike="noStrike" dirty="0">
                        <a:solidFill>
                          <a:srgbClr val="FF0000"/>
                        </a:solidFill>
                        <a:effectLst/>
                        <a:latin typeface="+mn-ea"/>
                        <a:ea typeface="+mn-ea"/>
                      </a:endParaRPr>
                    </a:p>
                  </a:txBody>
                  <a:tcPr marL="0" marR="0" marT="0" marB="0" anchor="ctr"/>
                </a:tc>
                <a:tc>
                  <a:txBody>
                    <a:bodyPr/>
                    <a:lstStyle/>
                    <a:p>
                      <a:pPr algn="ctr" fontAlgn="ctr"/>
                      <a:r>
                        <a:rPr lang="zh-CN" altLang="en-US" sz="1400" b="1" u="none" strike="noStrike" dirty="0">
                          <a:solidFill>
                            <a:srgbClr val="FF0000"/>
                          </a:solidFill>
                          <a:effectLst/>
                          <a:latin typeface="+mn-ea"/>
                          <a:ea typeface="+mn-ea"/>
                        </a:rPr>
                        <a:t>全年实际服务时长合计</a:t>
                      </a:r>
                      <a:endParaRPr lang="zh-CN" altLang="en-US" sz="1400" b="1" i="0" u="none" strike="noStrike" dirty="0">
                        <a:solidFill>
                          <a:srgbClr val="FF0000"/>
                        </a:solidFill>
                        <a:effectLst/>
                        <a:latin typeface="+mn-ea"/>
                        <a:ea typeface="+mn-ea"/>
                      </a:endParaRPr>
                    </a:p>
                  </a:txBody>
                  <a:tcPr marL="0" marR="0" marT="0" marB="0" anchor="ctr"/>
                </a:tc>
                <a:tc>
                  <a:txBody>
                    <a:bodyPr/>
                    <a:lstStyle/>
                    <a:p>
                      <a:pPr algn="ctr" fontAlgn="ctr"/>
                      <a:r>
                        <a:rPr lang="zh-CN" altLang="en-US" sz="1400" b="1" u="none" strike="noStrike" dirty="0">
                          <a:solidFill>
                            <a:srgbClr val="FF0000"/>
                          </a:solidFill>
                          <a:effectLst/>
                          <a:latin typeface="+mn-ea"/>
                          <a:ea typeface="+mn-ea"/>
                        </a:rPr>
                        <a:t>√</a:t>
                      </a:r>
                      <a:endParaRPr lang="zh-CN" altLang="en-US" sz="1400" b="1" i="0" u="none" strike="noStrike" dirty="0">
                        <a:solidFill>
                          <a:srgbClr val="FF0000"/>
                        </a:solidFill>
                        <a:effectLst/>
                        <a:latin typeface="+mn-ea"/>
                        <a:ea typeface="+mn-ea"/>
                      </a:endParaRPr>
                    </a:p>
                  </a:txBody>
                  <a:tcPr marL="0" marR="0" marT="0" marB="0" anchor="ctr"/>
                </a:tc>
                <a:tc>
                  <a:txBody>
                    <a:bodyPr/>
                    <a:lstStyle/>
                    <a:p>
                      <a:pPr algn="ctr" fontAlgn="ctr"/>
                      <a:r>
                        <a:rPr lang="en-US" altLang="zh-CN" sz="1400" b="1" u="none" strike="noStrike" dirty="0">
                          <a:solidFill>
                            <a:srgbClr val="FF0000"/>
                          </a:solidFill>
                          <a:effectLst/>
                          <a:latin typeface="+mn-ea"/>
                          <a:ea typeface="+mn-ea"/>
                        </a:rPr>
                        <a:t>24-112</a:t>
                      </a:r>
                      <a:endParaRPr lang="zh-CN" altLang="en-US" sz="1400" b="1" i="0" u="none" strike="noStrike" dirty="0">
                        <a:solidFill>
                          <a:srgbClr val="FF0000"/>
                        </a:solidFill>
                        <a:effectLst/>
                        <a:latin typeface="+mn-ea"/>
                        <a:ea typeface="+mn-ea"/>
                      </a:endParaRPr>
                    </a:p>
                  </a:txBody>
                  <a:tcPr marL="0" marR="0" marT="0" marB="0" anchor="ctr"/>
                </a:tc>
                <a:tc>
                  <a:txBody>
                    <a:bodyPr/>
                    <a:lstStyle/>
                    <a:p>
                      <a:pPr marL="0" algn="ctr" defTabSz="914400" rtl="0" eaLnBrk="1" fontAlgn="ctr" latinLnBrk="0" hangingPunct="1"/>
                      <a:r>
                        <a:rPr lang="zh-CN" altLang="en-US" sz="1400" b="1" u="none" strike="noStrike" kern="1200" dirty="0">
                          <a:solidFill>
                            <a:srgbClr val="FF0000"/>
                          </a:solidFill>
                          <a:effectLst/>
                          <a:latin typeface="+mn-ea"/>
                          <a:ea typeface="+mn-ea"/>
                          <a:cs typeface="+mn-cs"/>
                        </a:rPr>
                        <a:t>小时</a:t>
                      </a:r>
                      <a:r>
                        <a:rPr lang="en-US" altLang="zh-CN" sz="1400" b="1" u="none" strike="noStrike" kern="1200" dirty="0">
                          <a:solidFill>
                            <a:srgbClr val="FF0000"/>
                          </a:solidFill>
                          <a:effectLst/>
                          <a:latin typeface="+mn-ea"/>
                          <a:ea typeface="+mn-ea"/>
                          <a:cs typeface="+mn-cs"/>
                        </a:rPr>
                        <a:t>/</a:t>
                      </a:r>
                      <a:r>
                        <a:rPr lang="zh-CN" altLang="en-US" sz="1400" b="1" u="none" strike="noStrike" kern="1200" dirty="0">
                          <a:solidFill>
                            <a:srgbClr val="FF0000"/>
                          </a:solidFill>
                          <a:effectLst/>
                          <a:latin typeface="+mn-ea"/>
                          <a:ea typeface="+mn-ea"/>
                          <a:cs typeface="+mn-cs"/>
                        </a:rPr>
                        <a:t>周</a:t>
                      </a:r>
                      <a:endParaRPr lang="zh-CN" altLang="en-US" sz="1400" b="1" u="none" strike="noStrike" kern="1200" dirty="0">
                        <a:solidFill>
                          <a:srgbClr val="FF0000"/>
                        </a:solidFill>
                        <a:effectLst/>
                        <a:latin typeface="+mn-ea"/>
                        <a:ea typeface="+mn-ea"/>
                        <a:cs typeface="+mn-cs"/>
                      </a:endParaRPr>
                    </a:p>
                  </a:txBody>
                  <a:tcPr marL="0" marR="0" marT="0" marB="0" anchor="ctr"/>
                </a:tc>
              </a:tr>
              <a:tr h="324000">
                <a:tc>
                  <a:txBody>
                    <a:bodyPr/>
                    <a:lstStyle/>
                    <a:p>
                      <a:pPr algn="ctr" fontAlgn="ctr"/>
                      <a:r>
                        <a:rPr lang="en-US" altLang="zh-CN" sz="1400" b="0" i="0" u="none" strike="noStrike" dirty="0">
                          <a:solidFill>
                            <a:schemeClr val="tx1"/>
                          </a:solidFill>
                          <a:effectLst/>
                          <a:latin typeface="+mn-ea"/>
                          <a:ea typeface="+mn-ea"/>
                        </a:rPr>
                        <a:t>10</a:t>
                      </a:r>
                      <a:endParaRPr lang="zh-CN" altLang="en-US" sz="1400" b="0" i="0" u="none" strike="noStrike" dirty="0">
                        <a:solidFill>
                          <a:schemeClr val="tx1"/>
                        </a:solidFill>
                        <a:effectLst/>
                        <a:latin typeface="+mn-ea"/>
                        <a:ea typeface="+mn-ea"/>
                      </a:endParaRPr>
                    </a:p>
                  </a:txBody>
                  <a:tcPr marL="0" marR="0" marT="0" marB="0" anchor="ctr"/>
                </a:tc>
                <a:tc>
                  <a:txBody>
                    <a:bodyPr/>
                    <a:lstStyle/>
                    <a:p>
                      <a:pPr algn="ctr" fontAlgn="ctr"/>
                      <a:r>
                        <a:rPr lang="zh-CN" altLang="en-US" sz="1400" b="0" u="none" strike="noStrike" dirty="0">
                          <a:solidFill>
                            <a:schemeClr val="tx1"/>
                          </a:solidFill>
                          <a:effectLst/>
                          <a:latin typeface="+mn-ea"/>
                          <a:ea typeface="+mn-ea"/>
                        </a:rPr>
                        <a:t>全年工资报酬合计</a:t>
                      </a:r>
                      <a:endParaRPr lang="zh-CN" altLang="en-US" sz="1400" b="0" i="0" u="none" strike="noStrike" dirty="0">
                        <a:solidFill>
                          <a:schemeClr val="tx1"/>
                        </a:solidFill>
                        <a:effectLst/>
                        <a:latin typeface="+mn-ea"/>
                        <a:ea typeface="+mn-ea"/>
                      </a:endParaRPr>
                    </a:p>
                  </a:txBody>
                  <a:tcPr marL="0" marR="0" marT="0" marB="0" anchor="ctr"/>
                </a:tc>
                <a:tc>
                  <a:txBody>
                    <a:bodyPr/>
                    <a:lstStyle/>
                    <a:p>
                      <a:pPr algn="ctr" fontAlgn="ctr"/>
                      <a:r>
                        <a:rPr lang="zh-CN" altLang="en-US" sz="1400" b="0" u="none" strike="noStrike" dirty="0">
                          <a:solidFill>
                            <a:schemeClr val="tx1"/>
                          </a:solidFill>
                          <a:effectLst/>
                          <a:latin typeface="+mn-ea"/>
                          <a:ea typeface="+mn-ea"/>
                        </a:rPr>
                        <a:t>√</a:t>
                      </a:r>
                      <a:endParaRPr lang="zh-CN" altLang="en-US" sz="1400" b="0" i="0" u="none" strike="noStrike" dirty="0">
                        <a:solidFill>
                          <a:schemeClr val="tx1"/>
                        </a:solidFill>
                        <a:effectLst/>
                        <a:latin typeface="+mn-ea"/>
                        <a:ea typeface="+mn-ea"/>
                      </a:endParaRPr>
                    </a:p>
                  </a:txBody>
                  <a:tcPr marL="0" marR="0" marT="0" marB="0" anchor="ctr"/>
                </a:tc>
                <a:tc>
                  <a:txBody>
                    <a:bodyPr/>
                    <a:lstStyle/>
                    <a:p>
                      <a:pPr algn="ctr" fontAlgn="ctr"/>
                      <a:r>
                        <a:rPr lang="zh-CN" altLang="en-US" sz="1400" b="0" i="0" u="none" strike="noStrike" dirty="0">
                          <a:solidFill>
                            <a:schemeClr val="tx1"/>
                          </a:solidFill>
                          <a:effectLst/>
                          <a:latin typeface="+mn-ea"/>
                          <a:ea typeface="+mn-ea"/>
                        </a:rPr>
                        <a:t>自动生成，为</a:t>
                      </a:r>
                      <a:r>
                        <a:rPr lang="en-US" altLang="zh-CN" sz="1400" b="0" i="0" u="none" strike="noStrike" dirty="0">
                          <a:solidFill>
                            <a:schemeClr val="tx1"/>
                          </a:solidFill>
                          <a:effectLst/>
                          <a:latin typeface="+mn-ea"/>
                          <a:ea typeface="+mn-ea"/>
                        </a:rPr>
                        <a:t>5</a:t>
                      </a:r>
                      <a:r>
                        <a:rPr lang="zh-CN" altLang="en-US" sz="1400" b="0" i="0" u="none" strike="noStrike" dirty="0">
                          <a:solidFill>
                            <a:schemeClr val="tx1"/>
                          </a:solidFill>
                          <a:effectLst/>
                          <a:latin typeface="+mn-ea"/>
                          <a:ea typeface="+mn-ea"/>
                        </a:rPr>
                        <a:t>个二级指标之和</a:t>
                      </a:r>
                      <a:endParaRPr lang="zh-CN" altLang="en-US" sz="1400" b="0" i="0" u="none" strike="noStrike" dirty="0">
                        <a:solidFill>
                          <a:schemeClr val="tx1"/>
                        </a:solidFill>
                        <a:effectLst/>
                        <a:latin typeface="+mn-ea"/>
                        <a:ea typeface="+mn-ea"/>
                      </a:endParaRPr>
                    </a:p>
                  </a:txBody>
                  <a:tcPr marL="0" marR="0" marT="0" marB="0" anchor="ctr"/>
                </a:tc>
                <a:tc>
                  <a:txBody>
                    <a:bodyPr/>
                    <a:lstStyle/>
                    <a:p>
                      <a:pPr algn="ctr" fontAlgn="ctr"/>
                      <a:r>
                        <a:rPr lang="zh-CN" altLang="en-US" sz="1400" b="0" u="none" strike="noStrike" dirty="0">
                          <a:solidFill>
                            <a:schemeClr val="tx1"/>
                          </a:solidFill>
                          <a:effectLst/>
                          <a:latin typeface="+mn-ea"/>
                          <a:ea typeface="+mn-ea"/>
                        </a:rPr>
                        <a:t>元</a:t>
                      </a:r>
                      <a:r>
                        <a:rPr lang="en-US" altLang="zh-CN" sz="1400" b="0" u="none" strike="noStrike" dirty="0">
                          <a:solidFill>
                            <a:schemeClr val="tx1"/>
                          </a:solidFill>
                          <a:effectLst/>
                          <a:latin typeface="+mn-ea"/>
                          <a:ea typeface="+mn-ea"/>
                        </a:rPr>
                        <a:t>/</a:t>
                      </a:r>
                      <a:r>
                        <a:rPr lang="zh-CN" altLang="en-US" sz="1400" b="0" u="none" strike="noStrike" dirty="0">
                          <a:solidFill>
                            <a:schemeClr val="tx1"/>
                          </a:solidFill>
                          <a:effectLst/>
                          <a:latin typeface="+mn-ea"/>
                          <a:ea typeface="+mn-ea"/>
                        </a:rPr>
                        <a:t>年</a:t>
                      </a:r>
                      <a:endParaRPr lang="zh-CN" altLang="en-US" sz="1400" b="0" i="0" u="none" strike="noStrike" dirty="0">
                        <a:solidFill>
                          <a:schemeClr val="tx1"/>
                        </a:solidFill>
                        <a:effectLst/>
                        <a:latin typeface="+mn-ea"/>
                        <a:ea typeface="+mn-ea"/>
                      </a:endParaRPr>
                    </a:p>
                  </a:txBody>
                  <a:tcPr marL="0" marR="0" marT="0" marB="0" anchor="ctr"/>
                </a:tc>
              </a:tr>
              <a:tr h="324000">
                <a:tc>
                  <a:txBody>
                    <a:bodyPr/>
                    <a:lstStyle/>
                    <a:p>
                      <a:pPr algn="ctr" fontAlgn="ctr"/>
                      <a:r>
                        <a:rPr lang="en-US" altLang="zh-CN" sz="1400" b="0" i="0" u="none" strike="noStrike" dirty="0">
                          <a:effectLst/>
                          <a:latin typeface="+mn-ea"/>
                          <a:ea typeface="+mn-ea"/>
                        </a:rPr>
                        <a:t>11</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solidFill>
                            <a:schemeClr val="tx1">
                              <a:lumMod val="85000"/>
                              <a:lumOff val="15000"/>
                            </a:schemeClr>
                          </a:solidFill>
                          <a:effectLst/>
                          <a:latin typeface="+mn-ea"/>
                          <a:ea typeface="+mn-ea"/>
                        </a:rPr>
                        <a:t>基本报酬（类）</a:t>
                      </a:r>
                      <a:endParaRPr lang="zh-CN" altLang="en-US" sz="1400" b="0" i="0" u="none" strike="noStrike" dirty="0">
                        <a:solidFill>
                          <a:schemeClr val="tx1">
                            <a:lumMod val="85000"/>
                            <a:lumOff val="15000"/>
                          </a:schemeClr>
                        </a:solidFill>
                        <a:effectLst/>
                        <a:latin typeface="+mn-ea"/>
                        <a:ea typeface="+mn-ea"/>
                      </a:endParaRPr>
                    </a:p>
                  </a:txBody>
                  <a:tcPr marL="0" marR="0" marT="0" marB="0" anchor="ctr"/>
                </a:tc>
                <a:tc>
                  <a:txBody>
                    <a:bodyPr/>
                    <a:lstStyle/>
                    <a:p>
                      <a:pPr algn="ctr" fontAlgn="ctr"/>
                      <a:r>
                        <a:rPr lang="zh-CN" altLang="en-US" sz="1400" u="none" strike="noStrike" dirty="0">
                          <a:solidFill>
                            <a:schemeClr val="tx1">
                              <a:lumMod val="85000"/>
                              <a:lumOff val="15000"/>
                            </a:schemeClr>
                          </a:solidFill>
                          <a:effectLst/>
                          <a:latin typeface="+mn-ea"/>
                          <a:ea typeface="+mn-ea"/>
                        </a:rPr>
                        <a:t>√</a:t>
                      </a:r>
                      <a:endParaRPr lang="zh-CN" altLang="en-US" sz="1400" b="0" i="0" u="none" strike="noStrike" dirty="0">
                        <a:solidFill>
                          <a:schemeClr val="tx1">
                            <a:lumMod val="85000"/>
                            <a:lumOff val="15000"/>
                          </a:schemeClr>
                        </a:solidFill>
                        <a:effectLst/>
                        <a:latin typeface="+mn-ea"/>
                        <a:ea typeface="+mn-ea"/>
                      </a:endParaRPr>
                    </a:p>
                  </a:txBody>
                  <a:tcPr marL="0" marR="0" marT="0" marB="0" anchor="ctr"/>
                </a:tc>
                <a:tc>
                  <a:txBody>
                    <a:bodyPr/>
                    <a:lstStyle/>
                    <a:p>
                      <a:pPr algn="ctr" fontAlgn="ctr"/>
                      <a:r>
                        <a:rPr lang="en-US" altLang="zh-CN" sz="1400" u="none" strike="noStrike" dirty="0">
                          <a:solidFill>
                            <a:schemeClr val="tx1">
                              <a:lumMod val="85000"/>
                              <a:lumOff val="15000"/>
                            </a:schemeClr>
                          </a:solidFill>
                          <a:effectLst/>
                          <a:latin typeface="+mn-ea"/>
                          <a:ea typeface="+mn-ea"/>
                        </a:rPr>
                        <a:t>&gt;=0</a:t>
                      </a:r>
                      <a:endParaRPr lang="en-US" altLang="zh-CN" sz="1400" b="0" i="0" u="none" strike="noStrike" dirty="0">
                        <a:solidFill>
                          <a:schemeClr val="tx1">
                            <a:lumMod val="85000"/>
                            <a:lumOff val="15000"/>
                          </a:schemeClr>
                        </a:solidFill>
                        <a:effectLst/>
                        <a:latin typeface="+mn-ea"/>
                        <a:ea typeface="+mn-ea"/>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lumMod val="85000"/>
                              <a:lumOff val="15000"/>
                            </a:schemeClr>
                          </a:solidFill>
                          <a:effectLst/>
                          <a:uLnTx/>
                          <a:uFillTx/>
                          <a:latin typeface="+mn-ea"/>
                          <a:ea typeface="+mn-ea"/>
                          <a:cs typeface="+mn-cs"/>
                        </a:rPr>
                        <a:t>元</a:t>
                      </a:r>
                      <a:r>
                        <a:rPr kumimoji="0" lang="en-US" altLang="zh-CN" sz="1400" b="0" i="0" u="none" strike="noStrike" kern="1200" cap="none" spc="0" normalizeH="0" baseline="0" noProof="0" dirty="0">
                          <a:ln>
                            <a:noFill/>
                          </a:ln>
                          <a:solidFill>
                            <a:schemeClr val="tx1">
                              <a:lumMod val="85000"/>
                              <a:lumOff val="15000"/>
                            </a:schemeClr>
                          </a:solidFill>
                          <a:effectLst/>
                          <a:uLnTx/>
                          <a:uFillTx/>
                          <a:latin typeface="+mn-ea"/>
                          <a:ea typeface="+mn-ea"/>
                          <a:cs typeface="+mn-cs"/>
                        </a:rPr>
                        <a:t>/</a:t>
                      </a:r>
                      <a:r>
                        <a:rPr kumimoji="0" lang="zh-CN" altLang="en-US" sz="1400" b="0" i="0" u="none" strike="noStrike" kern="1200" cap="none" spc="0" normalizeH="0" baseline="0" noProof="0" dirty="0">
                          <a:ln>
                            <a:noFill/>
                          </a:ln>
                          <a:solidFill>
                            <a:schemeClr val="tx1">
                              <a:lumMod val="85000"/>
                              <a:lumOff val="15000"/>
                            </a:schemeClr>
                          </a:solidFill>
                          <a:effectLst/>
                          <a:uLnTx/>
                          <a:uFillTx/>
                          <a:latin typeface="+mn-ea"/>
                          <a:ea typeface="+mn-ea"/>
                          <a:cs typeface="+mn-cs"/>
                        </a:rPr>
                        <a:t>年</a:t>
                      </a:r>
                      <a:endParaRPr kumimoji="0" lang="zh-CN" altLang="en-US" sz="1400" b="0" i="0" u="none" strike="noStrike" kern="1200" cap="none" spc="0" normalizeH="0" baseline="0" noProof="0" dirty="0">
                        <a:ln>
                          <a:noFill/>
                        </a:ln>
                        <a:solidFill>
                          <a:schemeClr val="tx1">
                            <a:lumMod val="85000"/>
                            <a:lumOff val="15000"/>
                          </a:schemeClr>
                        </a:solidFill>
                        <a:effectLst/>
                        <a:uLnTx/>
                        <a:uFillTx/>
                        <a:latin typeface="+mn-ea"/>
                        <a:ea typeface="+mn-ea"/>
                        <a:cs typeface="+mn-cs"/>
                      </a:endParaRPr>
                    </a:p>
                  </a:txBody>
                  <a:tcPr marL="0" marR="0" marT="0" marB="0" anchor="ctr"/>
                </a:tc>
              </a:tr>
              <a:tr h="324000">
                <a:tc>
                  <a:txBody>
                    <a:bodyPr/>
                    <a:lstStyle/>
                    <a:p>
                      <a:pPr algn="ctr" fontAlgn="ctr"/>
                      <a:r>
                        <a:rPr lang="en-US" altLang="zh-CN" sz="1400" b="0" i="0" u="none" strike="noStrike" dirty="0">
                          <a:effectLst/>
                          <a:latin typeface="+mn-ea"/>
                          <a:ea typeface="+mn-ea"/>
                        </a:rPr>
                        <a:t>12</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dirty="0">
                          <a:solidFill>
                            <a:schemeClr val="tx1">
                              <a:lumMod val="85000"/>
                              <a:lumOff val="15000"/>
                            </a:schemeClr>
                          </a:solidFill>
                          <a:effectLst/>
                          <a:latin typeface="+mn-ea"/>
                          <a:sym typeface="+mn-ea"/>
                        </a:rPr>
                        <a:t>计件报酬（类）</a:t>
                      </a:r>
                      <a:endParaRPr lang="zh-CN" altLang="en-US" sz="1400" b="0" i="0" u="none" strike="noStrike" dirty="0">
                        <a:solidFill>
                          <a:schemeClr val="tx1">
                            <a:lumMod val="85000"/>
                            <a:lumOff val="15000"/>
                          </a:schemeClr>
                        </a:solidFill>
                        <a:effectLst/>
                        <a:latin typeface="+mn-ea"/>
                        <a:ea typeface="+mn-ea"/>
                      </a:endParaRPr>
                    </a:p>
                  </a:txBody>
                  <a:tcPr marL="0" marR="0" marT="0" marB="0" anchor="ctr"/>
                </a:tc>
                <a:tc>
                  <a:txBody>
                    <a:bodyPr/>
                    <a:lstStyle/>
                    <a:p>
                      <a:pPr algn="ctr" fontAlgn="ctr"/>
                      <a:r>
                        <a:rPr lang="zh-CN" altLang="en-US" sz="1400" u="none" strike="noStrike" dirty="0">
                          <a:solidFill>
                            <a:schemeClr val="tx1">
                              <a:lumMod val="85000"/>
                              <a:lumOff val="15000"/>
                            </a:schemeClr>
                          </a:solidFill>
                          <a:effectLst/>
                          <a:latin typeface="+mn-ea"/>
                          <a:ea typeface="+mn-ea"/>
                        </a:rPr>
                        <a:t>√</a:t>
                      </a:r>
                      <a:endParaRPr lang="zh-CN" altLang="en-US" sz="1400" b="0" i="0" u="none" strike="noStrike" dirty="0">
                        <a:solidFill>
                          <a:schemeClr val="tx1">
                            <a:lumMod val="85000"/>
                            <a:lumOff val="15000"/>
                          </a:schemeClr>
                        </a:solidFill>
                        <a:effectLst/>
                        <a:latin typeface="+mn-ea"/>
                        <a:ea typeface="+mn-ea"/>
                      </a:endParaRPr>
                    </a:p>
                  </a:txBody>
                  <a:tcPr marL="0" marR="0" marT="0" marB="0" anchor="ctr"/>
                </a:tc>
                <a:tc>
                  <a:txBody>
                    <a:bodyPr/>
                    <a:lstStyle/>
                    <a:p>
                      <a:pPr algn="ctr" fontAlgn="ctr"/>
                      <a:r>
                        <a:rPr lang="en-US" altLang="zh-CN" sz="1400" u="none" strike="noStrike" dirty="0">
                          <a:solidFill>
                            <a:schemeClr val="tx1">
                              <a:lumMod val="85000"/>
                              <a:lumOff val="15000"/>
                            </a:schemeClr>
                          </a:solidFill>
                          <a:effectLst/>
                          <a:latin typeface="+mn-ea"/>
                          <a:ea typeface="+mn-ea"/>
                        </a:rPr>
                        <a:t>&gt;=0</a:t>
                      </a:r>
                      <a:endParaRPr lang="en-US" altLang="zh-CN" sz="1400" b="0" i="0" u="none" strike="noStrike" dirty="0">
                        <a:solidFill>
                          <a:schemeClr val="tx1">
                            <a:lumMod val="85000"/>
                            <a:lumOff val="15000"/>
                          </a:schemeClr>
                        </a:solidFill>
                        <a:effectLst/>
                        <a:latin typeface="+mn-ea"/>
                        <a:ea typeface="+mn-ea"/>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lumMod val="85000"/>
                              <a:lumOff val="15000"/>
                            </a:schemeClr>
                          </a:solidFill>
                          <a:effectLst/>
                          <a:uLnTx/>
                          <a:uFillTx/>
                          <a:latin typeface="+mn-ea"/>
                          <a:ea typeface="+mn-ea"/>
                          <a:cs typeface="+mn-cs"/>
                        </a:rPr>
                        <a:t>元</a:t>
                      </a:r>
                      <a:r>
                        <a:rPr kumimoji="0" lang="en-US" altLang="zh-CN" sz="1400" b="0" i="0" u="none" strike="noStrike" kern="1200" cap="none" spc="0" normalizeH="0" baseline="0" noProof="0" dirty="0">
                          <a:ln>
                            <a:noFill/>
                          </a:ln>
                          <a:solidFill>
                            <a:schemeClr val="tx1">
                              <a:lumMod val="85000"/>
                              <a:lumOff val="15000"/>
                            </a:schemeClr>
                          </a:solidFill>
                          <a:effectLst/>
                          <a:uLnTx/>
                          <a:uFillTx/>
                          <a:latin typeface="+mn-ea"/>
                          <a:ea typeface="+mn-ea"/>
                          <a:cs typeface="+mn-cs"/>
                        </a:rPr>
                        <a:t>/</a:t>
                      </a:r>
                      <a:r>
                        <a:rPr kumimoji="0" lang="zh-CN" altLang="en-US" sz="1400" b="0" i="0" u="none" strike="noStrike" kern="1200" cap="none" spc="0" normalizeH="0" baseline="0" noProof="0" dirty="0">
                          <a:ln>
                            <a:noFill/>
                          </a:ln>
                          <a:solidFill>
                            <a:schemeClr val="tx1">
                              <a:lumMod val="85000"/>
                              <a:lumOff val="15000"/>
                            </a:schemeClr>
                          </a:solidFill>
                          <a:effectLst/>
                          <a:uLnTx/>
                          <a:uFillTx/>
                          <a:latin typeface="+mn-ea"/>
                          <a:ea typeface="+mn-ea"/>
                          <a:cs typeface="+mn-cs"/>
                        </a:rPr>
                        <a:t>年</a:t>
                      </a:r>
                      <a:endParaRPr kumimoji="0" lang="zh-CN" altLang="en-US" sz="1400" b="0" i="0" u="none" strike="noStrike" kern="1200" cap="none" spc="0" normalizeH="0" baseline="0" noProof="0" dirty="0">
                        <a:ln>
                          <a:noFill/>
                        </a:ln>
                        <a:solidFill>
                          <a:schemeClr val="tx1">
                            <a:lumMod val="85000"/>
                            <a:lumOff val="15000"/>
                          </a:schemeClr>
                        </a:solidFill>
                        <a:effectLst/>
                        <a:uLnTx/>
                        <a:uFillTx/>
                        <a:latin typeface="+mn-ea"/>
                        <a:ea typeface="+mn-ea"/>
                        <a:cs typeface="+mn-cs"/>
                      </a:endParaRPr>
                    </a:p>
                  </a:txBody>
                  <a:tcPr marL="0" marR="0" marT="0" marB="0" anchor="ctr"/>
                </a:tc>
              </a:tr>
              <a:tr h="324000">
                <a:tc>
                  <a:txBody>
                    <a:bodyPr/>
                    <a:lstStyle/>
                    <a:p>
                      <a:pPr algn="ctr" fontAlgn="ctr"/>
                      <a:r>
                        <a:rPr lang="en-US" altLang="zh-CN" sz="1400" b="0" i="0" u="none" strike="noStrike" dirty="0">
                          <a:effectLst/>
                          <a:latin typeface="+mn-ea"/>
                          <a:ea typeface="+mn-ea"/>
                        </a:rPr>
                        <a:t>13</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dirty="0">
                          <a:solidFill>
                            <a:schemeClr val="tx1">
                              <a:lumMod val="85000"/>
                              <a:lumOff val="15000"/>
                            </a:schemeClr>
                          </a:solidFill>
                          <a:effectLst/>
                          <a:latin typeface="+mn-ea"/>
                          <a:sym typeface="+mn-ea"/>
                        </a:rPr>
                        <a:t>奖励收入（类）</a:t>
                      </a:r>
                      <a:endParaRPr lang="zh-CN" altLang="en-US" sz="1400" b="0" i="0" u="none" strike="noStrike" dirty="0">
                        <a:solidFill>
                          <a:schemeClr val="tx1">
                            <a:lumMod val="85000"/>
                            <a:lumOff val="15000"/>
                          </a:schemeClr>
                        </a:solidFill>
                        <a:effectLst/>
                        <a:latin typeface="+mn-ea"/>
                        <a:ea typeface="+mn-ea"/>
                      </a:endParaRPr>
                    </a:p>
                  </a:txBody>
                  <a:tcPr marL="0" marR="0" marT="0" marB="0" anchor="ctr"/>
                </a:tc>
                <a:tc>
                  <a:txBody>
                    <a:bodyPr/>
                    <a:lstStyle/>
                    <a:p>
                      <a:pPr algn="ctr" fontAlgn="ctr"/>
                      <a:r>
                        <a:rPr lang="zh-CN" altLang="en-US" sz="1400" u="none" strike="noStrike" dirty="0">
                          <a:solidFill>
                            <a:schemeClr val="tx1">
                              <a:lumMod val="85000"/>
                              <a:lumOff val="15000"/>
                            </a:schemeClr>
                          </a:solidFill>
                          <a:effectLst/>
                          <a:latin typeface="+mn-ea"/>
                          <a:ea typeface="+mn-ea"/>
                        </a:rPr>
                        <a:t>√</a:t>
                      </a:r>
                      <a:endParaRPr lang="zh-CN" altLang="en-US" sz="1400" b="0" i="0" u="none" strike="noStrike" dirty="0">
                        <a:solidFill>
                          <a:schemeClr val="tx1">
                            <a:lumMod val="85000"/>
                            <a:lumOff val="15000"/>
                          </a:schemeClr>
                        </a:solidFill>
                        <a:effectLst/>
                        <a:latin typeface="+mn-ea"/>
                        <a:ea typeface="+mn-ea"/>
                      </a:endParaRPr>
                    </a:p>
                  </a:txBody>
                  <a:tcPr marL="0" marR="0" marT="0" marB="0" anchor="ctr"/>
                </a:tc>
                <a:tc>
                  <a:txBody>
                    <a:bodyPr/>
                    <a:lstStyle/>
                    <a:p>
                      <a:pPr algn="ctr" fontAlgn="ctr"/>
                      <a:r>
                        <a:rPr lang="en-US" altLang="zh-CN" sz="1400" u="none" strike="noStrike" dirty="0">
                          <a:solidFill>
                            <a:schemeClr val="tx1">
                              <a:lumMod val="85000"/>
                              <a:lumOff val="15000"/>
                            </a:schemeClr>
                          </a:solidFill>
                          <a:effectLst/>
                          <a:latin typeface="+mn-ea"/>
                          <a:ea typeface="+mn-ea"/>
                        </a:rPr>
                        <a:t>&gt;=0</a:t>
                      </a:r>
                      <a:endParaRPr lang="en-US" altLang="zh-CN" sz="1400" b="0" i="0" u="none" strike="noStrike" dirty="0">
                        <a:solidFill>
                          <a:schemeClr val="tx1">
                            <a:lumMod val="85000"/>
                            <a:lumOff val="15000"/>
                          </a:schemeClr>
                        </a:solidFill>
                        <a:effectLst/>
                        <a:latin typeface="+mn-ea"/>
                        <a:ea typeface="+mn-ea"/>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lumMod val="85000"/>
                              <a:lumOff val="15000"/>
                            </a:schemeClr>
                          </a:solidFill>
                          <a:effectLst/>
                          <a:uLnTx/>
                          <a:uFillTx/>
                          <a:latin typeface="+mn-ea"/>
                          <a:ea typeface="+mn-ea"/>
                          <a:cs typeface="+mn-cs"/>
                        </a:rPr>
                        <a:t>元</a:t>
                      </a:r>
                      <a:r>
                        <a:rPr kumimoji="0" lang="en-US" altLang="zh-CN" sz="1400" b="0" i="0" u="none" strike="noStrike" kern="1200" cap="none" spc="0" normalizeH="0" baseline="0" noProof="0" dirty="0">
                          <a:ln>
                            <a:noFill/>
                          </a:ln>
                          <a:solidFill>
                            <a:schemeClr val="tx1">
                              <a:lumMod val="85000"/>
                              <a:lumOff val="15000"/>
                            </a:schemeClr>
                          </a:solidFill>
                          <a:effectLst/>
                          <a:uLnTx/>
                          <a:uFillTx/>
                          <a:latin typeface="+mn-ea"/>
                          <a:ea typeface="+mn-ea"/>
                          <a:cs typeface="+mn-cs"/>
                        </a:rPr>
                        <a:t>/</a:t>
                      </a:r>
                      <a:r>
                        <a:rPr kumimoji="0" lang="zh-CN" altLang="en-US" sz="1400" b="0" i="0" u="none" strike="noStrike" kern="1200" cap="none" spc="0" normalizeH="0" baseline="0" noProof="0" dirty="0">
                          <a:ln>
                            <a:noFill/>
                          </a:ln>
                          <a:solidFill>
                            <a:schemeClr val="tx1">
                              <a:lumMod val="85000"/>
                              <a:lumOff val="15000"/>
                            </a:schemeClr>
                          </a:solidFill>
                          <a:effectLst/>
                          <a:uLnTx/>
                          <a:uFillTx/>
                          <a:latin typeface="+mn-ea"/>
                          <a:ea typeface="+mn-ea"/>
                          <a:cs typeface="+mn-cs"/>
                        </a:rPr>
                        <a:t>年</a:t>
                      </a:r>
                      <a:endParaRPr kumimoji="0" lang="zh-CN" altLang="en-US" sz="1400" b="0" i="0" u="none" strike="noStrike" kern="1200" cap="none" spc="0" normalizeH="0" baseline="0" noProof="0" dirty="0">
                        <a:ln>
                          <a:noFill/>
                        </a:ln>
                        <a:solidFill>
                          <a:schemeClr val="tx1">
                            <a:lumMod val="85000"/>
                            <a:lumOff val="15000"/>
                          </a:schemeClr>
                        </a:solidFill>
                        <a:effectLst/>
                        <a:uLnTx/>
                        <a:uFillTx/>
                        <a:latin typeface="+mn-ea"/>
                        <a:ea typeface="+mn-ea"/>
                        <a:cs typeface="+mn-cs"/>
                      </a:endParaRPr>
                    </a:p>
                  </a:txBody>
                  <a:tcPr marL="0" marR="0" marT="0" marB="0" anchor="ctr"/>
                </a:tc>
              </a:tr>
              <a:tr h="324000">
                <a:tc>
                  <a:txBody>
                    <a:bodyPr/>
                    <a:lstStyle/>
                    <a:p>
                      <a:pPr algn="ctr" fontAlgn="ctr"/>
                      <a:r>
                        <a:rPr lang="en-US" altLang="zh-CN" sz="1400" b="0" i="0" u="none" strike="noStrike" dirty="0">
                          <a:effectLst/>
                          <a:latin typeface="+mn-ea"/>
                          <a:ea typeface="+mn-ea"/>
                        </a:rPr>
                        <a:t>14</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solidFill>
                            <a:schemeClr val="tx1">
                              <a:lumMod val="85000"/>
                              <a:lumOff val="15000"/>
                            </a:schemeClr>
                          </a:solidFill>
                          <a:effectLst/>
                          <a:latin typeface="+mn-ea"/>
                          <a:ea typeface="+mn-ea"/>
                        </a:rPr>
                        <a:t>津贴补贴（类）</a:t>
                      </a:r>
                      <a:endParaRPr lang="zh-CN" altLang="en-US" sz="1400" u="none" strike="noStrike" dirty="0">
                        <a:solidFill>
                          <a:schemeClr val="tx1">
                            <a:lumMod val="85000"/>
                            <a:lumOff val="15000"/>
                          </a:schemeClr>
                        </a:solidFill>
                        <a:effectLst/>
                        <a:latin typeface="+mn-ea"/>
                        <a:ea typeface="+mn-ea"/>
                      </a:endParaRPr>
                    </a:p>
                  </a:txBody>
                  <a:tcPr marL="0" marR="0" marT="0" marB="0" anchor="ctr"/>
                </a:tc>
                <a:tc>
                  <a:txBody>
                    <a:bodyPr/>
                    <a:lstStyle/>
                    <a:p>
                      <a:pPr algn="ctr" fontAlgn="ctr"/>
                      <a:r>
                        <a:rPr lang="zh-CN" altLang="en-US" sz="1400" u="none" strike="noStrike" dirty="0">
                          <a:solidFill>
                            <a:schemeClr val="tx1">
                              <a:lumMod val="85000"/>
                              <a:lumOff val="15000"/>
                            </a:schemeClr>
                          </a:solidFill>
                          <a:effectLst/>
                          <a:latin typeface="+mn-ea"/>
                          <a:ea typeface="+mn-ea"/>
                        </a:rPr>
                        <a:t>√</a:t>
                      </a:r>
                      <a:endParaRPr lang="zh-CN" altLang="en-US" sz="1400" b="0" i="0" u="none" strike="noStrike" dirty="0">
                        <a:solidFill>
                          <a:schemeClr val="tx1">
                            <a:lumMod val="85000"/>
                            <a:lumOff val="15000"/>
                          </a:schemeClr>
                        </a:solidFill>
                        <a:effectLst/>
                        <a:latin typeface="+mn-ea"/>
                        <a:ea typeface="+mn-ea"/>
                      </a:endParaRPr>
                    </a:p>
                  </a:txBody>
                  <a:tcPr marL="0" marR="0" marT="0" marB="0" anchor="ctr"/>
                </a:tc>
                <a:tc>
                  <a:txBody>
                    <a:bodyPr/>
                    <a:lstStyle/>
                    <a:p>
                      <a:pPr algn="ctr" fontAlgn="ctr"/>
                      <a:r>
                        <a:rPr lang="en-US" altLang="zh-CN" sz="1400" u="none" strike="noStrike" dirty="0">
                          <a:solidFill>
                            <a:schemeClr val="tx1">
                              <a:lumMod val="85000"/>
                              <a:lumOff val="15000"/>
                            </a:schemeClr>
                          </a:solidFill>
                          <a:effectLst/>
                          <a:latin typeface="+mn-ea"/>
                          <a:ea typeface="+mn-ea"/>
                        </a:rPr>
                        <a:t>&gt;=0</a:t>
                      </a:r>
                      <a:endParaRPr lang="en-US" altLang="zh-CN" sz="1400" b="0" i="0" u="none" strike="noStrike" dirty="0">
                        <a:solidFill>
                          <a:schemeClr val="tx1">
                            <a:lumMod val="85000"/>
                            <a:lumOff val="15000"/>
                          </a:schemeClr>
                        </a:solidFill>
                        <a:effectLst/>
                        <a:latin typeface="+mn-ea"/>
                        <a:ea typeface="+mn-ea"/>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chemeClr val="tx1">
                              <a:lumMod val="85000"/>
                              <a:lumOff val="15000"/>
                            </a:schemeClr>
                          </a:solidFill>
                          <a:effectLst/>
                          <a:uLnTx/>
                          <a:uFillTx/>
                          <a:latin typeface="+mn-ea"/>
                          <a:ea typeface="+mn-ea"/>
                          <a:cs typeface="+mn-cs"/>
                        </a:rPr>
                        <a:t>元</a:t>
                      </a:r>
                      <a:r>
                        <a:rPr kumimoji="0" lang="en-US" altLang="zh-CN" sz="1400" b="0" i="0" u="none" strike="noStrike" kern="1200" cap="none" spc="0" normalizeH="0" baseline="0" noProof="0" dirty="0">
                          <a:ln>
                            <a:noFill/>
                          </a:ln>
                          <a:solidFill>
                            <a:schemeClr val="tx1">
                              <a:lumMod val="85000"/>
                              <a:lumOff val="15000"/>
                            </a:schemeClr>
                          </a:solidFill>
                          <a:effectLst/>
                          <a:uLnTx/>
                          <a:uFillTx/>
                          <a:latin typeface="+mn-ea"/>
                          <a:ea typeface="+mn-ea"/>
                          <a:cs typeface="+mn-cs"/>
                        </a:rPr>
                        <a:t>/</a:t>
                      </a:r>
                      <a:r>
                        <a:rPr kumimoji="0" lang="zh-CN" altLang="en-US" sz="1400" b="0" i="0" u="none" strike="noStrike" kern="1200" cap="none" spc="0" normalizeH="0" baseline="0" noProof="0" dirty="0">
                          <a:ln>
                            <a:noFill/>
                          </a:ln>
                          <a:solidFill>
                            <a:schemeClr val="tx1">
                              <a:lumMod val="85000"/>
                              <a:lumOff val="15000"/>
                            </a:schemeClr>
                          </a:solidFill>
                          <a:effectLst/>
                          <a:uLnTx/>
                          <a:uFillTx/>
                          <a:latin typeface="+mn-ea"/>
                          <a:ea typeface="+mn-ea"/>
                          <a:cs typeface="+mn-cs"/>
                        </a:rPr>
                        <a:t>年</a:t>
                      </a:r>
                      <a:endParaRPr kumimoji="0" lang="zh-CN" altLang="en-US" sz="1400" b="0" i="0" u="none" strike="noStrike" kern="1200" cap="none" spc="0" normalizeH="0" baseline="0" noProof="0" dirty="0">
                        <a:ln>
                          <a:noFill/>
                        </a:ln>
                        <a:solidFill>
                          <a:schemeClr val="tx1">
                            <a:lumMod val="85000"/>
                            <a:lumOff val="15000"/>
                          </a:schemeClr>
                        </a:solidFill>
                        <a:effectLst/>
                        <a:uLnTx/>
                        <a:uFillTx/>
                        <a:latin typeface="+mn-ea"/>
                        <a:ea typeface="+mn-ea"/>
                        <a:cs typeface="+mn-cs"/>
                      </a:endParaRPr>
                    </a:p>
                  </a:txBody>
                  <a:tcPr marL="0" marR="0" marT="0" marB="0" anchor="ctr"/>
                </a:tc>
              </a:tr>
              <a:tr h="324000">
                <a:tc>
                  <a:txBody>
                    <a:bodyPr/>
                    <a:lstStyle/>
                    <a:p>
                      <a:pPr algn="ctr" fontAlgn="ctr"/>
                      <a:r>
                        <a:rPr lang="en-US" altLang="zh-CN" sz="1400" b="0" i="0" u="none" strike="noStrike" dirty="0">
                          <a:effectLst/>
                          <a:latin typeface="+mn-ea"/>
                          <a:ea typeface="+mn-ea"/>
                        </a:rPr>
                        <a:t>15</a:t>
                      </a:r>
                      <a:endParaRPr lang="zh-CN" altLang="en-US" sz="1400" b="0" i="0" u="none" strike="noStrike" dirty="0">
                        <a:effectLst/>
                        <a:latin typeface="+mn-ea"/>
                        <a:ea typeface="+mn-ea"/>
                      </a:endParaRPr>
                    </a:p>
                  </a:txBody>
                  <a:tcPr marL="0" marR="0" marT="0" marB="0" anchor="ctr"/>
                </a:tc>
                <a:tc>
                  <a:txBody>
                    <a:bodyPr/>
                    <a:lstStyle/>
                    <a:p>
                      <a:pPr algn="ctr" fontAlgn="ctr"/>
                      <a:r>
                        <a:rPr lang="zh-CN" altLang="en-US" sz="1400" u="none" strike="noStrike" dirty="0">
                          <a:solidFill>
                            <a:schemeClr val="tx1">
                              <a:lumMod val="85000"/>
                              <a:lumOff val="15000"/>
                            </a:schemeClr>
                          </a:solidFill>
                          <a:effectLst/>
                          <a:latin typeface="+mn-ea"/>
                          <a:ea typeface="+mn-ea"/>
                        </a:rPr>
                        <a:t>其他</a:t>
                      </a:r>
                      <a:endParaRPr lang="zh-CN" altLang="en-US" sz="1400" u="none" strike="noStrike" dirty="0">
                        <a:solidFill>
                          <a:schemeClr val="tx1">
                            <a:lumMod val="85000"/>
                            <a:lumOff val="15000"/>
                          </a:schemeClr>
                        </a:solidFill>
                        <a:effectLst/>
                        <a:latin typeface="+mn-ea"/>
                        <a:ea typeface="+mn-ea"/>
                      </a:endParaRPr>
                    </a:p>
                  </a:txBody>
                  <a:tcPr marL="0" marR="0" marT="0" marB="0" anchor="ctr"/>
                </a:tc>
                <a:tc>
                  <a:txBody>
                    <a:bodyPr/>
                    <a:lstStyle/>
                    <a:p>
                      <a:pPr algn="ctr" fontAlgn="ctr"/>
                      <a:endParaRPr lang="zh-CN" altLang="en-US" sz="1400" b="0" i="0" u="none" strike="noStrike" dirty="0">
                        <a:solidFill>
                          <a:schemeClr val="tx1">
                            <a:lumMod val="85000"/>
                            <a:lumOff val="15000"/>
                          </a:schemeClr>
                        </a:solidFill>
                        <a:effectLst/>
                        <a:latin typeface="+mn-ea"/>
                        <a:ea typeface="+mn-ea"/>
                      </a:endParaRPr>
                    </a:p>
                  </a:txBody>
                  <a:tcPr marL="0" marR="0" marT="0" marB="0" anchor="ctr"/>
                </a:tc>
                <a:tc>
                  <a:txBody>
                    <a:bodyPr/>
                    <a:lstStyle/>
                    <a:p>
                      <a:pPr algn="ctr" fontAlgn="ctr"/>
                      <a:endParaRPr lang="en-US" altLang="zh-CN" sz="1400" b="0" i="0" u="none" strike="noStrike" dirty="0">
                        <a:solidFill>
                          <a:schemeClr val="tx1">
                            <a:lumMod val="85000"/>
                            <a:lumOff val="15000"/>
                          </a:schemeClr>
                        </a:solidFill>
                        <a:effectLst/>
                        <a:latin typeface="+mn-ea"/>
                        <a:ea typeface="+mn-ea"/>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chemeClr val="tx1">
                            <a:lumMod val="85000"/>
                            <a:lumOff val="15000"/>
                          </a:schemeClr>
                        </a:solidFill>
                        <a:effectLst/>
                        <a:uLnTx/>
                        <a:uFillTx/>
                        <a:latin typeface="+mn-ea"/>
                        <a:ea typeface="+mn-ea"/>
                        <a:cs typeface="+mn-cs"/>
                      </a:endParaRPr>
                    </a:p>
                  </a:txBody>
                  <a:tcPr marL="0" marR="0" marT="0" marB="0" anchor="ctr"/>
                </a:tc>
              </a:tr>
            </a:tbl>
          </a:graphicData>
        </a:graphic>
      </p:graphicFrame>
      <p:sp>
        <p:nvSpPr>
          <p:cNvPr id="5" name="椭圆形标注 4"/>
          <p:cNvSpPr/>
          <p:nvPr/>
        </p:nvSpPr>
        <p:spPr>
          <a:xfrm>
            <a:off x="10084753" y="3088640"/>
            <a:ext cx="1611952" cy="1080008"/>
          </a:xfrm>
          <a:prstGeom prst="wedgeEllipseCallout">
            <a:avLst>
              <a:gd name="adj1" fmla="val -30918"/>
              <a:gd name="adj2" fmla="val 5779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填写</a:t>
            </a:r>
            <a:r>
              <a:rPr lang="en-US" altLang="zh-CN" b="1" dirty="0"/>
              <a:t>2024</a:t>
            </a:r>
            <a:r>
              <a:rPr lang="zh-CN" altLang="en-US" b="1" dirty="0"/>
              <a:t>年</a:t>
            </a:r>
            <a:r>
              <a:rPr lang="zh-CN" altLang="en-US" dirty="0"/>
              <a:t>数据</a:t>
            </a:r>
            <a:endParaRPr lang="zh-CN" altLang="en-US" dirty="0"/>
          </a:p>
        </p:txBody>
      </p:sp>
      <p:sp>
        <p:nvSpPr>
          <p:cNvPr id="7" name="Rectangle 2"/>
          <p:cNvSpPr txBox="1">
            <a:spLocks noRot="1" noChangeArrowheads="1"/>
          </p:cNvSpPr>
          <p:nvPr/>
        </p:nvSpPr>
        <p:spPr>
          <a:xfrm>
            <a:off x="3396000" y="390900"/>
            <a:ext cx="5400000" cy="540000"/>
          </a:xfrm>
          <a:prstGeom prst="rect">
            <a:avLst/>
          </a:prstGeom>
        </p:spPr>
        <p:txBody>
          <a:bodyPr anchor="t">
            <a:normAutofit/>
            <a:scene3d>
              <a:camera prst="orthographicFront"/>
              <a:lightRig rig="soft" dir="t"/>
            </a:scene3d>
            <a:sp3d prstMaterial="matte">
              <a:bevelT w="12700" h="12700"/>
            </a:sp3d>
          </a:bodyPr>
          <a:lstStyle>
            <a:lvl1pPr algn="l" rtl="0" eaLnBrk="0" fontAlgn="base" hangingPunct="0">
              <a:spcBef>
                <a:spcPct val="0"/>
              </a:spcBef>
              <a:spcAft>
                <a:spcPct val="0"/>
              </a:spcAft>
              <a:defRPr lang="zh-CN" altLang="en-US" sz="4400" kern="1200" spc="50" dirty="0">
                <a:ln w="12700">
                  <a:noFill/>
                  <a:prstDash val="solid"/>
                </a:ln>
                <a:solidFill>
                  <a:srgbClr val="4BC5B9"/>
                </a:solidFill>
                <a:effectLst>
                  <a:outerShdw blurRad="38100" dist="20320" dir="2700000" algn="tl" rotWithShape="0">
                    <a:srgbClr val="000000">
                      <a:alpha val="70000"/>
                    </a:srgbClr>
                  </a:outerShdw>
                </a:effectLst>
                <a:latin typeface="+mj-lt"/>
                <a:ea typeface="+mj-ea"/>
                <a:cs typeface="+mj-cs"/>
              </a:defRPr>
            </a:lvl1pPr>
            <a:lvl2pPr algn="l" rtl="0" eaLnBrk="0" fontAlgn="base" hangingPunct="0">
              <a:spcBef>
                <a:spcPct val="0"/>
              </a:spcBef>
              <a:spcAft>
                <a:spcPct val="0"/>
              </a:spcAft>
              <a:defRPr sz="4400">
                <a:solidFill>
                  <a:srgbClr val="4BC5B9"/>
                </a:solidFill>
                <a:latin typeface="Trebuchet MS" panose="020B0603020202020204" pitchFamily="34" charset="0"/>
                <a:ea typeface="方正姚体" panose="02010601030101010101" pitchFamily="2" charset="-122"/>
              </a:defRPr>
            </a:lvl2pPr>
            <a:lvl3pPr algn="l" rtl="0" eaLnBrk="0" fontAlgn="base" hangingPunct="0">
              <a:spcBef>
                <a:spcPct val="0"/>
              </a:spcBef>
              <a:spcAft>
                <a:spcPct val="0"/>
              </a:spcAft>
              <a:defRPr sz="4400">
                <a:solidFill>
                  <a:srgbClr val="4BC5B9"/>
                </a:solidFill>
                <a:latin typeface="Trebuchet MS" panose="020B0603020202020204" pitchFamily="34" charset="0"/>
                <a:ea typeface="方正姚体" panose="02010601030101010101" pitchFamily="2" charset="-122"/>
              </a:defRPr>
            </a:lvl3pPr>
            <a:lvl4pPr algn="l" rtl="0" eaLnBrk="0" fontAlgn="base" hangingPunct="0">
              <a:spcBef>
                <a:spcPct val="0"/>
              </a:spcBef>
              <a:spcAft>
                <a:spcPct val="0"/>
              </a:spcAft>
              <a:defRPr sz="4400">
                <a:solidFill>
                  <a:srgbClr val="4BC5B9"/>
                </a:solidFill>
                <a:latin typeface="Trebuchet MS" panose="020B0603020202020204" pitchFamily="34" charset="0"/>
                <a:ea typeface="方正姚体" panose="02010601030101010101" pitchFamily="2" charset="-122"/>
              </a:defRPr>
            </a:lvl4pPr>
            <a:lvl5pPr algn="l" rtl="0" eaLnBrk="0" fontAlgn="base" hangingPunct="0">
              <a:spcBef>
                <a:spcPct val="0"/>
              </a:spcBef>
              <a:spcAft>
                <a:spcPct val="0"/>
              </a:spcAft>
              <a:defRPr sz="4400">
                <a:solidFill>
                  <a:srgbClr val="4BC5B9"/>
                </a:solidFill>
                <a:latin typeface="Trebuchet MS" panose="020B0603020202020204" pitchFamily="34" charset="0"/>
                <a:ea typeface="方正姚体" panose="02010601030101010101" pitchFamily="2" charset="-122"/>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pPr algn="ctr" eaLnBrk="1" fontAlgn="auto" hangingPunct="1">
              <a:spcAft>
                <a:spcPts val="0"/>
              </a:spcAft>
              <a:defRPr/>
            </a:pPr>
            <a:r>
              <a:rPr lang="zh-CN" altLang="en-US" sz="2000" b="1" dirty="0">
                <a:solidFill>
                  <a:srgbClr val="FF0000"/>
                </a:solidFill>
                <a:effectLst/>
                <a:latin typeface="微软雅黑" panose="020B0503020204020204" charset="-122"/>
                <a:ea typeface="微软雅黑" panose="020B0503020204020204" charset="-122"/>
              </a:rPr>
              <a:t>新就业形态</a:t>
            </a:r>
            <a:r>
              <a:rPr lang="zh-CN" altLang="en-US" sz="2000" b="1" dirty="0">
                <a:solidFill>
                  <a:schemeClr val="tx1"/>
                </a:solidFill>
                <a:effectLst/>
                <a:latin typeface="微软雅黑" panose="020B0503020204020204" charset="-122"/>
                <a:ea typeface="微软雅黑" panose="020B0503020204020204" charset="-122"/>
              </a:rPr>
              <a:t>劳动者劳动报酬情况</a:t>
            </a:r>
            <a:endParaRPr lang="en-US" altLang="zh-CN" sz="2000" b="1" dirty="0">
              <a:solidFill>
                <a:schemeClr val="tx1"/>
              </a:solidFill>
              <a:effectLst/>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40439">
        <p14:gallery dir="l"/>
      </p:transition>
    </mc:Choice>
    <mc:Fallback>
      <p:transition spd="slow" advTm="40439">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txBox="1">
            <a:spLocks noRot="1" noChangeArrowheads="1"/>
          </p:cNvSpPr>
          <p:nvPr/>
        </p:nvSpPr>
        <p:spPr>
          <a:xfrm>
            <a:off x="3396000" y="1589780"/>
            <a:ext cx="5400000" cy="540000"/>
          </a:xfrm>
          <a:prstGeom prst="rect">
            <a:avLst/>
          </a:prstGeom>
        </p:spPr>
        <p:txBody>
          <a:bodyPr anchor="t">
            <a:normAutofit/>
            <a:scene3d>
              <a:camera prst="orthographicFront"/>
              <a:lightRig rig="soft" dir="t"/>
            </a:scene3d>
            <a:sp3d prstMaterial="matte">
              <a:bevelT w="12700" h="12700"/>
            </a:sp3d>
          </a:bodyPr>
          <a:lstStyle>
            <a:lvl1pPr algn="l" rtl="0" eaLnBrk="0" fontAlgn="base" hangingPunct="0">
              <a:spcBef>
                <a:spcPct val="0"/>
              </a:spcBef>
              <a:spcAft>
                <a:spcPct val="0"/>
              </a:spcAft>
              <a:defRPr lang="zh-CN" altLang="en-US" sz="4400" kern="1200" spc="50" dirty="0">
                <a:ln w="12700">
                  <a:noFill/>
                  <a:prstDash val="solid"/>
                </a:ln>
                <a:solidFill>
                  <a:srgbClr val="4BC5B9"/>
                </a:solidFill>
                <a:effectLst>
                  <a:outerShdw blurRad="38100" dist="20320" dir="2700000" algn="tl" rotWithShape="0">
                    <a:srgbClr val="000000">
                      <a:alpha val="70000"/>
                    </a:srgbClr>
                  </a:outerShdw>
                </a:effectLst>
                <a:latin typeface="+mj-lt"/>
                <a:ea typeface="+mj-ea"/>
                <a:cs typeface="+mj-cs"/>
              </a:defRPr>
            </a:lvl1pPr>
            <a:lvl2pPr algn="l" rtl="0" eaLnBrk="0" fontAlgn="base" hangingPunct="0">
              <a:spcBef>
                <a:spcPct val="0"/>
              </a:spcBef>
              <a:spcAft>
                <a:spcPct val="0"/>
              </a:spcAft>
              <a:defRPr sz="4400">
                <a:solidFill>
                  <a:srgbClr val="4BC5B9"/>
                </a:solidFill>
                <a:latin typeface="Trebuchet MS" panose="020B0603020202020204" pitchFamily="34" charset="0"/>
                <a:ea typeface="方正姚体" panose="02010601030101010101" pitchFamily="2" charset="-122"/>
              </a:defRPr>
            </a:lvl2pPr>
            <a:lvl3pPr algn="l" rtl="0" eaLnBrk="0" fontAlgn="base" hangingPunct="0">
              <a:spcBef>
                <a:spcPct val="0"/>
              </a:spcBef>
              <a:spcAft>
                <a:spcPct val="0"/>
              </a:spcAft>
              <a:defRPr sz="4400">
                <a:solidFill>
                  <a:srgbClr val="4BC5B9"/>
                </a:solidFill>
                <a:latin typeface="Trebuchet MS" panose="020B0603020202020204" pitchFamily="34" charset="0"/>
                <a:ea typeface="方正姚体" panose="02010601030101010101" pitchFamily="2" charset="-122"/>
              </a:defRPr>
            </a:lvl3pPr>
            <a:lvl4pPr algn="l" rtl="0" eaLnBrk="0" fontAlgn="base" hangingPunct="0">
              <a:spcBef>
                <a:spcPct val="0"/>
              </a:spcBef>
              <a:spcAft>
                <a:spcPct val="0"/>
              </a:spcAft>
              <a:defRPr sz="4400">
                <a:solidFill>
                  <a:srgbClr val="4BC5B9"/>
                </a:solidFill>
                <a:latin typeface="Trebuchet MS" panose="020B0603020202020204" pitchFamily="34" charset="0"/>
                <a:ea typeface="方正姚体" panose="02010601030101010101" pitchFamily="2" charset="-122"/>
              </a:defRPr>
            </a:lvl4pPr>
            <a:lvl5pPr algn="l" rtl="0" eaLnBrk="0" fontAlgn="base" hangingPunct="0">
              <a:spcBef>
                <a:spcPct val="0"/>
              </a:spcBef>
              <a:spcAft>
                <a:spcPct val="0"/>
              </a:spcAft>
              <a:defRPr sz="4400">
                <a:solidFill>
                  <a:srgbClr val="4BC5B9"/>
                </a:solidFill>
                <a:latin typeface="Trebuchet MS" panose="020B0603020202020204" pitchFamily="34" charset="0"/>
                <a:ea typeface="方正姚体" panose="02010601030101010101" pitchFamily="2" charset="-122"/>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pPr algn="ctr" eaLnBrk="1" fontAlgn="auto" hangingPunct="1">
              <a:spcAft>
                <a:spcPts val="0"/>
              </a:spcAft>
              <a:defRPr/>
            </a:pPr>
            <a:r>
              <a:rPr lang="zh-CN" altLang="en-US" sz="2000" b="1" dirty="0">
                <a:solidFill>
                  <a:srgbClr val="FF0000"/>
                </a:solidFill>
                <a:effectLst/>
                <a:latin typeface="微软雅黑" panose="020B0503020204020204" charset="-122"/>
                <a:ea typeface="微软雅黑" panose="020B0503020204020204" charset="-122"/>
              </a:rPr>
              <a:t>新就业形态</a:t>
            </a:r>
            <a:r>
              <a:rPr lang="zh-CN" altLang="en-US" sz="2000" b="1" dirty="0">
                <a:solidFill>
                  <a:schemeClr val="tx1"/>
                </a:solidFill>
                <a:effectLst/>
                <a:latin typeface="微软雅黑" panose="020B0503020204020204" charset="-122"/>
                <a:ea typeface="微软雅黑" panose="020B0503020204020204" charset="-122"/>
              </a:rPr>
              <a:t>劳动者劳动报酬情况</a:t>
            </a:r>
            <a:endParaRPr lang="en-US" altLang="zh-CN" sz="2000" b="1" dirty="0">
              <a:solidFill>
                <a:schemeClr val="tx1"/>
              </a:solidFill>
              <a:effectLst/>
              <a:latin typeface="微软雅黑" panose="020B0503020204020204" charset="-122"/>
              <a:ea typeface="微软雅黑" panose="020B0503020204020204" charset="-122"/>
            </a:endParaRPr>
          </a:p>
        </p:txBody>
      </p:sp>
      <p:sp>
        <p:nvSpPr>
          <p:cNvPr id="9" name="矩形 30"/>
          <p:cNvSpPr>
            <a:spLocks noChangeArrowheads="1"/>
          </p:cNvSpPr>
          <p:nvPr/>
        </p:nvSpPr>
        <p:spPr bwMode="auto">
          <a:xfrm>
            <a:off x="2136000" y="2460625"/>
            <a:ext cx="7920000" cy="194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sz="1600" b="1" dirty="0">
                <a:latin typeface="微软雅黑" panose="020B0503020204020204" charset="-122"/>
                <a:ea typeface="微软雅黑" panose="020B0503020204020204" charset="-122"/>
              </a:rPr>
              <a:t>企业调查对象：头部平台企业、地方有影响力的平台企业。</a:t>
            </a:r>
            <a:endParaRPr lang="zh-CN" sz="1600" b="1"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sz="1600" b="1" dirty="0">
                <a:latin typeface="微软雅黑" panose="020B0503020204020204" charset="-122"/>
                <a:ea typeface="微软雅黑" panose="020B0503020204020204" charset="-122"/>
              </a:rPr>
              <a:t>劳动者</a:t>
            </a:r>
            <a:r>
              <a:rPr lang="zh-CN" altLang="en-US" sz="1600" b="1" dirty="0">
                <a:latin typeface="微软雅黑" panose="020B0503020204020204" charset="-122"/>
                <a:ea typeface="微软雅黑" panose="020B0503020204020204" charset="-122"/>
              </a:rPr>
              <a:t>调查</a:t>
            </a:r>
            <a:r>
              <a:rPr lang="zh-CN" sz="1600" b="1" dirty="0">
                <a:latin typeface="微软雅黑" panose="020B0503020204020204" charset="-122"/>
                <a:ea typeface="微软雅黑" panose="020B0503020204020204" charset="-122"/>
              </a:rPr>
              <a:t>对象：依托互联网平台，通过提供劳动或服务获取劳动报酬的劳动者。</a:t>
            </a:r>
            <a:endParaRPr lang="zh-CN" sz="1600" b="1"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重点事项：</a:t>
            </a:r>
            <a:r>
              <a:rPr lang="en-US" altLang="zh-CN" sz="1600" dirty="0">
                <a:latin typeface="微软雅黑" panose="020B0503020204020204" charset="-122"/>
                <a:ea typeface="微软雅黑" panose="020B0503020204020204" charset="-122"/>
              </a:rPr>
              <a:t>平台企业按照本企业2024年组织、调配劳动者接单的实际情况，填报《新就业形态劳动者劳动报酬情况》表。</a:t>
            </a:r>
            <a:r>
              <a:rPr lang="zh-CN" altLang="en-US" sz="1600" dirty="0">
                <a:latin typeface="微软雅黑" panose="020B0503020204020204" charset="-122"/>
                <a:ea typeface="微软雅黑" panose="020B0503020204020204" charset="-122"/>
              </a:rPr>
              <a:t>企业</a:t>
            </a:r>
            <a:r>
              <a:rPr lang="en-US" altLang="zh-CN" sz="1600" b="1" dirty="0">
                <a:solidFill>
                  <a:srgbClr val="FF0000"/>
                </a:solidFill>
                <a:latin typeface="微软雅黑" panose="020B0503020204020204" charset="-122"/>
                <a:ea typeface="微软雅黑" panose="020B0503020204020204" charset="-122"/>
              </a:rPr>
              <a:t>不通过现有系统填报，</a:t>
            </a:r>
            <a:r>
              <a:rPr lang="en-US" altLang="zh-CN" sz="1600" dirty="0">
                <a:latin typeface="微软雅黑" panose="020B0503020204020204" charset="-122"/>
                <a:ea typeface="微软雅黑" panose="020B0503020204020204" charset="-122"/>
              </a:rPr>
              <a:t>可与地方人社部门协商通过适当方式交接数据。</a:t>
            </a:r>
            <a:endParaRPr lang="en-US" altLang="zh-CN"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40439">
        <p14:gallery dir="l"/>
      </p:transition>
    </mc:Choice>
    <mc:Fallback>
      <p:transition spd="slow" advTm="40439">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占位符 6"/>
          <p:cNvPicPr>
            <a:picLocks noGrp="1"/>
          </p:cNvPicPr>
          <p:nvPr/>
        </p:nvPicPr>
        <p:blipFill>
          <a:blip r:embed="rId1" cstate="email"/>
          <a:srcRect t="10591" b="10591"/>
          <a:stretch>
            <a:fillRect/>
          </a:stretch>
        </p:blipFill>
        <p:spPr>
          <a:xfrm flipH="1">
            <a:off x="-317" y="1281430"/>
            <a:ext cx="6102000" cy="3304800"/>
          </a:xfrm>
          <a:prstGeom prst="rect">
            <a:avLst/>
          </a:prstGeom>
          <a:effectLst>
            <a:outerShdw blurRad="127000" sx="101000" sy="101000" algn="ctr" rotWithShape="0">
              <a:prstClr val="black">
                <a:alpha val="20000"/>
              </a:prstClr>
            </a:outerShdw>
          </a:effectLst>
        </p:spPr>
      </p:pic>
      <p:sp>
        <p:nvSpPr>
          <p:cNvPr id="4" name="矩形 3"/>
          <p:cNvSpPr/>
          <p:nvPr/>
        </p:nvSpPr>
        <p:spPr>
          <a:xfrm>
            <a:off x="1174115" y="1284605"/>
            <a:ext cx="3276600" cy="5594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ndParaRPr>
          </a:p>
        </p:txBody>
      </p:sp>
      <p:sp>
        <p:nvSpPr>
          <p:cNvPr id="9" name="文本框 8"/>
          <p:cNvSpPr txBox="1"/>
          <p:nvPr/>
        </p:nvSpPr>
        <p:spPr>
          <a:xfrm>
            <a:off x="1489392" y="1661795"/>
            <a:ext cx="2552700" cy="645160"/>
          </a:xfrm>
          <a:prstGeom prst="rect">
            <a:avLst/>
          </a:prstGeom>
          <a:noFill/>
        </p:spPr>
        <p:txBody>
          <a:bodyPr wrap="square" rtlCol="0">
            <a:spAutoFit/>
          </a:bodyPr>
          <a:lstStyle/>
          <a:p>
            <a:pPr algn="ctr"/>
            <a:r>
              <a:rPr lang="en-US" altLang="zh-CN" sz="3600" b="1" dirty="0">
                <a:solidFill>
                  <a:schemeClr val="bg1"/>
                </a:solidFill>
                <a:latin typeface="微软雅黑" panose="020B0503020204020204" charset="-122"/>
                <a:ea typeface="微软雅黑" panose="020B0503020204020204" charset="-122"/>
              </a:rPr>
              <a:t>PART</a:t>
            </a:r>
            <a:r>
              <a:rPr lang="en-US" altLang="zh-CN" sz="3600" b="1" dirty="0">
                <a:solidFill>
                  <a:schemeClr val="bg1"/>
                </a:solidFill>
                <a:latin typeface="微软雅黑" panose="020B0503020204020204" charset="-122"/>
              </a:rPr>
              <a:t> 02</a:t>
            </a:r>
            <a:endParaRPr lang="en-US" altLang="zh-CN" sz="3600" b="1" dirty="0">
              <a:solidFill>
                <a:schemeClr val="bg1"/>
              </a:solidFill>
              <a:latin typeface="微软雅黑" panose="020B0503020204020204" charset="-122"/>
            </a:endParaRPr>
          </a:p>
        </p:txBody>
      </p:sp>
      <p:sp>
        <p:nvSpPr>
          <p:cNvPr id="10" name="文本框 9"/>
          <p:cNvSpPr txBox="1"/>
          <p:nvPr/>
        </p:nvSpPr>
        <p:spPr>
          <a:xfrm>
            <a:off x="1539240" y="2576830"/>
            <a:ext cx="2453005" cy="954107"/>
          </a:xfrm>
          <a:prstGeom prst="rect">
            <a:avLst/>
          </a:prstGeom>
          <a:noFill/>
        </p:spPr>
        <p:txBody>
          <a:bodyPr wrap="square" rtlCol="0">
            <a:spAutoFit/>
          </a:bodyPr>
          <a:lstStyle/>
          <a:p>
            <a:pPr algn="ctr"/>
            <a:r>
              <a:rPr lang="zh-CN" altLang="en-US" sz="2800" b="1" dirty="0">
                <a:solidFill>
                  <a:schemeClr val="bg1"/>
                </a:solidFill>
                <a:latin typeface="微软雅黑" panose="020B0503020204020204" charset="-122"/>
                <a:ea typeface="微软雅黑" panose="020B0503020204020204" charset="-122"/>
              </a:rPr>
              <a:t>常见问题</a:t>
            </a:r>
            <a:endParaRPr lang="en-US" altLang="zh-CN" sz="2800" b="1" dirty="0">
              <a:solidFill>
                <a:schemeClr val="bg1"/>
              </a:solidFill>
              <a:latin typeface="微软雅黑" panose="020B0503020204020204" charset="-122"/>
              <a:ea typeface="微软雅黑" panose="020B0503020204020204" charset="-122"/>
            </a:endParaRPr>
          </a:p>
          <a:p>
            <a:pPr algn="ctr"/>
            <a:r>
              <a:rPr lang="zh-CN" altLang="en-US" sz="2800" b="1" dirty="0">
                <a:solidFill>
                  <a:schemeClr val="bg1"/>
                </a:solidFill>
                <a:latin typeface="微软雅黑" panose="020B0503020204020204" charset="-122"/>
                <a:ea typeface="微软雅黑" panose="020B0503020204020204" charset="-122"/>
              </a:rPr>
              <a:t>及解答</a:t>
            </a:r>
            <a:endParaRPr lang="zh-CN" altLang="en-US" sz="2800" b="1" dirty="0">
              <a:solidFill>
                <a:schemeClr val="bg1"/>
              </a:solidFill>
              <a:latin typeface="微软雅黑" panose="020B0503020204020204" charset="-122"/>
              <a:ea typeface="微软雅黑" panose="020B0503020204020204" charset="-122"/>
            </a:endParaRPr>
          </a:p>
        </p:txBody>
      </p:sp>
      <p:pic>
        <p:nvPicPr>
          <p:cNvPr id="11" name="图片占位符 10"/>
          <p:cNvPicPr>
            <a:picLocks noGrp="1"/>
          </p:cNvPicPr>
          <p:nvPr/>
        </p:nvPicPr>
        <p:blipFill>
          <a:blip r:embed="rId2" cstate="email"/>
          <a:srcRect t="3260" b="3260"/>
          <a:stretch>
            <a:fillRect/>
          </a:stretch>
        </p:blipFill>
        <p:spPr>
          <a:xfrm flipH="1">
            <a:off x="6101398" y="1281113"/>
            <a:ext cx="6102000" cy="3304800"/>
          </a:xfrm>
          <a:prstGeom prst="rect">
            <a:avLst/>
          </a:prstGeom>
          <a:effectLst>
            <a:outerShdw blurRad="127000" sx="101000" sy="101000" algn="ctr" rotWithShape="0">
              <a:prstClr val="black">
                <a:alpha val="20000"/>
              </a:prstClr>
            </a:outerShdw>
          </a:effectLst>
        </p:spPr>
      </p:pic>
    </p:spTree>
  </p:cSld>
  <p:clrMapOvr>
    <a:masterClrMapping/>
  </p:clrMapOvr>
  <mc:AlternateContent xmlns:mc="http://schemas.openxmlformats.org/markup-compatibility/2006">
    <mc:Choice xmlns:p14="http://schemas.microsoft.com/office/powerpoint/2010/main" Requires="p14">
      <p:transition spd="slow" p14:dur="1500" advTm="8251">
        <p14:gallery dir="l"/>
      </p:transition>
    </mc:Choice>
    <mc:Fallback>
      <p:transition spd="slow" advTm="8251">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常见问题解答</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9" name="矩形 30"/>
          <p:cNvSpPr>
            <a:spLocks noChangeArrowheads="1"/>
          </p:cNvSpPr>
          <p:nvPr/>
        </p:nvSpPr>
        <p:spPr bwMode="auto">
          <a:xfrm>
            <a:off x="2082613" y="2528792"/>
            <a:ext cx="7920000" cy="1813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《企业基本信息》</a:t>
            </a:r>
            <a:r>
              <a:rPr lang="en-US" altLang="zh-CN" sz="1600" b="1" dirty="0">
                <a:latin typeface="微软雅黑" panose="020B0503020204020204" charset="-122"/>
                <a:ea typeface="微软雅黑" panose="020B0503020204020204" charset="-122"/>
              </a:rPr>
              <a:t>《</a:t>
            </a:r>
            <a:r>
              <a:rPr lang="zh-CN" altLang="en-US" sz="1600" b="1" dirty="0">
                <a:latin typeface="微软雅黑" panose="020B0503020204020204" charset="-122"/>
                <a:ea typeface="微软雅黑" panose="020B0503020204020204" charset="-122"/>
              </a:rPr>
              <a:t>企业人工成本情况</a:t>
            </a:r>
            <a:r>
              <a:rPr lang="en-US" altLang="zh-CN" sz="1600" b="1" dirty="0">
                <a:latin typeface="微软雅黑" panose="020B0503020204020204" charset="-122"/>
                <a:ea typeface="微软雅黑" panose="020B0503020204020204" charset="-122"/>
              </a:rPr>
              <a:t>》</a:t>
            </a:r>
            <a:r>
              <a:rPr lang="zh-CN" altLang="en-US" sz="1600" b="1" dirty="0">
                <a:latin typeface="微软雅黑" panose="020B0503020204020204" charset="-122"/>
                <a:ea typeface="微软雅黑" panose="020B0503020204020204" charset="-122"/>
              </a:rPr>
              <a:t>：填写</a:t>
            </a:r>
            <a:r>
              <a:rPr lang="zh-CN" altLang="en-US" sz="1600" b="1" dirty="0">
                <a:solidFill>
                  <a:srgbClr val="FF0000"/>
                </a:solidFill>
                <a:latin typeface="微软雅黑" panose="020B0503020204020204" charset="-122"/>
                <a:ea typeface="微软雅黑" panose="020B0503020204020204" charset="-122"/>
              </a:rPr>
              <a:t>集团及所属各单位</a:t>
            </a:r>
            <a:r>
              <a:rPr lang="zh-CN" altLang="en-US" sz="1600" b="1" dirty="0">
                <a:latin typeface="微软雅黑" panose="020B0503020204020204" charset="-122"/>
                <a:ea typeface="微软雅黑" panose="020B0503020204020204" charset="-122"/>
              </a:rPr>
              <a:t>的合计数</a:t>
            </a:r>
            <a:endParaRPr lang="zh-CN" altLang="en-US" sz="1600" b="1" dirty="0">
              <a:latin typeface="微软雅黑" panose="020B0503020204020204" charset="-122"/>
              <a:ea typeface="微软雅黑" panose="020B0503020204020204" charset="-122"/>
            </a:endParaRPr>
          </a:p>
          <a:p>
            <a:pPr marL="285750" indent="-285750" algn="just">
              <a:lnSpc>
                <a:spcPct val="150000"/>
              </a:lnSpc>
              <a:buClrTx/>
              <a:buSzTx/>
              <a:buFont typeface="Arial" panose="020B0604020202020204" pitchFamily="34" charset="0"/>
              <a:buChar char="•"/>
            </a:pPr>
            <a:r>
              <a:rPr lang="zh-CN" altLang="en-US" sz="1600" dirty="0">
                <a:latin typeface="微软雅黑" panose="020B0503020204020204" charset="-122"/>
                <a:ea typeface="微软雅黑" panose="020B0503020204020204" charset="-122"/>
              </a:rPr>
              <a:t>从业人数、经济效益、人工成本</a:t>
            </a:r>
            <a:endParaRPr lang="zh-CN" altLang="en-US" sz="1600" dirty="0">
              <a:latin typeface="微软雅黑" panose="020B0503020204020204" charset="-122"/>
              <a:ea typeface="微软雅黑" panose="020B0503020204020204" charset="-122"/>
            </a:endParaRPr>
          </a:p>
          <a:p>
            <a:pPr marL="285750" indent="-285750" algn="just">
              <a:lnSpc>
                <a:spcPct val="150000"/>
              </a:lnSpc>
              <a:spcBef>
                <a:spcPts val="1800"/>
              </a:spcBef>
              <a:buClrTx/>
              <a:buSzTx/>
              <a:buFont typeface="Wingdings" panose="05000000000000000000" pitchFamily="2" charset="2"/>
              <a:buChar char="p"/>
            </a:pPr>
            <a:r>
              <a:rPr lang="zh-CN" altLang="en-US" sz="1600" b="1" dirty="0">
                <a:latin typeface="微软雅黑" panose="020B0503020204020204" charset="-122"/>
                <a:ea typeface="微软雅黑" panose="020B0503020204020204" charset="-122"/>
                <a:sym typeface="+mn-ea"/>
              </a:rPr>
              <a:t>《</a:t>
            </a:r>
            <a:r>
              <a:rPr lang="zh-CN" altLang="en-US" sz="1600" b="1" dirty="0">
                <a:latin typeface="微软雅黑" panose="020B0503020204020204" charset="-122"/>
                <a:ea typeface="微软雅黑" panose="020B0503020204020204" charset="-122"/>
              </a:rPr>
              <a:t>从业人员</a:t>
            </a:r>
            <a:r>
              <a:rPr lang="zh-CN" altLang="en-US" sz="1600" b="1" dirty="0">
                <a:latin typeface="微软雅黑" panose="020B0503020204020204" charset="-122"/>
                <a:ea typeface="微软雅黑" panose="020B0503020204020204" charset="-122"/>
                <a:sym typeface="+mn-ea"/>
              </a:rPr>
              <a:t>工资报酬情况》：填写</a:t>
            </a:r>
            <a:r>
              <a:rPr lang="zh-CN" altLang="en-US" sz="1600" b="1" dirty="0">
                <a:solidFill>
                  <a:srgbClr val="FF0000"/>
                </a:solidFill>
                <a:latin typeface="微软雅黑" panose="020B0503020204020204" charset="-122"/>
                <a:ea typeface="微软雅黑" panose="020B0503020204020204" charset="-122"/>
                <a:sym typeface="+mn-ea"/>
              </a:rPr>
              <a:t>本级</a:t>
            </a:r>
            <a:endParaRPr lang="zh-CN" altLang="en-US" sz="1600" dirty="0">
              <a:solidFill>
                <a:srgbClr val="FF0000"/>
              </a:solidFill>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按照实际情况，填写由</a:t>
            </a:r>
            <a:r>
              <a:rPr lang="zh-CN" altLang="en-US" sz="1600" b="1" dirty="0">
                <a:solidFill>
                  <a:srgbClr val="FF0000"/>
                </a:solidFill>
                <a:latin typeface="微软雅黑" panose="020B0503020204020204" charset="-122"/>
                <a:ea typeface="微软雅黑" panose="020B0503020204020204" charset="-122"/>
              </a:rPr>
              <a:t>本级考核、核算并支付工资</a:t>
            </a:r>
            <a:r>
              <a:rPr lang="zh-CN" altLang="en-US" sz="1600" dirty="0">
                <a:latin typeface="微软雅黑" panose="020B0503020204020204" charset="-122"/>
                <a:ea typeface="微软雅黑" panose="020B0503020204020204" charset="-122"/>
              </a:rPr>
              <a:t>的劳动者个人信息和工资报酬。</a:t>
            </a:r>
            <a:endParaRPr lang="zh-CN" altLang="en-US" sz="1600" dirty="0">
              <a:latin typeface="微软雅黑" panose="020B0503020204020204" charset="-122"/>
              <a:ea typeface="微软雅黑" panose="020B0503020204020204" charset="-122"/>
            </a:endParaRPr>
          </a:p>
        </p:txBody>
      </p:sp>
      <p:grpSp>
        <p:nvGrpSpPr>
          <p:cNvPr id="4" name="组合 3"/>
          <p:cNvGrpSpPr/>
          <p:nvPr/>
        </p:nvGrpSpPr>
        <p:grpSpPr>
          <a:xfrm>
            <a:off x="1705926" y="1895771"/>
            <a:ext cx="8677594" cy="359999"/>
            <a:chOff x="1705926" y="1895771"/>
            <a:chExt cx="8677594" cy="359999"/>
          </a:xfrm>
        </p:grpSpPr>
        <p:grpSp>
          <p:nvGrpSpPr>
            <p:cNvPr id="15" name="组合 132"/>
            <p:cNvGrpSpPr/>
            <p:nvPr/>
          </p:nvGrpSpPr>
          <p:grpSpPr bwMode="auto">
            <a:xfrm>
              <a:off x="1705926" y="1895771"/>
              <a:ext cx="8677594" cy="359999"/>
              <a:chOff x="1280173" y="1426018"/>
              <a:chExt cx="7697899" cy="254753"/>
            </a:xfrm>
          </p:grpSpPr>
          <p:sp>
            <p:nvSpPr>
              <p:cNvPr id="16" name="Rounded Rectangle 43"/>
              <p:cNvSpPr/>
              <p:nvPr/>
            </p:nvSpPr>
            <p:spPr>
              <a:xfrm>
                <a:off x="1280173" y="1426018"/>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sz="1600" noProof="1">
                  <a:ea typeface="微软雅黑" panose="020B0503020204020204" charset="-122"/>
                </a:endParaRPr>
              </a:p>
            </p:txBody>
          </p:sp>
          <p:sp>
            <p:nvSpPr>
              <p:cNvPr id="17" name="TextBox 135"/>
              <p:cNvSpPr txBox="1">
                <a:spLocks noChangeArrowheads="1"/>
              </p:cNvSpPr>
              <p:nvPr/>
            </p:nvSpPr>
            <p:spPr bwMode="auto">
              <a:xfrm>
                <a:off x="1614332" y="1433605"/>
                <a:ext cx="7363740" cy="239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企业集团或总部</a:t>
                </a:r>
                <a:r>
                  <a:rPr lang="zh-CN" altLang="en-US" sz="1600" b="1" dirty="0">
                    <a:latin typeface="微软雅黑" panose="020B0503020204020204" charset="-122"/>
                    <a:ea typeface="微软雅黑" panose="020B0503020204020204" charset="-122"/>
                  </a:rPr>
                  <a:t>如何填写</a:t>
                </a:r>
                <a:r>
                  <a:rPr lang="en-US" altLang="zh-CN" sz="1600" b="1" dirty="0">
                    <a:latin typeface="微软雅黑" panose="020B0503020204020204" charset="-122"/>
                    <a:ea typeface="微软雅黑" panose="020B0503020204020204" charset="-122"/>
                  </a:rPr>
                  <a:t>《</a:t>
                </a:r>
                <a:r>
                  <a:rPr lang="zh-CN" altLang="en-US" sz="1600" b="1" dirty="0">
                    <a:latin typeface="微软雅黑" panose="020B0503020204020204" charset="-122"/>
                    <a:ea typeface="微软雅黑" panose="020B0503020204020204" charset="-122"/>
                  </a:rPr>
                  <a:t>基本情况</a:t>
                </a:r>
                <a:r>
                  <a:rPr lang="en-US" altLang="zh-CN" sz="1600" b="1" dirty="0">
                    <a:latin typeface="微软雅黑" panose="020B0503020204020204" charset="-122"/>
                    <a:ea typeface="微软雅黑" panose="020B0503020204020204" charset="-122"/>
                  </a:rPr>
                  <a:t>》《</a:t>
                </a:r>
                <a:r>
                  <a:rPr lang="zh-CN" altLang="en-US" sz="1600" b="1" dirty="0">
                    <a:latin typeface="微软雅黑" panose="020B0503020204020204" charset="-122"/>
                    <a:ea typeface="微软雅黑" panose="020B0503020204020204" charset="-122"/>
                  </a:rPr>
                  <a:t>人工成本情况</a:t>
                </a:r>
                <a:r>
                  <a:rPr lang="en-US" altLang="zh-CN" sz="1600" b="1" dirty="0">
                    <a:latin typeface="微软雅黑" panose="020B0503020204020204" charset="-122"/>
                    <a:ea typeface="微软雅黑" panose="020B0503020204020204" charset="-122"/>
                  </a:rPr>
                  <a:t>》</a:t>
                </a:r>
                <a:r>
                  <a:rPr lang="zh-CN" altLang="en-US" sz="1600" b="1" dirty="0">
                    <a:latin typeface="微软雅黑" panose="020B0503020204020204" charset="-122"/>
                    <a:ea typeface="微软雅黑" panose="020B0503020204020204" charset="-122"/>
                  </a:rPr>
                  <a:t>和</a:t>
                </a:r>
                <a:r>
                  <a:rPr lang="en-US" altLang="zh-CN" sz="1600" b="1" dirty="0">
                    <a:latin typeface="微软雅黑" panose="020B0503020204020204" charset="-122"/>
                    <a:ea typeface="微软雅黑" panose="020B0503020204020204" charset="-122"/>
                  </a:rPr>
                  <a:t>《</a:t>
                </a:r>
                <a:r>
                  <a:rPr lang="zh-CN" altLang="en-US" sz="1600" b="1" dirty="0">
                    <a:latin typeface="微软雅黑" panose="020B0503020204020204" charset="-122"/>
                    <a:ea typeface="微软雅黑" panose="020B0503020204020204" charset="-122"/>
                  </a:rPr>
                  <a:t>从业人员工资报酬情况</a:t>
                </a:r>
                <a:r>
                  <a:rPr lang="en-US" altLang="zh-CN" sz="1600" b="1" dirty="0">
                    <a:latin typeface="微软雅黑" panose="020B0503020204020204" charset="-122"/>
                    <a:ea typeface="微软雅黑" panose="020B0503020204020204" charset="-122"/>
                  </a:rPr>
                  <a:t>》</a:t>
                </a:r>
                <a:r>
                  <a:rPr lang="zh-CN" altLang="en-US" sz="1600" b="1" dirty="0">
                    <a:latin typeface="微软雅黑" panose="020B0503020204020204" charset="-122"/>
                    <a:ea typeface="微软雅黑" panose="020B0503020204020204" charset="-122"/>
                  </a:rPr>
                  <a:t>？</a:t>
                </a:r>
                <a:endParaRPr lang="zh-CN" altLang="en-US" sz="1600" b="1" dirty="0">
                  <a:latin typeface="微软雅黑" panose="020B0503020204020204" charset="-122"/>
                  <a:ea typeface="微软雅黑" panose="020B0503020204020204" charset="-122"/>
                </a:endParaRPr>
              </a:p>
            </p:txBody>
          </p:sp>
        </p:grpSp>
        <p:sp>
          <p:nvSpPr>
            <p:cNvPr id="3" name="矩形 2"/>
            <p:cNvSpPr/>
            <p:nvPr/>
          </p:nvSpPr>
          <p:spPr>
            <a:xfrm>
              <a:off x="1719504" y="1916090"/>
              <a:ext cx="304891" cy="338554"/>
            </a:xfrm>
            <a:prstGeom prst="rect">
              <a:avLst/>
            </a:prstGeom>
          </p:spPr>
          <p:txBody>
            <a:bodyPr wrap="none">
              <a:spAutoFit/>
            </a:bodyPr>
            <a:lstStyle/>
            <a:p>
              <a:pPr algn="ctr"/>
              <a:r>
                <a:rPr lang="en-US" altLang="zh-CN" sz="1600" dirty="0">
                  <a:solidFill>
                    <a:schemeClr val="bg1"/>
                  </a:solidFill>
                </a:rPr>
                <a:t>1</a:t>
              </a:r>
              <a:endParaRPr lang="en-US" altLang="zh-CN" sz="1600" dirty="0">
                <a:solidFill>
                  <a:schemeClr val="bg1"/>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59946">
        <p14:gallery dir="l"/>
      </p:transition>
    </mc:Choice>
    <mc:Fallback>
      <p:transition spd="slow" advTm="59946">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常见问题解答</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9" name="矩形 30"/>
          <p:cNvSpPr>
            <a:spLocks noChangeArrowheads="1"/>
          </p:cNvSpPr>
          <p:nvPr/>
        </p:nvSpPr>
        <p:spPr bwMode="auto">
          <a:xfrm>
            <a:off x="2082613" y="2528792"/>
            <a:ext cx="7920000" cy="1813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ClrTx/>
              <a:buSzTx/>
              <a:buFont typeface="Wingdings" panose="05000000000000000000" pitchFamily="2" charset="2"/>
              <a:buChar char="p"/>
            </a:pPr>
            <a:r>
              <a:rPr lang="zh-CN" altLang="en-US" sz="1600" b="1" dirty="0">
                <a:solidFill>
                  <a:srgbClr val="FF0000"/>
                </a:solidFill>
                <a:latin typeface="微软雅黑" panose="020B0503020204020204" charset="-122"/>
                <a:ea typeface="微软雅黑" panose="020B0503020204020204" charset="-122"/>
              </a:rPr>
              <a:t>没有独立法人资格</a:t>
            </a:r>
            <a:r>
              <a:rPr lang="zh-CN" altLang="en-US" sz="1600" dirty="0">
                <a:latin typeface="微软雅黑" panose="020B0503020204020204" charset="-122"/>
                <a:ea typeface="微软雅黑" panose="020B0503020204020204" charset="-122"/>
              </a:rPr>
              <a:t>的企业分支机构</a:t>
            </a:r>
            <a:r>
              <a:rPr lang="zh-CN" altLang="en-US" sz="1600" b="1" dirty="0">
                <a:solidFill>
                  <a:srgbClr val="FF0000"/>
                </a:solidFill>
                <a:latin typeface="微软雅黑" panose="020B0503020204020204" charset="-122"/>
                <a:ea typeface="微软雅黑" panose="020B0503020204020204" charset="-122"/>
              </a:rPr>
              <a:t>不参加</a:t>
            </a:r>
            <a:r>
              <a:rPr lang="zh-CN" altLang="en-US" sz="1600" dirty="0">
                <a:latin typeface="微软雅黑" panose="020B0503020204020204" charset="-122"/>
                <a:ea typeface="微软雅黑" panose="020B0503020204020204" charset="-122"/>
              </a:rPr>
              <a:t>调查</a:t>
            </a:r>
            <a:endParaRPr lang="zh-CN" altLang="en-US" sz="1600" dirty="0">
              <a:latin typeface="微软雅黑" panose="020B0503020204020204" charset="-122"/>
              <a:ea typeface="微软雅黑" panose="020B0503020204020204" charset="-122"/>
            </a:endParaRPr>
          </a:p>
          <a:p>
            <a:pPr marL="285750" indent="-285750" algn="just">
              <a:lnSpc>
                <a:spcPct val="150000"/>
              </a:lnSpc>
              <a:spcBef>
                <a:spcPts val="1800"/>
              </a:spcBef>
              <a:buClrTx/>
              <a:buSzTx/>
              <a:buFont typeface="Wingdings" panose="05000000000000000000" pitchFamily="2" charset="2"/>
              <a:buChar char="p"/>
            </a:pPr>
            <a:r>
              <a:rPr lang="zh-CN" altLang="en-US" sz="1600" dirty="0">
                <a:latin typeface="微软雅黑" panose="020B0503020204020204" charset="-122"/>
                <a:ea typeface="微软雅黑" panose="020B0503020204020204" charset="-122"/>
                <a:sym typeface="+mn-ea"/>
              </a:rPr>
              <a:t>参加本调查的有法人资格的分公司，如</a:t>
            </a:r>
            <a:r>
              <a:rPr lang="zh-CN" altLang="en-US" sz="1600" b="1" dirty="0">
                <a:latin typeface="微软雅黑" panose="020B0503020204020204" charset="-122"/>
                <a:ea typeface="微软雅黑" panose="020B0503020204020204" charset="-122"/>
                <a:sym typeface="+mn-ea"/>
              </a:rPr>
              <a:t>出现被调查企业的职工工资水平和人工成本均由该企业总部集中掌握的情况，被调查企业应当</a:t>
            </a:r>
            <a:r>
              <a:rPr lang="zh-CN" altLang="en-US" sz="1600" b="1" dirty="0">
                <a:solidFill>
                  <a:srgbClr val="FF0000"/>
                </a:solidFill>
                <a:latin typeface="微软雅黑" panose="020B0503020204020204" charset="-122"/>
                <a:ea typeface="微软雅黑" panose="020B0503020204020204" charset="-122"/>
                <a:sym typeface="+mn-ea"/>
              </a:rPr>
              <a:t>争取总部支持</a:t>
            </a:r>
            <a:r>
              <a:rPr lang="zh-CN" altLang="en-US" sz="1600" dirty="0">
                <a:latin typeface="微软雅黑" panose="020B0503020204020204" charset="-122"/>
                <a:ea typeface="微软雅黑" panose="020B0503020204020204" charset="-122"/>
                <a:sym typeface="+mn-ea"/>
              </a:rPr>
              <a:t>，按规定填报调查表，</a:t>
            </a:r>
            <a:r>
              <a:rPr lang="zh-CN" altLang="en-US" sz="1600" b="1" dirty="0">
                <a:latin typeface="微软雅黑" panose="020B0503020204020204" charset="-122"/>
                <a:ea typeface="微软雅黑" panose="020B0503020204020204" charset="-122"/>
                <a:sym typeface="+mn-ea"/>
              </a:rPr>
              <a:t>或由该分支机构的</a:t>
            </a:r>
            <a:r>
              <a:rPr lang="zh-CN" altLang="en-US" sz="1600" b="1" dirty="0">
                <a:solidFill>
                  <a:srgbClr val="FF0000"/>
                </a:solidFill>
                <a:latin typeface="微软雅黑" panose="020B0503020204020204" charset="-122"/>
                <a:ea typeface="微软雅黑" panose="020B0503020204020204" charset="-122"/>
                <a:sym typeface="+mn-ea"/>
              </a:rPr>
              <a:t>上级</a:t>
            </a:r>
            <a:r>
              <a:rPr lang="zh-CN" altLang="en-US" sz="1600" b="1" dirty="0">
                <a:latin typeface="微软雅黑" panose="020B0503020204020204" charset="-122"/>
                <a:ea typeface="微软雅黑" panose="020B0503020204020204" charset="-122"/>
                <a:sym typeface="+mn-ea"/>
              </a:rPr>
              <a:t>并且有</a:t>
            </a:r>
            <a:r>
              <a:rPr lang="zh-CN" altLang="en-US" sz="1600" b="1" dirty="0">
                <a:solidFill>
                  <a:srgbClr val="FF0000"/>
                </a:solidFill>
                <a:latin typeface="微软雅黑" panose="020B0503020204020204" charset="-122"/>
                <a:ea typeface="微软雅黑" panose="020B0503020204020204" charset="-122"/>
                <a:sym typeface="+mn-ea"/>
              </a:rPr>
              <a:t>独立核算权</a:t>
            </a:r>
            <a:r>
              <a:rPr lang="zh-CN" altLang="en-US" sz="1600" dirty="0">
                <a:latin typeface="微软雅黑" panose="020B0503020204020204" charset="-122"/>
                <a:ea typeface="微软雅黑" panose="020B0503020204020204" charset="-122"/>
                <a:sym typeface="+mn-ea"/>
              </a:rPr>
              <a:t>的机构参加调查。</a:t>
            </a:r>
            <a:endParaRPr lang="zh-CN" altLang="en-US" sz="1600" dirty="0">
              <a:latin typeface="微软雅黑" panose="020B0503020204020204" charset="-122"/>
              <a:ea typeface="微软雅黑" panose="020B0503020204020204" charset="-122"/>
              <a:sym typeface="+mn-ea"/>
            </a:endParaRPr>
          </a:p>
        </p:txBody>
      </p:sp>
      <p:grpSp>
        <p:nvGrpSpPr>
          <p:cNvPr id="4" name="组合 3"/>
          <p:cNvGrpSpPr/>
          <p:nvPr/>
        </p:nvGrpSpPr>
        <p:grpSpPr>
          <a:xfrm>
            <a:off x="1705926" y="1895771"/>
            <a:ext cx="8296687" cy="359999"/>
            <a:chOff x="1705926" y="1895771"/>
            <a:chExt cx="8296687" cy="359999"/>
          </a:xfrm>
        </p:grpSpPr>
        <p:grpSp>
          <p:nvGrpSpPr>
            <p:cNvPr id="15" name="组合 132"/>
            <p:cNvGrpSpPr/>
            <p:nvPr/>
          </p:nvGrpSpPr>
          <p:grpSpPr bwMode="auto">
            <a:xfrm>
              <a:off x="1705926" y="1895771"/>
              <a:ext cx="8296687" cy="359999"/>
              <a:chOff x="1280173" y="1426018"/>
              <a:chExt cx="7359996" cy="254753"/>
            </a:xfrm>
          </p:grpSpPr>
          <p:sp>
            <p:nvSpPr>
              <p:cNvPr id="16" name="Rounded Rectangle 43"/>
              <p:cNvSpPr/>
              <p:nvPr/>
            </p:nvSpPr>
            <p:spPr>
              <a:xfrm>
                <a:off x="1280173" y="1426018"/>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sz="1600" noProof="1">
                  <a:ea typeface="微软雅黑" panose="020B0503020204020204" charset="-122"/>
                </a:endParaRPr>
              </a:p>
            </p:txBody>
          </p:sp>
          <p:sp>
            <p:nvSpPr>
              <p:cNvPr id="17" name="TextBox 135"/>
              <p:cNvSpPr txBox="1">
                <a:spLocks noChangeArrowheads="1"/>
              </p:cNvSpPr>
              <p:nvPr/>
            </p:nvSpPr>
            <p:spPr bwMode="auto">
              <a:xfrm>
                <a:off x="1614332" y="1433605"/>
                <a:ext cx="7025837"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企业分支机构</a:t>
                </a:r>
                <a:r>
                  <a:rPr lang="zh-CN" altLang="en-US" sz="1600" b="1" dirty="0">
                    <a:latin typeface="微软雅黑" panose="020B0503020204020204" charset="-122"/>
                    <a:ea typeface="微软雅黑" panose="020B0503020204020204" charset="-122"/>
                  </a:rPr>
                  <a:t>如何填写</a:t>
                </a:r>
                <a:r>
                  <a:rPr lang="en-US" altLang="zh-CN" sz="1600" b="1" dirty="0">
                    <a:latin typeface="微软雅黑" panose="020B0503020204020204" charset="-122"/>
                    <a:ea typeface="微软雅黑" panose="020B0503020204020204" charset="-122"/>
                  </a:rPr>
                  <a:t>《</a:t>
                </a:r>
                <a:r>
                  <a:rPr lang="zh-CN" altLang="en-US" sz="1600" b="1" dirty="0">
                    <a:latin typeface="微软雅黑" panose="020B0503020204020204" charset="-122"/>
                    <a:ea typeface="微软雅黑" panose="020B0503020204020204" charset="-122"/>
                  </a:rPr>
                  <a:t>基本情况</a:t>
                </a:r>
                <a:r>
                  <a:rPr lang="en-US" altLang="zh-CN" sz="1600" b="1" dirty="0">
                    <a:latin typeface="微软雅黑" panose="020B0503020204020204" charset="-122"/>
                    <a:ea typeface="微软雅黑" panose="020B0503020204020204" charset="-122"/>
                  </a:rPr>
                  <a:t>》《</a:t>
                </a:r>
                <a:r>
                  <a:rPr lang="zh-CN" altLang="en-US" sz="1600" b="1" dirty="0">
                    <a:latin typeface="微软雅黑" panose="020B0503020204020204" charset="-122"/>
                    <a:ea typeface="微软雅黑" panose="020B0503020204020204" charset="-122"/>
                  </a:rPr>
                  <a:t>人工成本情况</a:t>
                </a:r>
                <a:r>
                  <a:rPr lang="en-US" altLang="zh-CN" sz="1600" b="1" dirty="0">
                    <a:latin typeface="微软雅黑" panose="020B0503020204020204" charset="-122"/>
                    <a:ea typeface="微软雅黑" panose="020B0503020204020204" charset="-122"/>
                  </a:rPr>
                  <a:t>》</a:t>
                </a:r>
                <a:r>
                  <a:rPr lang="zh-CN" altLang="en-US" sz="1600" b="1" dirty="0">
                    <a:latin typeface="微软雅黑" panose="020B0503020204020204" charset="-122"/>
                    <a:ea typeface="微软雅黑" panose="020B0503020204020204" charset="-122"/>
                  </a:rPr>
                  <a:t>和</a:t>
                </a:r>
                <a:r>
                  <a:rPr lang="en-US" altLang="zh-CN" sz="1600" b="1" dirty="0">
                    <a:latin typeface="微软雅黑" panose="020B0503020204020204" charset="-122"/>
                    <a:ea typeface="微软雅黑" panose="020B0503020204020204" charset="-122"/>
                  </a:rPr>
                  <a:t>《</a:t>
                </a:r>
                <a:r>
                  <a:rPr lang="zh-CN" altLang="en-US" sz="1600" b="1" dirty="0">
                    <a:latin typeface="微软雅黑" panose="020B0503020204020204" charset="-122"/>
                    <a:ea typeface="微软雅黑" panose="020B0503020204020204" charset="-122"/>
                  </a:rPr>
                  <a:t>从业人员工资报酬情况</a:t>
                </a:r>
                <a:r>
                  <a:rPr lang="en-US" altLang="zh-CN" sz="1600" b="1" dirty="0">
                    <a:latin typeface="微软雅黑" panose="020B0503020204020204" charset="-122"/>
                    <a:ea typeface="微软雅黑" panose="020B0503020204020204" charset="-122"/>
                  </a:rPr>
                  <a:t>》</a:t>
                </a:r>
                <a:r>
                  <a:rPr lang="zh-CN" altLang="en-US" sz="1600" b="1" dirty="0">
                    <a:latin typeface="微软雅黑" panose="020B0503020204020204" charset="-122"/>
                    <a:ea typeface="微软雅黑" panose="020B0503020204020204" charset="-122"/>
                  </a:rPr>
                  <a:t>？</a:t>
                </a:r>
                <a:endParaRPr lang="zh-CN" altLang="en-US" sz="1600" b="1" dirty="0">
                  <a:latin typeface="微软雅黑" panose="020B0503020204020204" charset="-122"/>
                  <a:ea typeface="微软雅黑" panose="020B0503020204020204" charset="-122"/>
                </a:endParaRPr>
              </a:p>
            </p:txBody>
          </p:sp>
        </p:grpSp>
        <p:sp>
          <p:nvSpPr>
            <p:cNvPr id="3" name="矩形 2"/>
            <p:cNvSpPr/>
            <p:nvPr/>
          </p:nvSpPr>
          <p:spPr>
            <a:xfrm>
              <a:off x="1719504" y="1916090"/>
              <a:ext cx="304891" cy="338554"/>
            </a:xfrm>
            <a:prstGeom prst="rect">
              <a:avLst/>
            </a:prstGeom>
          </p:spPr>
          <p:txBody>
            <a:bodyPr wrap="none">
              <a:spAutoFit/>
            </a:bodyPr>
            <a:lstStyle/>
            <a:p>
              <a:pPr algn="ctr"/>
              <a:r>
                <a:rPr lang="en-US" altLang="zh-CN" sz="1600" dirty="0">
                  <a:solidFill>
                    <a:schemeClr val="bg1"/>
                  </a:solidFill>
                </a:rPr>
                <a:t>2</a:t>
              </a:r>
              <a:endParaRPr lang="en-US" altLang="zh-CN" sz="1600" dirty="0">
                <a:solidFill>
                  <a:schemeClr val="bg1"/>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59946">
        <p14:gallery dir="l"/>
      </p:transition>
    </mc:Choice>
    <mc:Fallback>
      <p:transition spd="slow" advTm="59946">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常见问题解答</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9" name="矩形 30"/>
          <p:cNvSpPr>
            <a:spLocks noChangeArrowheads="1"/>
          </p:cNvSpPr>
          <p:nvPr/>
        </p:nvSpPr>
        <p:spPr bwMode="auto">
          <a:xfrm>
            <a:off x="2082613" y="2344127"/>
            <a:ext cx="7920000" cy="2182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ClrTx/>
              <a:buSzTx/>
              <a:buFont typeface="Wingdings" panose="05000000000000000000" pitchFamily="2" charset="2"/>
              <a:buChar char="p"/>
            </a:pPr>
            <a:r>
              <a:rPr lang="zh-CN" altLang="en-US" sz="1600" b="1" dirty="0">
                <a:latin typeface="微软雅黑" panose="020B0503020204020204" charset="-122"/>
                <a:ea typeface="微软雅黑" panose="020B0503020204020204" charset="-122"/>
              </a:rPr>
              <a:t>仅一方发放工资的</a:t>
            </a:r>
            <a:endParaRPr lang="en-US" altLang="zh-CN" sz="1600" b="1" dirty="0">
              <a:latin typeface="微软雅黑" panose="020B0503020204020204" charset="-122"/>
              <a:ea typeface="微软雅黑" panose="020B0503020204020204" charset="-122"/>
            </a:endParaRPr>
          </a:p>
          <a:p>
            <a:pPr marL="285750" indent="-285750" algn="just">
              <a:lnSpc>
                <a:spcPct val="150000"/>
              </a:lnSpc>
              <a:buClrTx/>
              <a:buSzTx/>
              <a:buFont typeface="Arial" panose="020B0604020202020204" pitchFamily="34" charset="0"/>
              <a:buChar char="•"/>
            </a:pPr>
            <a:r>
              <a:rPr lang="zh-CN" altLang="en-US" sz="1600" b="1" dirty="0">
                <a:solidFill>
                  <a:srgbClr val="FF0000"/>
                </a:solidFill>
                <a:latin typeface="微软雅黑" panose="020B0503020204020204" charset="-122"/>
                <a:ea typeface="微软雅黑" panose="020B0503020204020204" charset="-122"/>
              </a:rPr>
              <a:t>完全支付工资的</a:t>
            </a:r>
            <a:r>
              <a:rPr lang="zh-CN" altLang="en-US" sz="1600" dirty="0">
                <a:latin typeface="微软雅黑" panose="020B0503020204020204" charset="-122"/>
                <a:ea typeface="微软雅黑" panose="020B0503020204020204" charset="-122"/>
              </a:rPr>
              <a:t>单位统计人数和工资总额。</a:t>
            </a:r>
            <a:endParaRPr lang="zh-CN" altLang="en-US" sz="1600" dirty="0">
              <a:latin typeface="微软雅黑" panose="020B0503020204020204" charset="-122"/>
              <a:ea typeface="微软雅黑" panose="020B0503020204020204" charset="-122"/>
            </a:endParaRPr>
          </a:p>
          <a:p>
            <a:pPr marL="285750" indent="-285750" algn="just">
              <a:lnSpc>
                <a:spcPct val="150000"/>
              </a:lnSpc>
              <a:spcBef>
                <a:spcPts val="1800"/>
              </a:spcBef>
              <a:buClrTx/>
              <a:buSzTx/>
              <a:buFont typeface="Wingdings" panose="05000000000000000000" pitchFamily="2" charset="2"/>
              <a:buChar char="p"/>
            </a:pPr>
            <a:r>
              <a:rPr lang="zh-CN" altLang="en-US" sz="1600" b="1" dirty="0">
                <a:latin typeface="微软雅黑" panose="020B0503020204020204" charset="-122"/>
                <a:ea typeface="微软雅黑" panose="020B0503020204020204" charset="-122"/>
                <a:sym typeface="+mn-ea"/>
              </a:rPr>
              <a:t>双方均发工资的</a:t>
            </a:r>
            <a:endParaRPr lang="en-US" altLang="zh-CN" sz="1600" dirty="0">
              <a:latin typeface="微软雅黑" panose="020B0503020204020204" charset="-122"/>
              <a:ea typeface="微软雅黑" panose="020B0503020204020204" charset="-122"/>
              <a:sym typeface="+mn-ea"/>
            </a:endParaRPr>
          </a:p>
          <a:p>
            <a:pPr marL="285750" indent="-285750" algn="just">
              <a:lnSpc>
                <a:spcPct val="150000"/>
              </a:lnSpc>
              <a:buClrTx/>
              <a:buSzTx/>
              <a:buFont typeface="Arial" panose="020B0604020202020204" pitchFamily="34" charset="0"/>
              <a:buChar char="•"/>
            </a:pPr>
            <a:r>
              <a:rPr lang="zh-CN" altLang="en-US" sz="1600" b="1" dirty="0">
                <a:solidFill>
                  <a:srgbClr val="FF0000"/>
                </a:solidFill>
                <a:latin typeface="微软雅黑" panose="020B0503020204020204" charset="-122"/>
                <a:ea typeface="微软雅黑" panose="020B0503020204020204" charset="-122"/>
                <a:sym typeface="+mn-ea"/>
              </a:rPr>
              <a:t>借出单位</a:t>
            </a:r>
            <a:r>
              <a:rPr lang="zh-CN" altLang="en-US" sz="1600" dirty="0">
                <a:latin typeface="微软雅黑" panose="020B0503020204020204" charset="-122"/>
                <a:ea typeface="微软雅黑" panose="020B0503020204020204" charset="-122"/>
                <a:sym typeface="+mn-ea"/>
              </a:rPr>
              <a:t>统计为</a:t>
            </a:r>
            <a:r>
              <a:rPr lang="zh-CN" altLang="en-US" sz="1600" b="1" dirty="0">
                <a:solidFill>
                  <a:srgbClr val="FF0000"/>
                </a:solidFill>
                <a:latin typeface="微软雅黑" panose="020B0503020204020204" charset="-122"/>
                <a:ea typeface="微软雅黑" panose="020B0503020204020204" charset="-122"/>
                <a:sym typeface="+mn-ea"/>
              </a:rPr>
              <a:t>在岗职工</a:t>
            </a:r>
            <a:r>
              <a:rPr lang="zh-CN" altLang="en-US" sz="1600" dirty="0">
                <a:latin typeface="微软雅黑" panose="020B0503020204020204" charset="-122"/>
                <a:ea typeface="微软雅黑" panose="020B0503020204020204" charset="-122"/>
                <a:sym typeface="+mn-ea"/>
              </a:rPr>
              <a:t>，发放的工资纳入</a:t>
            </a:r>
            <a:r>
              <a:rPr lang="zh-CN" altLang="en-US" sz="1600" b="1" dirty="0">
                <a:solidFill>
                  <a:srgbClr val="FF0000"/>
                </a:solidFill>
                <a:latin typeface="微软雅黑" panose="020B0503020204020204" charset="-122"/>
                <a:ea typeface="微软雅黑" panose="020B0503020204020204" charset="-122"/>
                <a:sym typeface="+mn-ea"/>
              </a:rPr>
              <a:t>在岗职工工资总额</a:t>
            </a:r>
            <a:endParaRPr lang="en-US" altLang="zh-CN" sz="1600" b="1" dirty="0">
              <a:solidFill>
                <a:srgbClr val="FF0000"/>
              </a:solidFill>
              <a:latin typeface="微软雅黑" panose="020B0503020204020204" charset="-122"/>
              <a:ea typeface="微软雅黑" panose="020B0503020204020204" charset="-122"/>
              <a:sym typeface="+mn-ea"/>
            </a:endParaRPr>
          </a:p>
          <a:p>
            <a:pPr marL="285750" indent="-285750" algn="just">
              <a:lnSpc>
                <a:spcPct val="150000"/>
              </a:lnSpc>
              <a:buClrTx/>
              <a:buSzTx/>
              <a:buFont typeface="Arial" panose="020B0604020202020204" pitchFamily="34" charset="0"/>
              <a:buChar char="•"/>
            </a:pPr>
            <a:r>
              <a:rPr lang="zh-CN" altLang="en-US" sz="1600" b="1" dirty="0">
                <a:solidFill>
                  <a:srgbClr val="FF0000"/>
                </a:solidFill>
                <a:latin typeface="微软雅黑" panose="020B0503020204020204" charset="-122"/>
                <a:ea typeface="微软雅黑" panose="020B0503020204020204" charset="-122"/>
                <a:sym typeface="+mn-ea"/>
              </a:rPr>
              <a:t>借用单位</a:t>
            </a:r>
            <a:r>
              <a:rPr lang="zh-CN" altLang="en-US" sz="1600" dirty="0">
                <a:latin typeface="微软雅黑" panose="020B0503020204020204" charset="-122"/>
                <a:ea typeface="微软雅黑" panose="020B0503020204020204" charset="-122"/>
                <a:sym typeface="+mn-ea"/>
              </a:rPr>
              <a:t>统计为</a:t>
            </a:r>
            <a:r>
              <a:rPr lang="zh-CN" altLang="en-US" sz="1600" b="1" dirty="0">
                <a:solidFill>
                  <a:srgbClr val="FF0000"/>
                </a:solidFill>
                <a:latin typeface="微软雅黑" panose="020B0503020204020204" charset="-122"/>
                <a:ea typeface="微软雅黑" panose="020B0503020204020204" charset="-122"/>
                <a:sym typeface="+mn-ea"/>
              </a:rPr>
              <a:t>其他从业人员</a:t>
            </a:r>
            <a:r>
              <a:rPr lang="zh-CN" altLang="en-US" sz="1600" dirty="0">
                <a:latin typeface="微软雅黑" panose="020B0503020204020204" charset="-122"/>
                <a:ea typeface="微软雅黑" panose="020B0503020204020204" charset="-122"/>
                <a:sym typeface="+mn-ea"/>
              </a:rPr>
              <a:t>，工资纳入</a:t>
            </a:r>
            <a:r>
              <a:rPr lang="zh-CN" altLang="en-US" sz="1600" b="1" dirty="0">
                <a:solidFill>
                  <a:srgbClr val="FF0000"/>
                </a:solidFill>
                <a:latin typeface="微软雅黑" panose="020B0503020204020204" charset="-122"/>
                <a:ea typeface="微软雅黑" panose="020B0503020204020204" charset="-122"/>
                <a:sym typeface="+mn-ea"/>
              </a:rPr>
              <a:t>其他从业人员工资</a:t>
            </a:r>
            <a:endParaRPr lang="zh-CN" altLang="en-US" sz="1600" dirty="0">
              <a:latin typeface="微软雅黑" panose="020B0503020204020204" charset="-122"/>
              <a:ea typeface="微软雅黑" panose="020B0503020204020204" charset="-122"/>
              <a:sym typeface="+mn-ea"/>
            </a:endParaRPr>
          </a:p>
        </p:txBody>
      </p:sp>
      <p:grpSp>
        <p:nvGrpSpPr>
          <p:cNvPr id="4" name="组合 3"/>
          <p:cNvGrpSpPr/>
          <p:nvPr/>
        </p:nvGrpSpPr>
        <p:grpSpPr>
          <a:xfrm>
            <a:off x="1705926" y="1895771"/>
            <a:ext cx="8296687" cy="359999"/>
            <a:chOff x="1705926" y="1895771"/>
            <a:chExt cx="8296687" cy="359999"/>
          </a:xfrm>
        </p:grpSpPr>
        <p:grpSp>
          <p:nvGrpSpPr>
            <p:cNvPr id="15" name="组合 132"/>
            <p:cNvGrpSpPr/>
            <p:nvPr/>
          </p:nvGrpSpPr>
          <p:grpSpPr bwMode="auto">
            <a:xfrm>
              <a:off x="1705926" y="1895771"/>
              <a:ext cx="8296687" cy="359999"/>
              <a:chOff x="1280173" y="1426018"/>
              <a:chExt cx="7359996" cy="254753"/>
            </a:xfrm>
          </p:grpSpPr>
          <p:sp>
            <p:nvSpPr>
              <p:cNvPr id="16" name="Rounded Rectangle 43"/>
              <p:cNvSpPr/>
              <p:nvPr/>
            </p:nvSpPr>
            <p:spPr>
              <a:xfrm>
                <a:off x="1280173" y="1426018"/>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sz="1600" noProof="1">
                  <a:ea typeface="微软雅黑" panose="020B0503020204020204" charset="-122"/>
                </a:endParaRPr>
              </a:p>
            </p:txBody>
          </p:sp>
          <p:sp>
            <p:nvSpPr>
              <p:cNvPr id="17" name="TextBox 135"/>
              <p:cNvSpPr txBox="1">
                <a:spLocks noChangeArrowheads="1"/>
              </p:cNvSpPr>
              <p:nvPr/>
            </p:nvSpPr>
            <p:spPr bwMode="auto">
              <a:xfrm>
                <a:off x="1614332" y="1433605"/>
                <a:ext cx="7025837"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职工借调到外单位</a:t>
                </a:r>
                <a:r>
                  <a:rPr lang="zh-CN" altLang="en-US" sz="1600" b="1" dirty="0">
                    <a:latin typeface="微软雅黑" panose="020B0503020204020204" charset="-122"/>
                    <a:ea typeface="微软雅黑" panose="020B0503020204020204" charset="-122"/>
                  </a:rPr>
                  <a:t>应如何统计？</a:t>
                </a:r>
                <a:endParaRPr lang="zh-CN" altLang="en-US" sz="1600" b="1" dirty="0">
                  <a:latin typeface="微软雅黑" panose="020B0503020204020204" charset="-122"/>
                  <a:ea typeface="微软雅黑" panose="020B0503020204020204" charset="-122"/>
                </a:endParaRPr>
              </a:p>
            </p:txBody>
          </p:sp>
        </p:grpSp>
        <p:sp>
          <p:nvSpPr>
            <p:cNvPr id="3" name="矩形 2"/>
            <p:cNvSpPr/>
            <p:nvPr/>
          </p:nvSpPr>
          <p:spPr>
            <a:xfrm>
              <a:off x="1719504" y="1916090"/>
              <a:ext cx="304891" cy="338554"/>
            </a:xfrm>
            <a:prstGeom prst="rect">
              <a:avLst/>
            </a:prstGeom>
          </p:spPr>
          <p:txBody>
            <a:bodyPr wrap="none">
              <a:spAutoFit/>
            </a:bodyPr>
            <a:lstStyle/>
            <a:p>
              <a:pPr algn="ctr"/>
              <a:r>
                <a:rPr lang="en-US" altLang="zh-CN" sz="1600" dirty="0">
                  <a:solidFill>
                    <a:schemeClr val="bg1"/>
                  </a:solidFill>
                </a:rPr>
                <a:t>3</a:t>
              </a:r>
              <a:endParaRPr lang="en-US" altLang="zh-CN" sz="1600" dirty="0">
                <a:solidFill>
                  <a:schemeClr val="bg1"/>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59946">
        <p14:gallery dir="l"/>
      </p:transition>
    </mc:Choice>
    <mc:Fallback>
      <p:transition spd="slow" advTm="59946">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8" name="矩形 30"/>
          <p:cNvSpPr>
            <a:spLocks noChangeArrowheads="1"/>
          </p:cNvSpPr>
          <p:nvPr/>
        </p:nvSpPr>
        <p:spPr bwMode="auto">
          <a:xfrm>
            <a:off x="3659624" y="2470596"/>
            <a:ext cx="4872752" cy="2179955"/>
          </a:xfrm>
          <a:prstGeom prst="rect">
            <a:avLst/>
          </a:prstGeom>
          <a:noFill/>
          <a:ln>
            <a:noFill/>
          </a:ln>
          <a:extLst>
            <a:ext uri="{909E8E84-426E-40DD-AFC4-6F175D3DCCD1}">
              <a14:hiddenFill xmlns:a14="http://schemas.microsoft.com/office/drawing/2010/main">
                <a:solidFill>
                  <a:schemeClr val="accent1">
                    <a:lumMod val="20000"/>
                    <a:lumOff val="80000"/>
                  </a:schemeClr>
                </a:solidFill>
              </a14:hiddenFill>
            </a:ext>
          </a:extLst>
        </p:spPr>
        <p:txBody>
          <a:bodyPr wrap="square" lIns="103940" tIns="51970" rIns="103940" bIns="51970" anchor="t">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ü"/>
            </a:pPr>
            <a:r>
              <a:rPr lang="en-US" altLang="zh-CN" dirty="0">
                <a:latin typeface="微软雅黑" panose="020B0503020204020204" charset="-122"/>
                <a:ea typeface="微软雅黑" panose="020B0503020204020204" charset="-122"/>
              </a:rPr>
              <a:t>2023年</a:t>
            </a:r>
            <a:r>
              <a:rPr lang="zh-CN" altLang="en-US" dirty="0">
                <a:latin typeface="微软雅黑" panose="020B0503020204020204" charset="-122"/>
                <a:ea typeface="微软雅黑" panose="020B0503020204020204" charset="-122"/>
              </a:rPr>
              <a:t>及以前  </a:t>
            </a:r>
            <a:r>
              <a:rPr lang="zh-CN" altLang="en-US" b="1" dirty="0">
                <a:solidFill>
                  <a:schemeClr val="accent1"/>
                </a:solidFill>
                <a:latin typeface="微软雅黑" panose="020B0503020204020204" charset="-122"/>
                <a:ea typeface="微软雅黑" panose="020B0503020204020204" charset="-122"/>
              </a:rPr>
              <a:t>成立</a:t>
            </a:r>
            <a:endParaRPr lang="en-US" altLang="zh-CN" b="1" dirty="0">
              <a:solidFill>
                <a:schemeClr val="accent1"/>
              </a:solidFill>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ü"/>
            </a:pPr>
            <a:r>
              <a:rPr lang="zh-CN" altLang="en-US" dirty="0">
                <a:latin typeface="微软雅黑" panose="020B0503020204020204" charset="-122"/>
                <a:ea typeface="微软雅黑" panose="020B0503020204020204" charset="-122"/>
              </a:rPr>
              <a:t>人数符合要求   </a:t>
            </a:r>
            <a:r>
              <a:rPr lang="zh-CN" altLang="en-US" b="1" dirty="0">
                <a:solidFill>
                  <a:schemeClr val="accent1"/>
                </a:solidFill>
                <a:latin typeface="微软雅黑" panose="020B0503020204020204" charset="-122"/>
                <a:ea typeface="微软雅黑" panose="020B0503020204020204" charset="-122"/>
              </a:rPr>
              <a:t>制造业≥</a:t>
            </a:r>
            <a:r>
              <a:rPr lang="en-US" altLang="zh-CN" b="1" dirty="0">
                <a:solidFill>
                  <a:schemeClr val="accent1"/>
                </a:solidFill>
                <a:latin typeface="微软雅黑" panose="020B0503020204020204" charset="-122"/>
                <a:ea typeface="微软雅黑" panose="020B0503020204020204" charset="-122"/>
              </a:rPr>
              <a:t>50</a:t>
            </a:r>
            <a:r>
              <a:rPr lang="zh-CN" altLang="en-US" b="1" dirty="0">
                <a:solidFill>
                  <a:schemeClr val="accent1"/>
                </a:solidFill>
                <a:latin typeface="微软雅黑" panose="020B0503020204020204" charset="-122"/>
                <a:ea typeface="微软雅黑" panose="020B0503020204020204" charset="-122"/>
              </a:rPr>
              <a:t>人  其他≥</a:t>
            </a:r>
            <a:r>
              <a:rPr lang="en-US" altLang="zh-CN" b="1" dirty="0">
                <a:solidFill>
                  <a:schemeClr val="accent1"/>
                </a:solidFill>
                <a:latin typeface="微软雅黑" panose="020B0503020204020204" charset="-122"/>
                <a:ea typeface="微软雅黑" panose="020B0503020204020204" charset="-122"/>
              </a:rPr>
              <a:t>20</a:t>
            </a:r>
            <a:r>
              <a:rPr lang="zh-CN" altLang="en-US" b="1" dirty="0">
                <a:solidFill>
                  <a:schemeClr val="accent1"/>
                </a:solidFill>
                <a:latin typeface="微软雅黑" panose="020B0503020204020204" charset="-122"/>
                <a:ea typeface="微软雅黑" panose="020B0503020204020204" charset="-122"/>
              </a:rPr>
              <a:t>人</a:t>
            </a:r>
            <a:endParaRPr lang="en-US" altLang="zh-CN" b="1" dirty="0">
              <a:solidFill>
                <a:schemeClr val="accent1"/>
              </a:solidFill>
              <a:latin typeface="微软雅黑" panose="020B0503020204020204" charset="-122"/>
              <a:ea typeface="微软雅黑" panose="020B0503020204020204" charset="-122"/>
            </a:endParaRPr>
          </a:p>
          <a:p>
            <a:pPr algn="just">
              <a:lnSpc>
                <a:spcPct val="150000"/>
              </a:lnSpc>
            </a:pPr>
            <a:endParaRPr lang="en-US" altLang="zh-CN" dirty="0">
              <a:latin typeface="微软雅黑" panose="020B0503020204020204" charset="-122"/>
              <a:ea typeface="微软雅黑" panose="020B0503020204020204" charset="-122"/>
            </a:endParaRPr>
          </a:p>
          <a:p>
            <a:pPr marL="285750" indent="-285750" algn="just">
              <a:lnSpc>
                <a:spcPct val="150000"/>
              </a:lnSpc>
              <a:buFont typeface="微软雅黑" panose="020B0503020204020204" charset="-122"/>
              <a:buChar char="×"/>
            </a:pPr>
            <a:r>
              <a:rPr lang="en-US" altLang="zh-CN" dirty="0">
                <a:latin typeface="微软雅黑" panose="020B0503020204020204" charset="-122"/>
                <a:ea typeface="微软雅黑" panose="020B0503020204020204" charset="-122"/>
              </a:rPr>
              <a:t>2024年</a:t>
            </a:r>
            <a:r>
              <a:rPr lang="zh-CN" altLang="en-US" dirty="0">
                <a:latin typeface="微软雅黑" panose="020B0503020204020204" charset="-122"/>
                <a:ea typeface="微软雅黑" panose="020B0503020204020204" charset="-122"/>
              </a:rPr>
              <a:t>及以后  </a:t>
            </a:r>
            <a:r>
              <a:rPr lang="zh-CN" altLang="en-US" b="1" dirty="0">
                <a:solidFill>
                  <a:srgbClr val="FF0000"/>
                </a:solidFill>
                <a:latin typeface="微软雅黑" panose="020B0503020204020204" charset="-122"/>
                <a:ea typeface="微软雅黑" panose="020B0503020204020204" charset="-122"/>
              </a:rPr>
              <a:t>成立、停工、破产</a:t>
            </a:r>
            <a:endParaRPr lang="en-US" altLang="zh-CN" b="1" dirty="0">
              <a:solidFill>
                <a:srgbClr val="FF0000"/>
              </a:solidFill>
              <a:latin typeface="微软雅黑" panose="020B0503020204020204" charset="-122"/>
              <a:ea typeface="微软雅黑" panose="020B0503020204020204" charset="-122"/>
            </a:endParaRPr>
          </a:p>
          <a:p>
            <a:pPr marL="285750" indent="-285750" algn="just">
              <a:lnSpc>
                <a:spcPct val="150000"/>
              </a:lnSpc>
              <a:buFont typeface="微软雅黑" panose="020B0503020204020204" charset="-122"/>
              <a:buChar char="×"/>
            </a:pPr>
            <a:r>
              <a:rPr lang="en-US" altLang="zh-CN" dirty="0">
                <a:latin typeface="微软雅黑" panose="020B0503020204020204" charset="-122"/>
                <a:ea typeface="微软雅黑" panose="020B0503020204020204" charset="-122"/>
              </a:rPr>
              <a:t>2024年</a:t>
            </a:r>
            <a:r>
              <a:rPr lang="zh-CN" altLang="en-US" dirty="0">
                <a:latin typeface="微软雅黑" panose="020B0503020204020204" charset="-122"/>
                <a:ea typeface="微软雅黑" panose="020B0503020204020204" charset="-122"/>
              </a:rPr>
              <a:t>            </a:t>
            </a:r>
            <a:r>
              <a:rPr lang="zh-CN" altLang="en-US" b="1" dirty="0">
                <a:solidFill>
                  <a:srgbClr val="FF0000"/>
                </a:solidFill>
                <a:latin typeface="微软雅黑" panose="020B0503020204020204" charset="-122"/>
                <a:ea typeface="微软雅黑" panose="020B0503020204020204" charset="-122"/>
              </a:rPr>
              <a:t>正常生产经营＜</a:t>
            </a:r>
            <a:r>
              <a:rPr lang="en-US" altLang="zh-CN" b="1" dirty="0">
                <a:solidFill>
                  <a:srgbClr val="FF0000"/>
                </a:solidFill>
                <a:latin typeface="微软雅黑" panose="020B0503020204020204" charset="-122"/>
                <a:ea typeface="微软雅黑" panose="020B0503020204020204" charset="-122"/>
              </a:rPr>
              <a:t>12</a:t>
            </a:r>
            <a:r>
              <a:rPr lang="zh-CN" altLang="en-US" b="1" dirty="0">
                <a:solidFill>
                  <a:srgbClr val="FF0000"/>
                </a:solidFill>
                <a:latin typeface="微软雅黑" panose="020B0503020204020204" charset="-122"/>
                <a:ea typeface="微软雅黑" panose="020B0503020204020204" charset="-122"/>
              </a:rPr>
              <a:t>个月  </a:t>
            </a:r>
            <a:endParaRPr lang="zh-CN" altLang="en-US" b="1" dirty="0">
              <a:solidFill>
                <a:srgbClr val="FF0000"/>
              </a:solidFill>
              <a:latin typeface="微软雅黑" panose="020B0503020204020204" charset="-122"/>
              <a:ea typeface="微软雅黑" panose="020B0503020204020204" charset="-122"/>
            </a:endParaRPr>
          </a:p>
        </p:txBody>
      </p:sp>
      <p:sp>
        <p:nvSpPr>
          <p:cNvPr id="6" name="圆角矩形 5"/>
          <p:cNvSpPr/>
          <p:nvPr/>
        </p:nvSpPr>
        <p:spPr>
          <a:xfrm>
            <a:off x="4742180" y="608330"/>
            <a:ext cx="2708910" cy="477520"/>
          </a:xfrm>
          <a:prstGeom prst="roundRect">
            <a:avLst/>
          </a:prstGeom>
          <a:noFill/>
          <a:ln>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b="1" dirty="0">
                <a:solidFill>
                  <a:schemeClr val="accent1">
                    <a:lumMod val="75000"/>
                  </a:schemeClr>
                </a:solidFill>
              </a:rPr>
              <a:t>2025年</a:t>
            </a:r>
            <a:r>
              <a:rPr lang="zh-CN" altLang="en-US" sz="2400" b="1" dirty="0">
                <a:solidFill>
                  <a:schemeClr val="accent1">
                    <a:lumMod val="75000"/>
                  </a:schemeClr>
                </a:solidFill>
              </a:rPr>
              <a:t>调查</a:t>
            </a:r>
            <a:r>
              <a:rPr lang="zh-CN" altLang="en-US" sz="2400" b="1" dirty="0">
                <a:solidFill>
                  <a:schemeClr val="accent1">
                    <a:lumMod val="75000"/>
                  </a:schemeClr>
                </a:solidFill>
              </a:rPr>
              <a:t>企业</a:t>
            </a:r>
            <a:endParaRPr lang="zh-CN" altLang="en-US" sz="2400" b="1" dirty="0">
              <a:solidFill>
                <a:schemeClr val="accent1">
                  <a:lumMod val="75000"/>
                </a:schemeClr>
              </a:solidFill>
            </a:endParaRPr>
          </a:p>
        </p:txBody>
      </p:sp>
      <p:cxnSp>
        <p:nvCxnSpPr>
          <p:cNvPr id="7" name="直接连接符 6"/>
          <p:cNvCxnSpPr/>
          <p:nvPr>
            <p:custDataLst>
              <p:tags r:id="rId1"/>
            </p:custDataLst>
          </p:nvPr>
        </p:nvCxnSpPr>
        <p:spPr>
          <a:xfrm flipV="1">
            <a:off x="3068320" y="843915"/>
            <a:ext cx="1440180" cy="0"/>
          </a:xfrm>
          <a:prstGeom prst="line">
            <a:avLst/>
          </a:prstGeom>
        </p:spPr>
        <p:style>
          <a:lnRef idx="2">
            <a:schemeClr val="accent1"/>
          </a:lnRef>
          <a:fillRef idx="0">
            <a:srgbClr val="FFFFFF"/>
          </a:fillRef>
          <a:effectRef idx="0">
            <a:srgbClr val="FFFFFF"/>
          </a:effectRef>
          <a:fontRef idx="minor">
            <a:schemeClr val="tx1"/>
          </a:fontRef>
        </p:style>
      </p:cxnSp>
      <p:cxnSp>
        <p:nvCxnSpPr>
          <p:cNvPr id="8" name="直接连接符 7"/>
          <p:cNvCxnSpPr/>
          <p:nvPr>
            <p:custDataLst>
              <p:tags r:id="rId2"/>
            </p:custDataLst>
          </p:nvPr>
        </p:nvCxnSpPr>
        <p:spPr>
          <a:xfrm flipV="1">
            <a:off x="7684770" y="843915"/>
            <a:ext cx="1440180" cy="0"/>
          </a:xfrm>
          <a:prstGeom prst="line">
            <a:avLst/>
          </a:prstGeom>
        </p:spPr>
        <p:style>
          <a:lnRef idx="2">
            <a:schemeClr val="accent1"/>
          </a:lnRef>
          <a:fillRef idx="0">
            <a:srgbClr val="FFFFFF"/>
          </a:fillRef>
          <a:effectRef idx="0">
            <a:srgbClr val="FFFFFF"/>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advTm="87044">
        <p14:gallery dir="l"/>
      </p:transition>
    </mc:Choice>
    <mc:Fallback>
      <p:transition spd="slow" advTm="87044">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常见问题解答</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9" name="矩形 30"/>
          <p:cNvSpPr>
            <a:spLocks noChangeArrowheads="1"/>
          </p:cNvSpPr>
          <p:nvPr/>
        </p:nvSpPr>
        <p:spPr bwMode="auto">
          <a:xfrm>
            <a:off x="2082613" y="1951831"/>
            <a:ext cx="7920000" cy="3796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sym typeface="+mn-ea"/>
              </a:rPr>
              <a:t>企业对外从事两种或两种以上的经济活动的，占该企业</a:t>
            </a:r>
            <a:r>
              <a:rPr lang="zh-CN" altLang="en-US" sz="1600" b="1" dirty="0">
                <a:solidFill>
                  <a:srgbClr val="FF0000"/>
                </a:solidFill>
                <a:latin typeface="微软雅黑" panose="020B0503020204020204" charset="-122"/>
                <a:ea typeface="微软雅黑" panose="020B0503020204020204" charset="-122"/>
                <a:sym typeface="+mn-ea"/>
              </a:rPr>
              <a:t>利润总额</a:t>
            </a:r>
            <a:r>
              <a:rPr lang="zh-CN" altLang="en-US" sz="1600" dirty="0">
                <a:latin typeface="微软雅黑" panose="020B0503020204020204" charset="-122"/>
                <a:ea typeface="微软雅黑" panose="020B0503020204020204" charset="-122"/>
                <a:sym typeface="+mn-ea"/>
              </a:rPr>
              <a:t>份额最大的一种活动为主要活动，如有些活动的利润总额份额较难确定或比较接近，则可依次按全年</a:t>
            </a:r>
            <a:r>
              <a:rPr lang="zh-CN" altLang="en-US" sz="1600" b="1" dirty="0">
                <a:solidFill>
                  <a:srgbClr val="FF0000"/>
                </a:solidFill>
                <a:latin typeface="微软雅黑" panose="020B0503020204020204" charset="-122"/>
                <a:ea typeface="微软雅黑" panose="020B0503020204020204" charset="-122"/>
                <a:sym typeface="+mn-ea"/>
              </a:rPr>
              <a:t>营业收入</a:t>
            </a:r>
            <a:r>
              <a:rPr lang="zh-CN" altLang="en-US" sz="1600" dirty="0">
                <a:latin typeface="微软雅黑" panose="020B0503020204020204" charset="-122"/>
                <a:ea typeface="微软雅黑" panose="020B0503020204020204" charset="-122"/>
                <a:sym typeface="+mn-ea"/>
              </a:rPr>
              <a:t>、</a:t>
            </a:r>
            <a:r>
              <a:rPr lang="zh-CN" altLang="en-US" sz="1600" b="1" dirty="0">
                <a:solidFill>
                  <a:srgbClr val="FF0000"/>
                </a:solidFill>
                <a:latin typeface="微软雅黑" panose="020B0503020204020204" charset="-122"/>
                <a:ea typeface="微软雅黑" panose="020B0503020204020204" charset="-122"/>
                <a:sym typeface="+mn-ea"/>
              </a:rPr>
              <a:t>从业人员</a:t>
            </a:r>
            <a:r>
              <a:rPr lang="zh-CN" altLang="en-US" sz="1600" dirty="0">
                <a:latin typeface="微软雅黑" panose="020B0503020204020204" charset="-122"/>
                <a:ea typeface="微软雅黑" panose="020B0503020204020204" charset="-122"/>
                <a:sym typeface="+mn-ea"/>
              </a:rPr>
              <a:t>等的份额确定单位的主要活动。</a:t>
            </a:r>
            <a:endParaRPr lang="zh-CN" altLang="en-US" sz="1600" dirty="0">
              <a:latin typeface="微软雅黑" panose="020B0503020204020204" charset="-122"/>
              <a:ea typeface="微软雅黑" panose="020B0503020204020204" charset="-122"/>
              <a:sym typeface="+mn-ea"/>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sym typeface="+mn-ea"/>
              </a:rPr>
              <a:t>例</a:t>
            </a:r>
            <a:r>
              <a:rPr lang="en-US" altLang="zh-CN" sz="1600" dirty="0">
                <a:latin typeface="微软雅黑" panose="020B0503020204020204" charset="-122"/>
                <a:ea typeface="微软雅黑" panose="020B0503020204020204" charset="-122"/>
                <a:sym typeface="+mn-ea"/>
              </a:rPr>
              <a:t>1</a:t>
            </a:r>
            <a:r>
              <a:rPr lang="zh-CN" altLang="en-US" sz="1600" dirty="0">
                <a:latin typeface="微软雅黑" panose="020B0503020204020204" charset="-122"/>
                <a:ea typeface="微软雅黑" panose="020B0503020204020204" charset="-122"/>
                <a:sym typeface="+mn-ea"/>
              </a:rPr>
              <a:t>：某中药企业可能从事中草药种植、产品研发、制造、销售等多项活动，则要按照增加值最高的一项的主要活动确定其行业归属，</a:t>
            </a:r>
            <a:r>
              <a:rPr lang="en-US" altLang="zh-CN" sz="1600" dirty="0">
                <a:latin typeface="微软雅黑" panose="020B0503020204020204" charset="-122"/>
                <a:ea typeface="微软雅黑" panose="020B0503020204020204" charset="-122"/>
                <a:sym typeface="+mn-ea"/>
              </a:rPr>
              <a:t>C</a:t>
            </a:r>
            <a:r>
              <a:rPr lang="zh-CN" altLang="en-US" sz="1600" dirty="0">
                <a:latin typeface="微软雅黑" panose="020B0503020204020204" charset="-122"/>
                <a:ea typeface="微软雅黑" panose="020B0503020204020204" charset="-122"/>
                <a:sym typeface="+mn-ea"/>
              </a:rPr>
              <a:t>制造业</a:t>
            </a:r>
            <a:r>
              <a:rPr lang="en-US" altLang="en-US" sz="1600" dirty="0">
                <a:latin typeface="微软雅黑" panose="020B0503020204020204" charset="-122"/>
                <a:ea typeface="微软雅黑" panose="020B0503020204020204" charset="-122"/>
                <a:sym typeface="+mn-ea"/>
              </a:rPr>
              <a:t>→</a:t>
            </a:r>
            <a:r>
              <a:rPr lang="en-US" altLang="zh-CN" sz="1600" dirty="0">
                <a:latin typeface="微软雅黑" panose="020B0503020204020204" charset="-122"/>
                <a:ea typeface="微软雅黑" panose="020B0503020204020204" charset="-122"/>
                <a:sym typeface="+mn-ea"/>
              </a:rPr>
              <a:t>“27</a:t>
            </a:r>
            <a:r>
              <a:rPr lang="zh-CN" altLang="en-US" sz="1600" dirty="0">
                <a:latin typeface="微软雅黑" panose="020B0503020204020204" charset="-122"/>
                <a:ea typeface="微软雅黑" panose="020B0503020204020204" charset="-122"/>
                <a:sym typeface="+mn-ea"/>
              </a:rPr>
              <a:t>医药制造业</a:t>
            </a:r>
            <a:r>
              <a:rPr lang="en-US" altLang="zh-CN" sz="1600" dirty="0">
                <a:latin typeface="微软雅黑" panose="020B0503020204020204" charset="-122"/>
                <a:ea typeface="微软雅黑" panose="020B0503020204020204" charset="-122"/>
                <a:sym typeface="+mn-ea"/>
              </a:rPr>
              <a:t>”</a:t>
            </a:r>
            <a:r>
              <a:rPr lang="en-US" altLang="en-US" sz="1600" dirty="0">
                <a:latin typeface="微软雅黑" panose="020B0503020204020204" charset="-122"/>
                <a:ea typeface="微软雅黑" panose="020B0503020204020204" charset="-122"/>
                <a:sym typeface="+mn-ea"/>
              </a:rPr>
              <a:t>→</a:t>
            </a:r>
            <a:r>
              <a:rPr lang="zh-CN" altLang="en-US" sz="1600" dirty="0">
                <a:latin typeface="微软雅黑" panose="020B0503020204020204" charset="-122"/>
                <a:ea typeface="微软雅黑" panose="020B0503020204020204" charset="-122"/>
                <a:sym typeface="+mn-ea"/>
              </a:rPr>
              <a:t>根据两类产业的收入、人员占比，确定为</a:t>
            </a:r>
            <a:r>
              <a:rPr lang="en-US" altLang="zh-CN" sz="1600" dirty="0">
                <a:latin typeface="微软雅黑" panose="020B0503020204020204" charset="-122"/>
                <a:ea typeface="微软雅黑" panose="020B0503020204020204" charset="-122"/>
                <a:sym typeface="+mn-ea"/>
              </a:rPr>
              <a:t>“2730</a:t>
            </a:r>
            <a:r>
              <a:rPr lang="zh-CN" altLang="en-US" sz="1600" dirty="0">
                <a:latin typeface="微软雅黑" panose="020B0503020204020204" charset="-122"/>
                <a:ea typeface="微软雅黑" panose="020B0503020204020204" charset="-122"/>
                <a:sym typeface="+mn-ea"/>
              </a:rPr>
              <a:t>中药饮片生产</a:t>
            </a:r>
            <a:r>
              <a:rPr lang="en-US" altLang="zh-CN" sz="1600" dirty="0">
                <a:latin typeface="微软雅黑" panose="020B0503020204020204" charset="-122"/>
                <a:ea typeface="微软雅黑" panose="020B0503020204020204" charset="-122"/>
                <a:sym typeface="+mn-ea"/>
              </a:rPr>
              <a:t>”</a:t>
            </a:r>
            <a:r>
              <a:rPr lang="zh-CN" altLang="en-US" sz="1600" dirty="0">
                <a:latin typeface="微软雅黑" panose="020B0503020204020204" charset="-122"/>
                <a:ea typeface="微软雅黑" panose="020B0503020204020204" charset="-122"/>
                <a:sym typeface="+mn-ea"/>
              </a:rPr>
              <a:t>和</a:t>
            </a:r>
            <a:r>
              <a:rPr lang="en-US" altLang="zh-CN" sz="1600" dirty="0">
                <a:latin typeface="微软雅黑" panose="020B0503020204020204" charset="-122"/>
                <a:ea typeface="微软雅黑" panose="020B0503020204020204" charset="-122"/>
                <a:sym typeface="+mn-ea"/>
              </a:rPr>
              <a:t>“2740</a:t>
            </a:r>
            <a:r>
              <a:rPr lang="zh-CN" altLang="en-US" sz="1600" dirty="0">
                <a:latin typeface="微软雅黑" panose="020B0503020204020204" charset="-122"/>
                <a:ea typeface="微软雅黑" panose="020B0503020204020204" charset="-122"/>
                <a:sym typeface="+mn-ea"/>
              </a:rPr>
              <a:t>中成药生产</a:t>
            </a:r>
            <a:r>
              <a:rPr lang="en-US" altLang="zh-CN" sz="1600" dirty="0">
                <a:latin typeface="微软雅黑" panose="020B0503020204020204" charset="-122"/>
                <a:ea typeface="微软雅黑" panose="020B0503020204020204" charset="-122"/>
                <a:sym typeface="+mn-ea"/>
              </a:rPr>
              <a:t>”</a:t>
            </a:r>
            <a:r>
              <a:rPr lang="zh-CN" altLang="en-US" sz="1600" dirty="0">
                <a:latin typeface="微软雅黑" panose="020B0503020204020204" charset="-122"/>
                <a:ea typeface="微软雅黑" panose="020B0503020204020204" charset="-122"/>
                <a:sym typeface="+mn-ea"/>
              </a:rPr>
              <a:t>。</a:t>
            </a:r>
            <a:endParaRPr lang="zh-CN" altLang="en-US" sz="1600" dirty="0">
              <a:latin typeface="微软雅黑" panose="020B0503020204020204" charset="-122"/>
              <a:ea typeface="微软雅黑" panose="020B0503020204020204" charset="-122"/>
              <a:sym typeface="+mn-ea"/>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sym typeface="+mn-ea"/>
              </a:rPr>
              <a:t>例</a:t>
            </a:r>
            <a:r>
              <a:rPr lang="en-US" altLang="zh-CN" sz="1600" dirty="0">
                <a:latin typeface="微软雅黑" panose="020B0503020204020204" charset="-122"/>
                <a:ea typeface="微软雅黑" panose="020B0503020204020204" charset="-122"/>
                <a:sym typeface="+mn-ea"/>
              </a:rPr>
              <a:t>2</a:t>
            </a:r>
            <a:r>
              <a:rPr lang="zh-CN" altLang="en-US" sz="1600" dirty="0">
                <a:latin typeface="微软雅黑" panose="020B0503020204020204" charset="-122"/>
                <a:ea typeface="微软雅黑" panose="020B0503020204020204" charset="-122"/>
                <a:sym typeface="+mn-ea"/>
              </a:rPr>
              <a:t>：某企业经营范围包括质量标准化和计量方面的技术咨询与服务，则先找到</a:t>
            </a:r>
            <a:r>
              <a:rPr lang="en-US" altLang="zh-CN" sz="1600" dirty="0">
                <a:latin typeface="微软雅黑" panose="020B0503020204020204" charset="-122"/>
                <a:ea typeface="微软雅黑" panose="020B0503020204020204" charset="-122"/>
                <a:sym typeface="+mn-ea"/>
              </a:rPr>
              <a:t>M</a:t>
            </a:r>
            <a:r>
              <a:rPr lang="zh-CN" altLang="en-US" sz="1600" dirty="0">
                <a:latin typeface="微软雅黑" panose="020B0503020204020204" charset="-122"/>
                <a:ea typeface="微软雅黑" panose="020B0503020204020204" charset="-122"/>
                <a:sym typeface="+mn-ea"/>
              </a:rPr>
              <a:t>科学研究和技术服务</a:t>
            </a:r>
            <a:r>
              <a:rPr lang="en-US" altLang="en-US" sz="1600" dirty="0">
                <a:latin typeface="微软雅黑" panose="020B0503020204020204" charset="-122"/>
                <a:ea typeface="微软雅黑" panose="020B0503020204020204" charset="-122"/>
                <a:sym typeface="+mn-ea"/>
              </a:rPr>
              <a:t>→</a:t>
            </a:r>
            <a:r>
              <a:rPr lang="en-US" altLang="zh-CN" sz="1600" dirty="0">
                <a:latin typeface="微软雅黑" panose="020B0503020204020204" charset="-122"/>
                <a:ea typeface="微软雅黑" panose="020B0503020204020204" charset="-122"/>
                <a:sym typeface="+mn-ea"/>
              </a:rPr>
              <a:t>“74</a:t>
            </a:r>
            <a:r>
              <a:rPr lang="zh-CN" altLang="en-US" sz="1600" dirty="0">
                <a:latin typeface="微软雅黑" panose="020B0503020204020204" charset="-122"/>
                <a:ea typeface="微软雅黑" panose="020B0503020204020204" charset="-122"/>
                <a:sym typeface="+mn-ea"/>
              </a:rPr>
              <a:t>专业技术服务</a:t>
            </a:r>
            <a:r>
              <a:rPr lang="en-US" altLang="zh-CN" sz="1600" dirty="0">
                <a:latin typeface="微软雅黑" panose="020B0503020204020204" charset="-122"/>
                <a:ea typeface="微软雅黑" panose="020B0503020204020204" charset="-122"/>
                <a:sym typeface="+mn-ea"/>
              </a:rPr>
              <a:t>”</a:t>
            </a:r>
            <a:r>
              <a:rPr lang="en-US" altLang="en-US" sz="1600" dirty="0">
                <a:latin typeface="微软雅黑" panose="020B0503020204020204" charset="-122"/>
                <a:ea typeface="微软雅黑" panose="020B0503020204020204" charset="-122"/>
                <a:sym typeface="+mn-ea"/>
              </a:rPr>
              <a:t>→</a:t>
            </a:r>
            <a:r>
              <a:rPr lang="zh-CN" altLang="en-US" sz="1600" dirty="0">
                <a:latin typeface="微软雅黑" panose="020B0503020204020204" charset="-122"/>
                <a:ea typeface="微软雅黑" panose="020B0503020204020204" charset="-122"/>
                <a:sym typeface="+mn-ea"/>
              </a:rPr>
              <a:t>根据两项业务的利润总额、收入或人员占比确定填写</a:t>
            </a:r>
            <a:r>
              <a:rPr lang="en-US" altLang="zh-CN" sz="1600" dirty="0">
                <a:latin typeface="微软雅黑" panose="020B0503020204020204" charset="-122"/>
                <a:ea typeface="微软雅黑" panose="020B0503020204020204" charset="-122"/>
                <a:sym typeface="+mn-ea"/>
              </a:rPr>
              <a:t>“7453</a:t>
            </a:r>
            <a:r>
              <a:rPr lang="zh-CN" altLang="en-US" sz="1600" dirty="0">
                <a:latin typeface="微软雅黑" panose="020B0503020204020204" charset="-122"/>
                <a:ea typeface="微软雅黑" panose="020B0503020204020204" charset="-122"/>
                <a:sym typeface="+mn-ea"/>
              </a:rPr>
              <a:t>计量服务</a:t>
            </a:r>
            <a:r>
              <a:rPr lang="en-US" altLang="zh-CN" sz="1600" dirty="0">
                <a:latin typeface="微软雅黑" panose="020B0503020204020204" charset="-122"/>
                <a:ea typeface="微软雅黑" panose="020B0503020204020204" charset="-122"/>
                <a:sym typeface="+mn-ea"/>
              </a:rPr>
              <a:t>”</a:t>
            </a:r>
            <a:r>
              <a:rPr lang="zh-CN" altLang="en-US" sz="1600" dirty="0">
                <a:latin typeface="微软雅黑" panose="020B0503020204020204" charset="-122"/>
                <a:ea typeface="微软雅黑" panose="020B0503020204020204" charset="-122"/>
                <a:sym typeface="+mn-ea"/>
              </a:rPr>
              <a:t>还是</a:t>
            </a:r>
            <a:r>
              <a:rPr lang="en-US" altLang="zh-CN" sz="1600" dirty="0">
                <a:latin typeface="微软雅黑" panose="020B0503020204020204" charset="-122"/>
                <a:ea typeface="微软雅黑" panose="020B0503020204020204" charset="-122"/>
                <a:sym typeface="+mn-ea"/>
              </a:rPr>
              <a:t>“7454</a:t>
            </a:r>
            <a:r>
              <a:rPr lang="zh-CN" altLang="en-US" sz="1600" dirty="0">
                <a:latin typeface="微软雅黑" panose="020B0503020204020204" charset="-122"/>
                <a:ea typeface="微软雅黑" panose="020B0503020204020204" charset="-122"/>
                <a:sym typeface="+mn-ea"/>
              </a:rPr>
              <a:t>标准化服务</a:t>
            </a:r>
            <a:r>
              <a:rPr lang="en-US" altLang="zh-CN" sz="1600" dirty="0">
                <a:latin typeface="微软雅黑" panose="020B0503020204020204" charset="-122"/>
                <a:ea typeface="微软雅黑" panose="020B0503020204020204" charset="-122"/>
                <a:sym typeface="+mn-ea"/>
              </a:rPr>
              <a:t>”</a:t>
            </a:r>
            <a:r>
              <a:rPr lang="zh-CN" altLang="en-US" sz="1600" dirty="0">
                <a:latin typeface="微软雅黑" panose="020B0503020204020204" charset="-122"/>
                <a:ea typeface="微软雅黑" panose="020B0503020204020204" charset="-122"/>
                <a:sym typeface="+mn-ea"/>
              </a:rPr>
              <a:t>。</a:t>
            </a:r>
            <a:endParaRPr lang="zh-CN" altLang="en-US" sz="1600" dirty="0">
              <a:latin typeface="微软雅黑" panose="020B0503020204020204" charset="-122"/>
              <a:ea typeface="微软雅黑" panose="020B0503020204020204" charset="-122"/>
              <a:sym typeface="+mn-ea"/>
            </a:endParaRPr>
          </a:p>
        </p:txBody>
      </p:sp>
      <p:grpSp>
        <p:nvGrpSpPr>
          <p:cNvPr id="4" name="组合 3"/>
          <p:cNvGrpSpPr/>
          <p:nvPr/>
        </p:nvGrpSpPr>
        <p:grpSpPr>
          <a:xfrm>
            <a:off x="1705926" y="1629546"/>
            <a:ext cx="8296687" cy="359999"/>
            <a:chOff x="1705926" y="1895771"/>
            <a:chExt cx="8296687" cy="359999"/>
          </a:xfrm>
        </p:grpSpPr>
        <p:grpSp>
          <p:nvGrpSpPr>
            <p:cNvPr id="15" name="组合 132"/>
            <p:cNvGrpSpPr/>
            <p:nvPr/>
          </p:nvGrpSpPr>
          <p:grpSpPr bwMode="auto">
            <a:xfrm>
              <a:off x="1705926" y="1895771"/>
              <a:ext cx="8296687" cy="359999"/>
              <a:chOff x="1280173" y="1426018"/>
              <a:chExt cx="7359996" cy="254753"/>
            </a:xfrm>
          </p:grpSpPr>
          <p:sp>
            <p:nvSpPr>
              <p:cNvPr id="16" name="Rounded Rectangle 43"/>
              <p:cNvSpPr/>
              <p:nvPr/>
            </p:nvSpPr>
            <p:spPr>
              <a:xfrm>
                <a:off x="1280173" y="1426018"/>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sz="1600" noProof="1">
                  <a:ea typeface="微软雅黑" panose="020B0503020204020204" charset="-122"/>
                </a:endParaRPr>
              </a:p>
            </p:txBody>
          </p:sp>
          <p:sp>
            <p:nvSpPr>
              <p:cNvPr id="17" name="TextBox 135"/>
              <p:cNvSpPr txBox="1">
                <a:spLocks noChangeArrowheads="1"/>
              </p:cNvSpPr>
              <p:nvPr/>
            </p:nvSpPr>
            <p:spPr bwMode="auto">
              <a:xfrm>
                <a:off x="1614332" y="1433605"/>
                <a:ext cx="7025837" cy="2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跨行业经营</a:t>
                </a:r>
                <a:r>
                  <a:rPr lang="zh-CN" altLang="en-US" sz="1600" b="1" dirty="0">
                    <a:latin typeface="微软雅黑" panose="020B0503020204020204" charset="-122"/>
                    <a:ea typeface="微软雅黑" panose="020B0503020204020204" charset="-122"/>
                  </a:rPr>
                  <a:t>的企业如何填报</a:t>
                </a:r>
                <a:r>
                  <a:rPr lang="zh-CN" altLang="en-US" sz="1600" b="1" dirty="0">
                    <a:solidFill>
                      <a:schemeClr val="accent1"/>
                    </a:solidFill>
                    <a:latin typeface="微软雅黑" panose="020B0503020204020204" charset="-122"/>
                    <a:ea typeface="微软雅黑" panose="020B0503020204020204" charset="-122"/>
                  </a:rPr>
                  <a:t>行业类别</a:t>
                </a:r>
                <a:r>
                  <a:rPr lang="zh-CN" altLang="en-US" sz="1600" b="1" dirty="0">
                    <a:latin typeface="微软雅黑" panose="020B0503020204020204" charset="-122"/>
                    <a:ea typeface="微软雅黑" panose="020B0503020204020204" charset="-122"/>
                  </a:rPr>
                  <a:t>？</a:t>
                </a:r>
                <a:endParaRPr lang="zh-CN" altLang="en-US" sz="1600" b="1" dirty="0">
                  <a:latin typeface="微软雅黑" panose="020B0503020204020204" charset="-122"/>
                  <a:ea typeface="微软雅黑" panose="020B0503020204020204" charset="-122"/>
                </a:endParaRPr>
              </a:p>
            </p:txBody>
          </p:sp>
        </p:grpSp>
        <p:sp>
          <p:nvSpPr>
            <p:cNvPr id="3" name="矩形 2"/>
            <p:cNvSpPr/>
            <p:nvPr/>
          </p:nvSpPr>
          <p:spPr>
            <a:xfrm>
              <a:off x="1719504" y="1916090"/>
              <a:ext cx="304891" cy="338554"/>
            </a:xfrm>
            <a:prstGeom prst="rect">
              <a:avLst/>
            </a:prstGeom>
          </p:spPr>
          <p:txBody>
            <a:bodyPr wrap="none">
              <a:spAutoFit/>
            </a:bodyPr>
            <a:lstStyle/>
            <a:p>
              <a:pPr algn="ctr"/>
              <a:r>
                <a:rPr lang="en-US" altLang="zh-CN" sz="1600" dirty="0">
                  <a:solidFill>
                    <a:schemeClr val="bg1"/>
                  </a:solidFill>
                </a:rPr>
                <a:t>4</a:t>
              </a:r>
              <a:endParaRPr lang="en-US" altLang="zh-CN" sz="1600" dirty="0">
                <a:solidFill>
                  <a:schemeClr val="bg1"/>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59946">
        <p14:gallery dir="l"/>
      </p:transition>
    </mc:Choice>
    <mc:Fallback>
      <p:transition spd="slow" advTm="59946">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常见问题解答</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9" name="矩形 30"/>
          <p:cNvSpPr>
            <a:spLocks noChangeArrowheads="1"/>
          </p:cNvSpPr>
          <p:nvPr/>
        </p:nvSpPr>
        <p:spPr bwMode="auto">
          <a:xfrm>
            <a:off x="2082613" y="2135375"/>
            <a:ext cx="7920000" cy="3428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建议与企业财会人员协商，按国家财务规定填写。</a:t>
            </a:r>
            <a:r>
              <a:rPr lang="zh-CN" altLang="en-US" sz="1600" b="1" dirty="0">
                <a:latin typeface="微软雅黑" panose="020B0503020204020204" charset="-122"/>
                <a:ea typeface="微软雅黑" panose="020B0503020204020204" charset="-122"/>
              </a:rPr>
              <a:t>总的原则是同一企业内部工资、福利、保险费用、劳动保护、住房费用</a:t>
            </a:r>
            <a:r>
              <a:rPr lang="zh-CN" altLang="en-US" sz="1600" b="1" dirty="0">
                <a:solidFill>
                  <a:srgbClr val="FF0000"/>
                </a:solidFill>
                <a:latin typeface="微软雅黑" panose="020B0503020204020204" charset="-122"/>
                <a:ea typeface="微软雅黑" panose="020B0503020204020204" charset="-122"/>
              </a:rPr>
              <a:t>统计不能重复</a:t>
            </a:r>
            <a:r>
              <a:rPr lang="zh-CN" altLang="en-US" sz="1600" b="1" dirty="0">
                <a:latin typeface="微软雅黑" panose="020B0503020204020204" charset="-122"/>
                <a:ea typeface="微软雅黑" panose="020B0503020204020204" charset="-122"/>
              </a:rPr>
              <a:t>。</a:t>
            </a:r>
            <a:endParaRPr lang="zh-CN" altLang="en-US" sz="1600" b="1" dirty="0">
              <a:latin typeface="微软雅黑" panose="020B0503020204020204" charset="-122"/>
              <a:ea typeface="微软雅黑" panose="020B0503020204020204" charset="-122"/>
            </a:endParaRPr>
          </a:p>
          <a:p>
            <a:pPr marL="285750" indent="-285750" algn="just">
              <a:lnSpc>
                <a:spcPct val="150000"/>
              </a:lnSpc>
              <a:buClrTx/>
              <a:buSzTx/>
              <a:buFont typeface="Wingdings" panose="05000000000000000000" pitchFamily="2" charset="2"/>
              <a:buChar char="p"/>
            </a:pPr>
            <a:r>
              <a:rPr lang="zh-CN" altLang="en-US" sz="1600" dirty="0">
                <a:latin typeface="微软雅黑" panose="020B0503020204020204" charset="-122"/>
                <a:ea typeface="微软雅黑" panose="020B0503020204020204" charset="-122"/>
              </a:rPr>
              <a:t>按照财务制度规定，</a:t>
            </a:r>
            <a:r>
              <a:rPr lang="zh-CN" altLang="en-US" sz="1600" b="1" dirty="0">
                <a:latin typeface="微软雅黑" panose="020B0503020204020204" charset="-122"/>
                <a:ea typeface="微软雅黑" panose="020B0503020204020204" charset="-122"/>
              </a:rPr>
              <a:t>医护、职工浴室、理发室、幼儿园、托儿所人员的工资</a:t>
            </a:r>
            <a:r>
              <a:rPr lang="zh-CN" altLang="en-US" sz="1600" dirty="0">
                <a:latin typeface="微软雅黑" panose="020B0503020204020204" charset="-122"/>
                <a:ea typeface="微软雅黑" panose="020B0503020204020204" charset="-122"/>
              </a:rPr>
              <a:t>在</a:t>
            </a:r>
            <a:r>
              <a:rPr lang="zh-CN" altLang="en-US" sz="1600" b="1" dirty="0">
                <a:solidFill>
                  <a:srgbClr val="FF0000"/>
                </a:solidFill>
                <a:latin typeface="微软雅黑" panose="020B0503020204020204" charset="-122"/>
                <a:ea typeface="微软雅黑" panose="020B0503020204020204" charset="-122"/>
              </a:rPr>
              <a:t>福利费</a:t>
            </a:r>
            <a:r>
              <a:rPr lang="zh-CN" altLang="en-US" sz="1600" dirty="0">
                <a:latin typeface="微软雅黑" panose="020B0503020204020204" charset="-122"/>
                <a:ea typeface="微软雅黑" panose="020B0503020204020204" charset="-122"/>
              </a:rPr>
              <a:t>中列支。</a:t>
            </a:r>
            <a:endParaRPr lang="zh-CN" altLang="en-US" sz="1600" dirty="0">
              <a:latin typeface="微软雅黑" panose="020B0503020204020204" charset="-122"/>
              <a:ea typeface="微软雅黑" panose="020B0503020204020204" charset="-122"/>
            </a:endParaRPr>
          </a:p>
          <a:p>
            <a:pPr marL="285750" indent="-285750" algn="just">
              <a:lnSpc>
                <a:spcPct val="150000"/>
              </a:lnSpc>
              <a:buClrTx/>
              <a:buSzTx/>
              <a:buFont typeface="Wingdings" panose="05000000000000000000" pitchFamily="2" charset="2"/>
              <a:buChar char="p"/>
            </a:pPr>
            <a:r>
              <a:rPr lang="zh-CN" altLang="en-US" sz="1600" dirty="0">
                <a:latin typeface="微软雅黑" panose="020B0503020204020204" charset="-122"/>
                <a:ea typeface="微软雅黑" panose="020B0503020204020204" charset="-122"/>
                <a:sym typeface="+mn-ea"/>
              </a:rPr>
              <a:t>单位</a:t>
            </a:r>
            <a:r>
              <a:rPr lang="zh-CN" altLang="en-US" sz="1600" b="1" dirty="0">
                <a:latin typeface="微软雅黑" panose="020B0503020204020204" charset="-122"/>
                <a:ea typeface="微软雅黑" panose="020B0503020204020204" charset="-122"/>
                <a:sym typeface="+mn-ea"/>
              </a:rPr>
              <a:t>一次性发放</a:t>
            </a:r>
            <a:r>
              <a:rPr lang="zh-CN" altLang="en-US" sz="1600" dirty="0">
                <a:latin typeface="微软雅黑" panose="020B0503020204020204" charset="-122"/>
                <a:ea typeface="微软雅黑" panose="020B0503020204020204" charset="-122"/>
                <a:sym typeface="+mn-ea"/>
              </a:rPr>
              <a:t>或</a:t>
            </a:r>
            <a:r>
              <a:rPr lang="zh-CN" altLang="en-US" sz="1600" b="1" dirty="0">
                <a:latin typeface="微软雅黑" panose="020B0503020204020204" charset="-122"/>
                <a:ea typeface="微软雅黑" panose="020B0503020204020204" charset="-122"/>
                <a:sym typeface="+mn-ea"/>
              </a:rPr>
              <a:t>按月发放</a:t>
            </a:r>
            <a:r>
              <a:rPr lang="zh-CN" altLang="en-US" sz="1600" dirty="0">
                <a:latin typeface="微软雅黑" panose="020B0503020204020204" charset="-122"/>
                <a:ea typeface="微软雅黑" panose="020B0503020204020204" charset="-122"/>
                <a:sym typeface="+mn-ea"/>
              </a:rPr>
              <a:t>的</a:t>
            </a:r>
            <a:r>
              <a:rPr lang="zh-CN" altLang="en-US" sz="1600" b="1" dirty="0">
                <a:latin typeface="微软雅黑" panose="020B0503020204020204" charset="-122"/>
                <a:ea typeface="微软雅黑" panose="020B0503020204020204" charset="-122"/>
                <a:sym typeface="+mn-ea"/>
              </a:rPr>
              <a:t>旅游费、保险费、餐费、过节费、劳务费</a:t>
            </a:r>
            <a:r>
              <a:rPr lang="zh-CN" altLang="en-US" sz="1600" dirty="0">
                <a:latin typeface="微软雅黑" panose="020B0503020204020204" charset="-122"/>
                <a:ea typeface="微软雅黑" panose="020B0503020204020204" charset="-122"/>
                <a:sym typeface="+mn-ea"/>
              </a:rPr>
              <a:t>等，只要</a:t>
            </a:r>
            <a:r>
              <a:rPr lang="zh-CN" altLang="en-US" sz="1600" b="1" dirty="0">
                <a:solidFill>
                  <a:srgbClr val="FF0000"/>
                </a:solidFill>
                <a:latin typeface="微软雅黑" panose="020B0503020204020204" charset="-122"/>
                <a:ea typeface="微软雅黑" panose="020B0503020204020204" charset="-122"/>
                <a:sym typeface="+mn-ea"/>
              </a:rPr>
              <a:t>属于劳动报酬性质</a:t>
            </a:r>
            <a:r>
              <a:rPr lang="zh-CN" altLang="en-US" sz="1600" dirty="0">
                <a:latin typeface="微软雅黑" panose="020B0503020204020204" charset="-122"/>
                <a:ea typeface="微软雅黑" panose="020B0503020204020204" charset="-122"/>
                <a:sym typeface="+mn-ea"/>
              </a:rPr>
              <a:t>并且现行统计制度未明确规定不统计为工资的，都应作为</a:t>
            </a:r>
            <a:r>
              <a:rPr lang="zh-CN" altLang="en-US" sz="1600" b="1" dirty="0">
                <a:solidFill>
                  <a:srgbClr val="FF0000"/>
                </a:solidFill>
                <a:latin typeface="微软雅黑" panose="020B0503020204020204" charset="-122"/>
                <a:ea typeface="微软雅黑" panose="020B0503020204020204" charset="-122"/>
                <a:sym typeface="+mn-ea"/>
              </a:rPr>
              <a:t>工资</a:t>
            </a:r>
            <a:r>
              <a:rPr lang="zh-CN" altLang="en-US" sz="1600" dirty="0">
                <a:latin typeface="微软雅黑" panose="020B0503020204020204" charset="-122"/>
                <a:ea typeface="微软雅黑" panose="020B0503020204020204" charset="-122"/>
                <a:sym typeface="+mn-ea"/>
              </a:rPr>
              <a:t>统计（但</a:t>
            </a:r>
            <a:r>
              <a:rPr lang="zh-CN" altLang="en-US" sz="1600" b="1" dirty="0">
                <a:solidFill>
                  <a:srgbClr val="FF0000"/>
                </a:solidFill>
                <a:latin typeface="微软雅黑" panose="020B0503020204020204" charset="-122"/>
                <a:ea typeface="微软雅黑" panose="020B0503020204020204" charset="-122"/>
                <a:sym typeface="+mn-ea"/>
              </a:rPr>
              <a:t>在工会经费中开支的不统计</a:t>
            </a:r>
            <a:r>
              <a:rPr lang="zh-CN" altLang="en-US" sz="1600" dirty="0">
                <a:latin typeface="微软雅黑" panose="020B0503020204020204" charset="-122"/>
                <a:ea typeface="微软雅黑" panose="020B0503020204020204" charset="-122"/>
                <a:sym typeface="+mn-ea"/>
              </a:rPr>
              <a:t>）。</a:t>
            </a:r>
            <a:endParaRPr lang="zh-CN" altLang="en-US" sz="1600" dirty="0">
              <a:latin typeface="微软雅黑" panose="020B0503020204020204" charset="-122"/>
              <a:ea typeface="微软雅黑" panose="020B0503020204020204" charset="-122"/>
              <a:sym typeface="+mn-ea"/>
            </a:endParaRPr>
          </a:p>
          <a:p>
            <a:pPr marL="285750" indent="-285750" algn="just">
              <a:lnSpc>
                <a:spcPct val="150000"/>
              </a:lnSpc>
              <a:buClrTx/>
              <a:buSzTx/>
              <a:buFont typeface="Wingdings" panose="05000000000000000000" pitchFamily="2" charset="2"/>
              <a:buChar char="p"/>
            </a:pPr>
            <a:r>
              <a:rPr lang="zh-CN" altLang="en-US" sz="1600" dirty="0">
                <a:latin typeface="微软雅黑" panose="020B0503020204020204" charset="-122"/>
                <a:ea typeface="微软雅黑" panose="020B0503020204020204" charset="-122"/>
                <a:sym typeface="+mn-ea"/>
              </a:rPr>
              <a:t>单位为职工缴纳的</a:t>
            </a:r>
            <a:r>
              <a:rPr lang="zh-CN" altLang="en-US" sz="1600" b="1" dirty="0">
                <a:solidFill>
                  <a:srgbClr val="FF0000"/>
                </a:solidFill>
                <a:latin typeface="微软雅黑" panose="020B0503020204020204" charset="-122"/>
                <a:ea typeface="微软雅黑" panose="020B0503020204020204" charset="-122"/>
                <a:sym typeface="+mn-ea"/>
              </a:rPr>
              <a:t>补充养老保险</a:t>
            </a:r>
            <a:r>
              <a:rPr lang="zh-CN" altLang="en-US" sz="1600" dirty="0">
                <a:latin typeface="微软雅黑" panose="020B0503020204020204" charset="-122"/>
                <a:ea typeface="微软雅黑" panose="020B0503020204020204" charset="-122"/>
                <a:sym typeface="+mn-ea"/>
              </a:rPr>
              <a:t>和</a:t>
            </a:r>
            <a:r>
              <a:rPr lang="zh-CN" altLang="en-US" sz="1600" b="1" dirty="0">
                <a:solidFill>
                  <a:srgbClr val="FF0000"/>
                </a:solidFill>
                <a:latin typeface="微软雅黑" panose="020B0503020204020204" charset="-122"/>
                <a:ea typeface="微软雅黑" panose="020B0503020204020204" charset="-122"/>
                <a:sym typeface="+mn-ea"/>
              </a:rPr>
              <a:t>补充医疗保险</a:t>
            </a:r>
            <a:r>
              <a:rPr lang="zh-CN" altLang="en-US" sz="1600" dirty="0">
                <a:latin typeface="微软雅黑" panose="020B0503020204020204" charset="-122"/>
                <a:ea typeface="微软雅黑" panose="020B0503020204020204" charset="-122"/>
                <a:sym typeface="+mn-ea"/>
              </a:rPr>
              <a:t>应纳入</a:t>
            </a:r>
            <a:r>
              <a:rPr lang="zh-CN" altLang="en-US" sz="1600" b="1" dirty="0">
                <a:solidFill>
                  <a:srgbClr val="FF0000"/>
                </a:solidFill>
                <a:latin typeface="微软雅黑" panose="020B0503020204020204" charset="-122"/>
                <a:ea typeface="微软雅黑" panose="020B0503020204020204" charset="-122"/>
                <a:sym typeface="+mn-ea"/>
              </a:rPr>
              <a:t>保险费用</a:t>
            </a:r>
            <a:r>
              <a:rPr lang="zh-CN" altLang="en-US" sz="1600" dirty="0">
                <a:latin typeface="微软雅黑" panose="020B0503020204020204" charset="-122"/>
                <a:ea typeface="微软雅黑" panose="020B0503020204020204" charset="-122"/>
                <a:sym typeface="+mn-ea"/>
              </a:rPr>
              <a:t>统计，其他各种</a:t>
            </a:r>
            <a:r>
              <a:rPr lang="zh-CN" altLang="en-US" sz="1600" b="1" dirty="0">
                <a:solidFill>
                  <a:srgbClr val="FF0000"/>
                </a:solidFill>
                <a:latin typeface="微软雅黑" panose="020B0503020204020204" charset="-122"/>
                <a:ea typeface="微软雅黑" panose="020B0503020204020204" charset="-122"/>
                <a:sym typeface="+mn-ea"/>
              </a:rPr>
              <a:t>商业性保险</a:t>
            </a:r>
            <a:r>
              <a:rPr lang="zh-CN" altLang="en-US" sz="1600" dirty="0">
                <a:latin typeface="微软雅黑" panose="020B0503020204020204" charset="-122"/>
                <a:ea typeface="微软雅黑" panose="020B0503020204020204" charset="-122"/>
                <a:sym typeface="+mn-ea"/>
              </a:rPr>
              <a:t>其性质为劳动报酬，应计入</a:t>
            </a:r>
            <a:r>
              <a:rPr lang="zh-CN" altLang="en-US" sz="1600" b="1" dirty="0">
                <a:solidFill>
                  <a:srgbClr val="FF0000"/>
                </a:solidFill>
                <a:latin typeface="微软雅黑" panose="020B0503020204020204" charset="-122"/>
                <a:ea typeface="微软雅黑" panose="020B0503020204020204" charset="-122"/>
                <a:sym typeface="+mn-ea"/>
              </a:rPr>
              <a:t>工资总额</a:t>
            </a:r>
            <a:r>
              <a:rPr lang="zh-CN" altLang="en-US" sz="1600" dirty="0">
                <a:latin typeface="微软雅黑" panose="020B0503020204020204" charset="-122"/>
                <a:ea typeface="微软雅黑" panose="020B0503020204020204" charset="-122"/>
                <a:sym typeface="+mn-ea"/>
              </a:rPr>
              <a:t>统计。</a:t>
            </a:r>
            <a:endParaRPr lang="zh-CN" altLang="en-US" sz="1600" dirty="0">
              <a:latin typeface="微软雅黑" panose="020B0503020204020204" charset="-122"/>
              <a:ea typeface="微软雅黑" panose="020B0503020204020204" charset="-122"/>
              <a:sym typeface="+mn-ea"/>
            </a:endParaRPr>
          </a:p>
        </p:txBody>
      </p:sp>
      <p:grpSp>
        <p:nvGrpSpPr>
          <p:cNvPr id="4" name="组合 3"/>
          <p:cNvGrpSpPr/>
          <p:nvPr/>
        </p:nvGrpSpPr>
        <p:grpSpPr>
          <a:xfrm>
            <a:off x="1705926" y="1629546"/>
            <a:ext cx="8296687" cy="359999"/>
            <a:chOff x="1705926" y="1895771"/>
            <a:chExt cx="8296687" cy="359999"/>
          </a:xfrm>
        </p:grpSpPr>
        <p:grpSp>
          <p:nvGrpSpPr>
            <p:cNvPr id="15" name="组合 132"/>
            <p:cNvGrpSpPr/>
            <p:nvPr/>
          </p:nvGrpSpPr>
          <p:grpSpPr bwMode="auto">
            <a:xfrm>
              <a:off x="1705926" y="1895771"/>
              <a:ext cx="8296687" cy="359999"/>
              <a:chOff x="1280173" y="1426018"/>
              <a:chExt cx="7359996" cy="254753"/>
            </a:xfrm>
          </p:grpSpPr>
          <p:sp>
            <p:nvSpPr>
              <p:cNvPr id="16" name="Rounded Rectangle 43"/>
              <p:cNvSpPr/>
              <p:nvPr/>
            </p:nvSpPr>
            <p:spPr>
              <a:xfrm>
                <a:off x="1280173" y="1426018"/>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sz="1600" noProof="1">
                  <a:ea typeface="微软雅黑" panose="020B0503020204020204" charset="-122"/>
                </a:endParaRPr>
              </a:p>
            </p:txBody>
          </p:sp>
          <p:sp>
            <p:nvSpPr>
              <p:cNvPr id="17" name="TextBox 135"/>
              <p:cNvSpPr txBox="1">
                <a:spLocks noChangeArrowheads="1"/>
              </p:cNvSpPr>
              <p:nvPr/>
            </p:nvSpPr>
            <p:spPr bwMode="auto">
              <a:xfrm>
                <a:off x="1614332" y="1433605"/>
                <a:ext cx="7025837"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企业人工成本分项科目</a:t>
                </a:r>
                <a:r>
                  <a:rPr lang="zh-CN" altLang="en-US" sz="1600" b="1" dirty="0">
                    <a:latin typeface="微软雅黑" panose="020B0503020204020204" charset="-122"/>
                    <a:ea typeface="微软雅黑" panose="020B0503020204020204" charset="-122"/>
                  </a:rPr>
                  <a:t>如何区分？</a:t>
                </a:r>
                <a:endParaRPr lang="zh-CN" altLang="en-US" sz="1600" b="1" dirty="0">
                  <a:latin typeface="微软雅黑" panose="020B0503020204020204" charset="-122"/>
                  <a:ea typeface="微软雅黑" panose="020B0503020204020204" charset="-122"/>
                </a:endParaRPr>
              </a:p>
            </p:txBody>
          </p:sp>
        </p:grpSp>
        <p:sp>
          <p:nvSpPr>
            <p:cNvPr id="3" name="矩形 2"/>
            <p:cNvSpPr/>
            <p:nvPr/>
          </p:nvSpPr>
          <p:spPr>
            <a:xfrm>
              <a:off x="1720820" y="1916090"/>
              <a:ext cx="302260" cy="337185"/>
            </a:xfrm>
            <a:prstGeom prst="rect">
              <a:avLst/>
            </a:prstGeom>
          </p:spPr>
          <p:txBody>
            <a:bodyPr wrap="none">
              <a:spAutoFit/>
            </a:bodyPr>
            <a:lstStyle/>
            <a:p>
              <a:pPr algn="ctr"/>
              <a:r>
                <a:rPr lang="en-US" altLang="zh-CN" sz="1600" dirty="0">
                  <a:solidFill>
                    <a:schemeClr val="bg1"/>
                  </a:solidFill>
                </a:rPr>
                <a:t>5</a:t>
              </a:r>
              <a:endParaRPr lang="en-US" altLang="zh-CN" sz="1600" dirty="0">
                <a:solidFill>
                  <a:schemeClr val="bg1"/>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59946">
        <p14:gallery dir="l"/>
      </p:transition>
    </mc:Choice>
    <mc:Fallback>
      <p:transition spd="slow" advTm="59946">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常见问题解答</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graphicFrame>
        <p:nvGraphicFramePr>
          <p:cNvPr id="2" name="表格 1"/>
          <p:cNvGraphicFramePr>
            <a:graphicFrameLocks noGrp="1"/>
          </p:cNvGraphicFramePr>
          <p:nvPr/>
        </p:nvGraphicFramePr>
        <p:xfrm>
          <a:off x="1416000" y="2559280"/>
          <a:ext cx="9360000" cy="2160000"/>
        </p:xfrm>
        <a:graphic>
          <a:graphicData uri="http://schemas.openxmlformats.org/drawingml/2006/table">
            <a:tbl>
              <a:tblPr firstRow="1" bandRow="1">
                <a:tableStyleId>{5C22544A-7EE6-4342-B048-85BDC9FD1C3A}</a:tableStyleId>
              </a:tblPr>
              <a:tblGrid>
                <a:gridCol w="2160000"/>
                <a:gridCol w="2160000"/>
                <a:gridCol w="2520000"/>
                <a:gridCol w="2520000"/>
              </a:tblGrid>
              <a:tr h="540000">
                <a:tc>
                  <a:txBody>
                    <a:bodyPr/>
                    <a:lstStyle/>
                    <a:p>
                      <a:pPr algn="ctr"/>
                      <a:r>
                        <a:rPr lang="zh-CN" altLang="en-US" sz="1600" dirty="0" smtClean="0"/>
                        <a:t>填报指标</a:t>
                      </a:r>
                      <a:endParaRPr lang="zh-CN" altLang="en-US" sz="1600" dirty="0"/>
                    </a:p>
                  </a:txBody>
                  <a:tcPr anchor="ctr"/>
                </a:tc>
                <a:tc>
                  <a:txBody>
                    <a:bodyPr/>
                    <a:lstStyle/>
                    <a:p>
                      <a:pPr algn="ctr"/>
                      <a:r>
                        <a:rPr lang="zh-CN" altLang="en-US" sz="1600" dirty="0" smtClean="0"/>
                        <a:t>总体处理原则</a:t>
                      </a:r>
                      <a:endParaRPr lang="zh-CN" altLang="en-US" sz="1600" dirty="0"/>
                    </a:p>
                  </a:txBody>
                  <a:tcPr anchor="ctr"/>
                </a:tc>
                <a:tc>
                  <a:txBody>
                    <a:bodyPr/>
                    <a:lstStyle/>
                    <a:p>
                      <a:pPr algn="ctr"/>
                      <a:r>
                        <a:rPr lang="zh-CN" altLang="en-US" sz="1600" dirty="0" smtClean="0"/>
                        <a:t>用工企业</a:t>
                      </a:r>
                      <a:r>
                        <a:rPr lang="zh-CN" altLang="en-US" sz="1600" b="0" dirty="0" smtClean="0"/>
                        <a:t>（使用方）</a:t>
                      </a:r>
                      <a:endParaRPr lang="zh-CN" altLang="en-US" sz="1600" b="0" dirty="0"/>
                    </a:p>
                  </a:txBody>
                  <a:tcPr anchor="ctr"/>
                </a:tc>
                <a:tc>
                  <a:txBody>
                    <a:bodyPr/>
                    <a:lstStyle/>
                    <a:p>
                      <a:pPr algn="ctr"/>
                      <a:r>
                        <a:rPr lang="zh-CN" altLang="en-US" sz="1600" dirty="0" smtClean="0"/>
                        <a:t>劳务派遣企业</a:t>
                      </a:r>
                      <a:r>
                        <a:rPr lang="zh-CN" altLang="en-US" sz="1600" b="0" dirty="0" smtClean="0"/>
                        <a:t>（派出方）</a:t>
                      </a:r>
                      <a:endParaRPr lang="zh-CN" altLang="en-US" sz="1600" b="0" dirty="0"/>
                    </a:p>
                  </a:txBody>
                  <a:tcPr anchor="ctr"/>
                </a:tc>
              </a:tr>
              <a:tr h="540000">
                <a:tc>
                  <a:txBody>
                    <a:bodyPr/>
                    <a:lstStyle/>
                    <a:p>
                      <a:pPr algn="ctr"/>
                      <a:r>
                        <a:rPr lang="en-US" altLang="zh-CN" sz="1600" dirty="0" smtClean="0"/>
                        <a:t>《</a:t>
                      </a:r>
                      <a:r>
                        <a:rPr lang="zh-CN" altLang="en-US" sz="1600" dirty="0" smtClean="0"/>
                        <a:t>企业表</a:t>
                      </a:r>
                      <a:r>
                        <a:rPr lang="en-US" altLang="zh-CN" sz="1600" dirty="0" smtClean="0"/>
                        <a:t>》</a:t>
                      </a:r>
                      <a:r>
                        <a:rPr lang="zh-CN" altLang="en-US" sz="1600" dirty="0" smtClean="0"/>
                        <a:t>从业人数</a:t>
                      </a:r>
                      <a:endParaRPr lang="zh-CN" altLang="en-US" sz="1600" dirty="0"/>
                    </a:p>
                  </a:txBody>
                  <a:tcPr anchor="ctr">
                    <a:solidFill>
                      <a:srgbClr val="D2DEEF"/>
                    </a:solidFill>
                  </a:tcPr>
                </a:tc>
                <a:tc rowSpan="2">
                  <a:txBody>
                    <a:bodyPr/>
                    <a:lstStyle/>
                    <a:p>
                      <a:pPr algn="ctr"/>
                      <a:r>
                        <a:rPr lang="zh-CN" altLang="en-US" sz="1600" dirty="0" smtClean="0"/>
                        <a:t>谁用工谁统计</a:t>
                      </a:r>
                      <a:endParaRPr lang="zh-CN" altLang="en-US" sz="1600" dirty="0"/>
                    </a:p>
                  </a:txBody>
                  <a:tcPr anchor="ctr">
                    <a:solidFill>
                      <a:srgbClr val="D2DEEF"/>
                    </a:solidFill>
                  </a:tcPr>
                </a:tc>
                <a:tc rowSpan="2">
                  <a:txBody>
                    <a:bodyPr/>
                    <a:lstStyle/>
                    <a:p>
                      <a:pPr algn="ctr"/>
                      <a:r>
                        <a:rPr lang="zh-CN" altLang="en-US" sz="1600" dirty="0" smtClean="0"/>
                        <a:t>纳入统计</a:t>
                      </a:r>
                      <a:endParaRPr lang="zh-CN" altLang="en-US" sz="1600" dirty="0"/>
                    </a:p>
                  </a:txBody>
                  <a:tcPr anchor="ctr">
                    <a:solidFill>
                      <a:srgbClr val="D2DEEF"/>
                    </a:solidFill>
                  </a:tcPr>
                </a:tc>
                <a:tc rowSpan="2">
                  <a:txBody>
                    <a:bodyPr/>
                    <a:lstStyle/>
                    <a:p>
                      <a:pPr algn="ctr"/>
                      <a:r>
                        <a:rPr lang="zh-CN" altLang="en-US" sz="1600" dirty="0" smtClean="0"/>
                        <a:t>不纳入统计</a:t>
                      </a:r>
                      <a:endParaRPr lang="zh-CN" altLang="en-US" sz="1600" dirty="0"/>
                    </a:p>
                  </a:txBody>
                  <a:tcPr anchor="ctr">
                    <a:solidFill>
                      <a:srgbClr val="D2DEEF"/>
                    </a:solidFill>
                  </a:tcPr>
                </a:tc>
              </a:tr>
              <a:tr h="540000">
                <a:tc>
                  <a:txBody>
                    <a:bodyPr/>
                    <a:lstStyle/>
                    <a:p>
                      <a:pPr algn="ctr"/>
                      <a:r>
                        <a:rPr lang="en-US" altLang="zh-CN" sz="1600" dirty="0" smtClean="0"/>
                        <a:t>《</a:t>
                      </a:r>
                      <a:r>
                        <a:rPr lang="zh-CN" altLang="en-US" sz="1600" dirty="0" smtClean="0"/>
                        <a:t>企业表</a:t>
                      </a:r>
                      <a:r>
                        <a:rPr lang="en-US" altLang="zh-CN" sz="1600" dirty="0" smtClean="0"/>
                        <a:t>》</a:t>
                      </a:r>
                      <a:r>
                        <a:rPr lang="zh-CN" altLang="en-US" sz="1600" dirty="0" smtClean="0"/>
                        <a:t>工资总额</a:t>
                      </a:r>
                      <a:endParaRPr lang="zh-CN" altLang="en-US" sz="1600" dirty="0"/>
                    </a:p>
                  </a:txBody>
                  <a:tcPr anchor="ctr">
                    <a:solidFill>
                      <a:srgbClr val="D2DEEF"/>
                    </a:solidFill>
                  </a:tcPr>
                </a:tc>
                <a:tc vMerge="1">
                  <a:tcPr/>
                </a:tc>
                <a:tc vMerge="1">
                  <a:tcPr/>
                </a:tc>
                <a:tc vMerge="1">
                  <a:tcPr/>
                </a:tc>
              </a:tr>
              <a:tr h="540000">
                <a:tc>
                  <a:txBody>
                    <a:bodyPr/>
                    <a:lstStyle/>
                    <a:p>
                      <a:pPr algn="ctr"/>
                      <a:r>
                        <a:rPr lang="en-US" altLang="zh-CN" sz="1600" dirty="0" smtClean="0"/>
                        <a:t>《</a:t>
                      </a:r>
                      <a:r>
                        <a:rPr lang="zh-CN" altLang="en-US" sz="1600" dirty="0" smtClean="0"/>
                        <a:t>职工表</a:t>
                      </a:r>
                      <a:r>
                        <a:rPr lang="en-US" altLang="zh-CN" sz="1600" dirty="0" smtClean="0"/>
                        <a:t>》</a:t>
                      </a:r>
                      <a:r>
                        <a:rPr lang="zh-CN" altLang="en-US" sz="1600" dirty="0" smtClean="0"/>
                        <a:t>工资数据</a:t>
                      </a:r>
                      <a:endParaRPr lang="zh-CN" altLang="en-US" sz="1600" dirty="0"/>
                    </a:p>
                  </a:txBody>
                  <a:tcPr anchor="ctr"/>
                </a:tc>
                <a:tc>
                  <a:txBody>
                    <a:bodyPr/>
                    <a:lstStyle/>
                    <a:p>
                      <a:pPr algn="ctr"/>
                      <a:r>
                        <a:rPr lang="zh-CN" altLang="en-US" sz="1600" dirty="0" smtClean="0"/>
                        <a:t>谁发工资谁填写</a:t>
                      </a:r>
                      <a:endParaRPr lang="zh-CN" altLang="en-US" sz="1600" dirty="0"/>
                    </a:p>
                  </a:txBody>
                  <a:tcPr anchor="ctr"/>
                </a:tc>
                <a:tc>
                  <a:txBody>
                    <a:bodyPr/>
                    <a:lstStyle/>
                    <a:p>
                      <a:pPr algn="ctr"/>
                      <a:r>
                        <a:rPr lang="zh-CN" altLang="en-US" sz="1600" dirty="0" smtClean="0"/>
                        <a:t>直接发放工资：纳入填写</a:t>
                      </a:r>
                      <a:endParaRPr lang="zh-CN" altLang="en-US" sz="1600" dirty="0" smtClean="0"/>
                    </a:p>
                  </a:txBody>
                  <a:tcPr anchor="ctr"/>
                </a:tc>
                <a:tc>
                  <a:txBody>
                    <a:bodyPr/>
                    <a:lstStyle/>
                    <a:p>
                      <a:pPr algn="ctr"/>
                      <a:r>
                        <a:rPr lang="zh-CN" altLang="en-US" sz="1600" dirty="0" smtClean="0"/>
                        <a:t>代发工资：纳入填写</a:t>
                      </a:r>
                      <a:endParaRPr lang="zh-CN" altLang="en-US" sz="1600" dirty="0"/>
                    </a:p>
                  </a:txBody>
                  <a:tcPr anchor="ctr"/>
                </a:tc>
              </a:tr>
            </a:tbl>
          </a:graphicData>
        </a:graphic>
      </p:graphicFrame>
      <p:grpSp>
        <p:nvGrpSpPr>
          <p:cNvPr id="3" name="组合 2"/>
          <p:cNvGrpSpPr/>
          <p:nvPr/>
        </p:nvGrpSpPr>
        <p:grpSpPr>
          <a:xfrm>
            <a:off x="1858326" y="1904993"/>
            <a:ext cx="8296687" cy="359999"/>
            <a:chOff x="1705926" y="1895771"/>
            <a:chExt cx="8296687" cy="359999"/>
          </a:xfrm>
        </p:grpSpPr>
        <p:grpSp>
          <p:nvGrpSpPr>
            <p:cNvPr id="5" name="组合 132"/>
            <p:cNvGrpSpPr/>
            <p:nvPr/>
          </p:nvGrpSpPr>
          <p:grpSpPr bwMode="auto">
            <a:xfrm>
              <a:off x="1705926" y="1895771"/>
              <a:ext cx="8296687" cy="359999"/>
              <a:chOff x="1280173" y="1426018"/>
              <a:chExt cx="7359996" cy="254753"/>
            </a:xfrm>
          </p:grpSpPr>
          <p:sp>
            <p:nvSpPr>
              <p:cNvPr id="6" name="Rounded Rectangle 43"/>
              <p:cNvSpPr/>
              <p:nvPr/>
            </p:nvSpPr>
            <p:spPr>
              <a:xfrm>
                <a:off x="1280173" y="1426018"/>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sz="1600" noProof="1">
                  <a:ea typeface="微软雅黑" panose="020B0503020204020204" charset="-122"/>
                </a:endParaRPr>
              </a:p>
            </p:txBody>
          </p:sp>
          <p:sp>
            <p:nvSpPr>
              <p:cNvPr id="7" name="TextBox 135"/>
              <p:cNvSpPr txBox="1">
                <a:spLocks noChangeArrowheads="1"/>
              </p:cNvSpPr>
              <p:nvPr/>
            </p:nvSpPr>
            <p:spPr bwMode="auto">
              <a:xfrm>
                <a:off x="1614332" y="1433605"/>
                <a:ext cx="7025837"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劳务派遣人员</a:t>
                </a:r>
                <a:r>
                  <a:rPr lang="zh-CN" altLang="en-US" sz="1600" b="1" dirty="0">
                    <a:latin typeface="微软雅黑" panose="020B0503020204020204" charset="-122"/>
                    <a:ea typeface="微软雅黑" panose="020B0503020204020204" charset="-122"/>
                  </a:rPr>
                  <a:t>的从业人数、工资总额、职工工资如何统计填写？</a:t>
                </a:r>
                <a:endParaRPr lang="zh-CN" altLang="en-US" sz="1600" b="1" dirty="0">
                  <a:latin typeface="微软雅黑" panose="020B0503020204020204" charset="-122"/>
                  <a:ea typeface="微软雅黑" panose="020B0503020204020204" charset="-122"/>
                </a:endParaRPr>
              </a:p>
            </p:txBody>
          </p:sp>
        </p:grpSp>
        <p:sp>
          <p:nvSpPr>
            <p:cNvPr id="8" name="矩形 7"/>
            <p:cNvSpPr/>
            <p:nvPr/>
          </p:nvSpPr>
          <p:spPr>
            <a:xfrm>
              <a:off x="1720820" y="1916090"/>
              <a:ext cx="302260" cy="337185"/>
            </a:xfrm>
            <a:prstGeom prst="rect">
              <a:avLst/>
            </a:prstGeom>
          </p:spPr>
          <p:txBody>
            <a:bodyPr wrap="none">
              <a:spAutoFit/>
            </a:bodyPr>
            <a:lstStyle/>
            <a:p>
              <a:pPr algn="ctr"/>
              <a:r>
                <a:rPr lang="en-US" altLang="zh-CN" sz="1600" dirty="0">
                  <a:solidFill>
                    <a:schemeClr val="bg1"/>
                  </a:solidFill>
                </a:rPr>
                <a:t>6</a:t>
              </a:r>
              <a:endParaRPr lang="en-US" altLang="zh-CN" sz="1600" dirty="0">
                <a:solidFill>
                  <a:schemeClr val="bg1"/>
                </a:solidFill>
              </a:endParaRPr>
            </a:p>
          </p:txBody>
        </p:sp>
      </p:grpSp>
      <p:sp>
        <p:nvSpPr>
          <p:cNvPr id="9" name="矩形 30"/>
          <p:cNvSpPr>
            <a:spLocks noChangeArrowheads="1"/>
          </p:cNvSpPr>
          <p:nvPr/>
        </p:nvSpPr>
        <p:spPr bwMode="auto">
          <a:xfrm>
            <a:off x="1416000" y="4719280"/>
            <a:ext cx="8012480" cy="47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Arial" panose="020B0604020202020204" pitchFamily="34" charset="0"/>
              <a:buChar char="•"/>
            </a:pPr>
            <a:r>
              <a:rPr lang="zh-CN" altLang="en-US" sz="1600" dirty="0" smtClean="0">
                <a:latin typeface="微软雅黑" panose="020B0503020204020204" charset="-122"/>
                <a:ea typeface="微软雅黑" panose="020B0503020204020204" charset="-122"/>
              </a:rPr>
              <a:t>注意：支付</a:t>
            </a:r>
            <a:r>
              <a:rPr lang="zh-CN" altLang="en-US" sz="1600" dirty="0">
                <a:latin typeface="微软雅黑" panose="020B0503020204020204" charset="-122"/>
                <a:ea typeface="微软雅黑" panose="020B0503020204020204" charset="-122"/>
              </a:rPr>
              <a:t>给劳务派遣公司的</a:t>
            </a:r>
            <a:r>
              <a:rPr lang="zh-CN" altLang="en-US" sz="1600" b="1" dirty="0">
                <a:solidFill>
                  <a:srgbClr val="FF0000"/>
                </a:solidFill>
                <a:latin typeface="微软雅黑" panose="020B0503020204020204" charset="-122"/>
                <a:ea typeface="微软雅黑" panose="020B0503020204020204" charset="-122"/>
              </a:rPr>
              <a:t>管理费</a:t>
            </a:r>
            <a:r>
              <a:rPr lang="zh-CN" altLang="en-US" sz="1600" dirty="0">
                <a:latin typeface="微软雅黑" panose="020B0503020204020204" charset="-122"/>
                <a:ea typeface="微软雅黑" panose="020B0503020204020204" charset="-122"/>
              </a:rPr>
              <a:t>，计入</a:t>
            </a:r>
            <a:r>
              <a:rPr lang="zh-CN" altLang="en-US" sz="1600" dirty="0" smtClean="0">
                <a:latin typeface="微软雅黑" panose="020B0503020204020204" charset="-122"/>
                <a:ea typeface="微软雅黑" panose="020B0503020204020204" charset="-122"/>
              </a:rPr>
              <a:t>“其他人工成本”</a:t>
            </a:r>
            <a:endParaRPr lang="en-US" altLang="zh-CN" sz="1600" dirty="0" smtClean="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59946">
        <p14:gallery dir="l"/>
      </p:transition>
    </mc:Choice>
    <mc:Fallback>
      <p:transition spd="slow" advTm="59946">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常见问题解答</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grpSp>
        <p:nvGrpSpPr>
          <p:cNvPr id="2" name="组合 1"/>
          <p:cNvGrpSpPr/>
          <p:nvPr/>
        </p:nvGrpSpPr>
        <p:grpSpPr>
          <a:xfrm>
            <a:off x="1858326" y="1892161"/>
            <a:ext cx="8296687" cy="359999"/>
            <a:chOff x="1705926" y="1895771"/>
            <a:chExt cx="8296687" cy="359999"/>
          </a:xfrm>
        </p:grpSpPr>
        <p:grpSp>
          <p:nvGrpSpPr>
            <p:cNvPr id="3" name="组合 132"/>
            <p:cNvGrpSpPr/>
            <p:nvPr/>
          </p:nvGrpSpPr>
          <p:grpSpPr bwMode="auto">
            <a:xfrm>
              <a:off x="1705926" y="1895771"/>
              <a:ext cx="8296687" cy="359999"/>
              <a:chOff x="1280173" y="1426018"/>
              <a:chExt cx="7359996" cy="254753"/>
            </a:xfrm>
          </p:grpSpPr>
          <p:sp>
            <p:nvSpPr>
              <p:cNvPr id="4" name="Rounded Rectangle 43"/>
              <p:cNvSpPr/>
              <p:nvPr/>
            </p:nvSpPr>
            <p:spPr>
              <a:xfrm>
                <a:off x="1280173" y="1426018"/>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sz="1600" noProof="1">
                  <a:ea typeface="微软雅黑" panose="020B0503020204020204" charset="-122"/>
                </a:endParaRPr>
              </a:p>
            </p:txBody>
          </p:sp>
          <p:sp>
            <p:nvSpPr>
              <p:cNvPr id="5" name="TextBox 135"/>
              <p:cNvSpPr txBox="1">
                <a:spLocks noChangeArrowheads="1"/>
              </p:cNvSpPr>
              <p:nvPr/>
            </p:nvSpPr>
            <p:spPr bwMode="auto">
              <a:xfrm>
                <a:off x="1614332" y="1433605"/>
                <a:ext cx="7025837"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dirty="0">
                    <a:latin typeface="微软雅黑" panose="020B0503020204020204" charset="-122"/>
                    <a:ea typeface="微软雅黑" panose="020B0503020204020204" charset="-122"/>
                  </a:rPr>
                  <a:t>如何根据被调查者在本企业的</a:t>
                </a:r>
                <a:r>
                  <a:rPr lang="zh-CN" altLang="en-US" sz="1600" b="1" dirty="0">
                    <a:solidFill>
                      <a:schemeClr val="accent1"/>
                    </a:solidFill>
                    <a:latin typeface="微软雅黑" panose="020B0503020204020204" charset="-122"/>
                    <a:ea typeface="微软雅黑" panose="020B0503020204020204" charset="-122"/>
                  </a:rPr>
                  <a:t>现有岗位名称转换并填写职业？</a:t>
                </a:r>
                <a:endParaRPr lang="zh-CN" altLang="en-US" sz="1600" b="1" dirty="0">
                  <a:latin typeface="微软雅黑" panose="020B0503020204020204" charset="-122"/>
                  <a:ea typeface="微软雅黑" panose="020B0503020204020204" charset="-122"/>
                </a:endParaRPr>
              </a:p>
            </p:txBody>
          </p:sp>
        </p:grpSp>
        <p:sp>
          <p:nvSpPr>
            <p:cNvPr id="6" name="矩形 5"/>
            <p:cNvSpPr/>
            <p:nvPr/>
          </p:nvSpPr>
          <p:spPr>
            <a:xfrm>
              <a:off x="1720820" y="1916090"/>
              <a:ext cx="302260" cy="337185"/>
            </a:xfrm>
            <a:prstGeom prst="rect">
              <a:avLst/>
            </a:prstGeom>
          </p:spPr>
          <p:txBody>
            <a:bodyPr wrap="none">
              <a:spAutoFit/>
            </a:bodyPr>
            <a:lstStyle/>
            <a:p>
              <a:pPr algn="ctr"/>
              <a:r>
                <a:rPr lang="en-US" altLang="zh-CN" sz="1600" dirty="0" smtClean="0">
                  <a:solidFill>
                    <a:schemeClr val="bg1"/>
                  </a:solidFill>
                </a:rPr>
                <a:t>7</a:t>
              </a:r>
              <a:endParaRPr lang="en-US" altLang="zh-CN" sz="1600" dirty="0">
                <a:solidFill>
                  <a:schemeClr val="bg1"/>
                </a:solidFill>
              </a:endParaRPr>
            </a:p>
          </p:txBody>
        </p:sp>
      </p:grpSp>
      <p:graphicFrame>
        <p:nvGraphicFramePr>
          <p:cNvPr id="7" name="表格 6"/>
          <p:cNvGraphicFramePr>
            <a:graphicFrameLocks noGrp="1"/>
          </p:cNvGraphicFramePr>
          <p:nvPr>
            <p:custDataLst>
              <p:tags r:id="rId1"/>
            </p:custDataLst>
          </p:nvPr>
        </p:nvGraphicFramePr>
        <p:xfrm>
          <a:off x="1416000" y="2545659"/>
          <a:ext cx="9396000" cy="3780000"/>
        </p:xfrm>
        <a:graphic>
          <a:graphicData uri="http://schemas.openxmlformats.org/drawingml/2006/table">
            <a:tbl>
              <a:tblPr firstRow="1" bandRow="1">
                <a:tableStyleId>{5C22544A-7EE6-4342-B048-85BDC9FD1C3A}</a:tableStyleId>
              </a:tblPr>
              <a:tblGrid>
                <a:gridCol w="1836000"/>
                <a:gridCol w="5400000"/>
                <a:gridCol w="2160000"/>
              </a:tblGrid>
              <a:tr h="540000">
                <a:tc>
                  <a:txBody>
                    <a:bodyPr/>
                    <a:lstStyle/>
                    <a:p>
                      <a:pPr algn="ctr"/>
                      <a:r>
                        <a:rPr lang="zh-CN" altLang="en-US" sz="1600" dirty="0" smtClean="0"/>
                        <a:t>查询方式</a:t>
                      </a:r>
                      <a:endParaRPr lang="zh-CN" altLang="en-US" sz="1600" dirty="0"/>
                    </a:p>
                  </a:txBody>
                  <a:tcPr anchor="ctr"/>
                </a:tc>
                <a:tc>
                  <a:txBody>
                    <a:bodyPr/>
                    <a:lstStyle/>
                    <a:p>
                      <a:pPr algn="ctr"/>
                      <a:r>
                        <a:rPr lang="zh-CN" altLang="en-US" sz="1600" dirty="0" smtClean="0"/>
                        <a:t>查询流程</a:t>
                      </a:r>
                      <a:endParaRPr lang="zh-CN" altLang="en-US" sz="1600" dirty="0"/>
                    </a:p>
                  </a:txBody>
                  <a:tcPr anchor="ctr"/>
                </a:tc>
                <a:tc>
                  <a:txBody>
                    <a:bodyPr/>
                    <a:lstStyle/>
                    <a:p>
                      <a:pPr algn="ctr"/>
                      <a:r>
                        <a:rPr lang="zh-CN" altLang="en-US" sz="1600" dirty="0" smtClean="0"/>
                        <a:t>备注</a:t>
                      </a:r>
                      <a:endParaRPr lang="zh-CN" altLang="en-US" sz="1600" b="0" dirty="0"/>
                    </a:p>
                  </a:txBody>
                  <a:tcPr anchor="ctr"/>
                </a:tc>
              </a:tr>
              <a:tr h="1620000">
                <a:tc>
                  <a:txBody>
                    <a:bodyPr/>
                    <a:lstStyle/>
                    <a:p>
                      <a:pPr algn="ctr">
                        <a:spcAft>
                          <a:spcPts val="900"/>
                        </a:spcAft>
                      </a:pPr>
                      <a:r>
                        <a:rPr lang="zh-CN" altLang="en-US" sz="1600" dirty="0" smtClean="0"/>
                        <a:t>在填报表模板进行模糊查询</a:t>
                      </a:r>
                      <a:endParaRPr lang="zh-CN" altLang="en-US" sz="1600" dirty="0"/>
                    </a:p>
                  </a:txBody>
                  <a:tcPr anchor="ctr">
                    <a:solidFill>
                      <a:srgbClr val="D2DEEF"/>
                    </a:solidFill>
                  </a:tcPr>
                </a:tc>
                <a:tc>
                  <a:txBody>
                    <a:bodyPr/>
                    <a:lstStyle/>
                    <a:p>
                      <a:pPr algn="l">
                        <a:spcAft>
                          <a:spcPts val="900"/>
                        </a:spcAft>
                      </a:pPr>
                      <a:r>
                        <a:rPr lang="en-US" altLang="zh-CN" sz="1600" dirty="0" smtClean="0"/>
                        <a:t>1.</a:t>
                      </a:r>
                      <a:r>
                        <a:rPr lang="zh-CN" altLang="en-US" sz="1600" dirty="0" smtClean="0"/>
                        <a:t>下载</a:t>
                      </a:r>
                      <a:r>
                        <a:rPr lang="en-US" altLang="zh-CN" sz="1600" dirty="0" smtClean="0"/>
                        <a:t>《</a:t>
                      </a:r>
                      <a:r>
                        <a:rPr lang="zh-CN" altLang="en-US" sz="1600" dirty="0" smtClean="0"/>
                        <a:t>企业从业人员工资报酬情况</a:t>
                      </a:r>
                      <a:r>
                        <a:rPr lang="en-US" altLang="zh-CN" sz="1600" dirty="0" smtClean="0"/>
                        <a:t>》</a:t>
                      </a:r>
                      <a:r>
                        <a:rPr lang="zh-CN" altLang="en-US" sz="1600" dirty="0" smtClean="0"/>
                        <a:t>模板</a:t>
                      </a:r>
                      <a:endParaRPr lang="en-US" altLang="zh-CN" sz="1600" dirty="0" smtClean="0"/>
                    </a:p>
                    <a:p>
                      <a:pPr algn="l">
                        <a:spcAft>
                          <a:spcPts val="900"/>
                        </a:spcAft>
                      </a:pPr>
                      <a:r>
                        <a:rPr lang="en-US" altLang="zh-CN" sz="1600" dirty="0" smtClean="0"/>
                        <a:t>2.</a:t>
                      </a:r>
                      <a:r>
                        <a:rPr lang="zh-CN" altLang="en-US" sz="1600" dirty="0" smtClean="0"/>
                        <a:t>用</a:t>
                      </a:r>
                      <a:r>
                        <a:rPr lang="en-US" altLang="zh-CN" sz="1600" dirty="0" smtClean="0"/>
                        <a:t>WPS</a:t>
                      </a:r>
                      <a:r>
                        <a:rPr lang="zh-CN" altLang="en-US" sz="1600" dirty="0" smtClean="0"/>
                        <a:t>表格（</a:t>
                      </a:r>
                      <a:r>
                        <a:rPr lang="en-US" altLang="zh-CN" sz="1600" dirty="0" smtClean="0"/>
                        <a:t>Microsoft Office Excel</a:t>
                      </a:r>
                      <a:r>
                        <a:rPr lang="zh-CN" altLang="en-US" sz="1600" dirty="0" smtClean="0"/>
                        <a:t>不支持）打开</a:t>
                      </a:r>
                      <a:endParaRPr lang="en-US" altLang="zh-CN" sz="1600" dirty="0" smtClean="0"/>
                    </a:p>
                    <a:p>
                      <a:pPr algn="l">
                        <a:spcAft>
                          <a:spcPts val="900"/>
                        </a:spcAft>
                      </a:pPr>
                      <a:r>
                        <a:rPr lang="en-US" altLang="zh-CN" sz="1600" dirty="0" smtClean="0"/>
                        <a:t>3.</a:t>
                      </a:r>
                      <a:r>
                        <a:rPr lang="zh-CN" altLang="en-US" sz="1600" dirty="0" smtClean="0"/>
                        <a:t>在“职业”单元格内输入现有岗位名称全称或关键词，快速查找最为接近的职业小类或细类</a:t>
                      </a:r>
                      <a:endParaRPr lang="zh-CN" altLang="en-US" sz="1600" dirty="0"/>
                    </a:p>
                  </a:txBody>
                  <a:tcPr anchor="ctr">
                    <a:solidFill>
                      <a:srgbClr val="D2DEEF"/>
                    </a:solidFill>
                  </a:tcPr>
                </a:tc>
                <a:tc>
                  <a:txBody>
                    <a:bodyPr/>
                    <a:lstStyle/>
                    <a:p>
                      <a:pPr algn="ctr">
                        <a:spcAft>
                          <a:spcPts val="900"/>
                        </a:spcAft>
                      </a:pPr>
                      <a:r>
                        <a:rPr lang="en-US" altLang="zh-CN" sz="1600" dirty="0" smtClean="0">
                          <a:solidFill>
                            <a:srgbClr val="FF0000"/>
                          </a:solidFill>
                        </a:rPr>
                        <a:t>1.</a:t>
                      </a:r>
                      <a:r>
                        <a:rPr lang="zh-CN" altLang="en-US" sz="1600" b="1" dirty="0" smtClean="0">
                          <a:solidFill>
                            <a:srgbClr val="FF0000"/>
                          </a:solidFill>
                        </a:rPr>
                        <a:t>必须使用</a:t>
                      </a:r>
                      <a:r>
                        <a:rPr lang="en-US" altLang="zh-CN" sz="1600" b="1" dirty="0" smtClean="0">
                          <a:solidFill>
                            <a:srgbClr val="FF0000"/>
                          </a:solidFill>
                        </a:rPr>
                        <a:t>WPS</a:t>
                      </a:r>
                      <a:r>
                        <a:rPr lang="zh-CN" altLang="en-US" sz="1600" b="1" dirty="0" smtClean="0">
                          <a:solidFill>
                            <a:srgbClr val="FF0000"/>
                          </a:solidFill>
                        </a:rPr>
                        <a:t>打开</a:t>
                      </a:r>
                      <a:endParaRPr lang="en-US" altLang="zh-CN" sz="1600" dirty="0" smtClean="0">
                        <a:solidFill>
                          <a:srgbClr val="FF0000"/>
                        </a:solidFill>
                      </a:endParaRPr>
                    </a:p>
                    <a:p>
                      <a:pPr algn="ctr">
                        <a:spcAft>
                          <a:spcPts val="900"/>
                        </a:spcAft>
                      </a:pPr>
                      <a:r>
                        <a:rPr lang="en-US" altLang="zh-CN" sz="1600" dirty="0" smtClean="0">
                          <a:solidFill>
                            <a:srgbClr val="FF0000"/>
                          </a:solidFill>
                        </a:rPr>
                        <a:t>2.</a:t>
                      </a:r>
                      <a:r>
                        <a:rPr lang="zh-CN" altLang="en-US" sz="1600" b="1" dirty="0" smtClean="0">
                          <a:solidFill>
                            <a:srgbClr val="FF0000"/>
                          </a:solidFill>
                        </a:rPr>
                        <a:t>不要直接复制粘贴</a:t>
                      </a:r>
                      <a:r>
                        <a:rPr lang="zh-CN" altLang="en-US" sz="1600" dirty="0" smtClean="0">
                          <a:solidFill>
                            <a:srgbClr val="FF0000"/>
                          </a:solidFill>
                        </a:rPr>
                        <a:t>（可使用“以值的形式粘贴”）</a:t>
                      </a:r>
                      <a:endParaRPr lang="zh-CN" altLang="en-US" sz="1600" dirty="0" smtClean="0">
                        <a:solidFill>
                          <a:srgbClr val="FF0000"/>
                        </a:solidFill>
                      </a:endParaRPr>
                    </a:p>
                  </a:txBody>
                  <a:tcPr anchor="ctr">
                    <a:solidFill>
                      <a:srgbClr val="D2DEEF"/>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500" advTm="73953">
        <p14:gallery dir="l"/>
      </p:transition>
    </mc:Choice>
    <mc:Fallback>
      <p:transition spd="slow" advTm="73953">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常见问题解答</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grpSp>
        <p:nvGrpSpPr>
          <p:cNvPr id="2" name="组合 1"/>
          <p:cNvGrpSpPr/>
          <p:nvPr/>
        </p:nvGrpSpPr>
        <p:grpSpPr>
          <a:xfrm>
            <a:off x="1858326" y="1323201"/>
            <a:ext cx="8296687" cy="359999"/>
            <a:chOff x="1705926" y="1895771"/>
            <a:chExt cx="8296687" cy="359999"/>
          </a:xfrm>
        </p:grpSpPr>
        <p:grpSp>
          <p:nvGrpSpPr>
            <p:cNvPr id="3" name="组合 132"/>
            <p:cNvGrpSpPr/>
            <p:nvPr/>
          </p:nvGrpSpPr>
          <p:grpSpPr bwMode="auto">
            <a:xfrm>
              <a:off x="1705926" y="1895771"/>
              <a:ext cx="8296687" cy="359999"/>
              <a:chOff x="1280173" y="1426018"/>
              <a:chExt cx="7359996" cy="254753"/>
            </a:xfrm>
          </p:grpSpPr>
          <p:sp>
            <p:nvSpPr>
              <p:cNvPr id="4" name="Rounded Rectangle 43"/>
              <p:cNvSpPr/>
              <p:nvPr/>
            </p:nvSpPr>
            <p:spPr>
              <a:xfrm>
                <a:off x="1280173" y="1426018"/>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endParaRPr lang="id-ID" sz="1600" noProof="1">
                  <a:ea typeface="微软雅黑" panose="020B0503020204020204" charset="-122"/>
                </a:endParaRPr>
              </a:p>
            </p:txBody>
          </p:sp>
          <p:sp>
            <p:nvSpPr>
              <p:cNvPr id="5" name="TextBox 135"/>
              <p:cNvSpPr txBox="1">
                <a:spLocks noChangeArrowheads="1"/>
              </p:cNvSpPr>
              <p:nvPr/>
            </p:nvSpPr>
            <p:spPr bwMode="auto">
              <a:xfrm>
                <a:off x="1614332" y="1433605"/>
                <a:ext cx="7025837" cy="2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dirty="0">
                    <a:latin typeface="微软雅黑" panose="020B0503020204020204" charset="-122"/>
                    <a:ea typeface="微软雅黑" panose="020B0503020204020204" charset="-122"/>
                  </a:rPr>
                  <a:t>不同规模</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组织架构企业如何填写</a:t>
                </a:r>
                <a:r>
                  <a:rPr lang="zh-CN" altLang="en-US" sz="1600" b="1" dirty="0">
                    <a:solidFill>
                      <a:schemeClr val="accent1"/>
                    </a:solidFill>
                    <a:latin typeface="微软雅黑" panose="020B0503020204020204" charset="-122"/>
                    <a:ea typeface="微软雅黑" panose="020B0503020204020204" charset="-122"/>
                  </a:rPr>
                  <a:t>管理岗位等级</a:t>
                </a:r>
                <a:r>
                  <a:rPr lang="zh-CN" altLang="en-US" sz="1600" dirty="0">
                    <a:latin typeface="微软雅黑" panose="020B0503020204020204" charset="-122"/>
                    <a:ea typeface="微软雅黑" panose="020B0503020204020204" charset="-122"/>
                  </a:rPr>
                  <a:t>？</a:t>
                </a:r>
                <a:endParaRPr lang="zh-CN" altLang="en-US" sz="1600" dirty="0">
                  <a:latin typeface="微软雅黑" panose="020B0503020204020204" charset="-122"/>
                  <a:ea typeface="微软雅黑" panose="020B0503020204020204" charset="-122"/>
                </a:endParaRPr>
              </a:p>
            </p:txBody>
          </p:sp>
        </p:grpSp>
        <p:sp>
          <p:nvSpPr>
            <p:cNvPr id="6" name="矩形 5"/>
            <p:cNvSpPr/>
            <p:nvPr/>
          </p:nvSpPr>
          <p:spPr>
            <a:xfrm>
              <a:off x="1720820" y="1916090"/>
              <a:ext cx="302260" cy="337185"/>
            </a:xfrm>
            <a:prstGeom prst="rect">
              <a:avLst/>
            </a:prstGeom>
          </p:spPr>
          <p:txBody>
            <a:bodyPr wrap="none">
              <a:spAutoFit/>
            </a:bodyPr>
            <a:lstStyle/>
            <a:p>
              <a:pPr algn="ctr"/>
              <a:r>
                <a:rPr lang="en-US" altLang="zh-CN" sz="1600" dirty="0" smtClean="0">
                  <a:solidFill>
                    <a:schemeClr val="bg1"/>
                  </a:solidFill>
                </a:rPr>
                <a:t>8</a:t>
              </a:r>
              <a:endParaRPr lang="en-US" altLang="zh-CN" sz="1600" dirty="0">
                <a:solidFill>
                  <a:schemeClr val="bg1"/>
                </a:solidFill>
              </a:endParaRPr>
            </a:p>
          </p:txBody>
        </p:sp>
      </p:grpSp>
      <p:graphicFrame>
        <p:nvGraphicFramePr>
          <p:cNvPr id="8" name="表格 7"/>
          <p:cNvGraphicFramePr/>
          <p:nvPr/>
        </p:nvGraphicFramePr>
        <p:xfrm>
          <a:off x="1776095" y="1881505"/>
          <a:ext cx="8640000" cy="2451100"/>
        </p:xfrm>
        <a:graphic>
          <a:graphicData uri="http://schemas.openxmlformats.org/drawingml/2006/table">
            <a:tbl>
              <a:tblPr firstRow="1" bandRow="1">
                <a:tableStyleId>{5C22544A-7EE6-4342-B048-85BDC9FD1C3A}</a:tableStyleId>
              </a:tblPr>
              <a:tblGrid>
                <a:gridCol w="2160000"/>
                <a:gridCol w="2160000"/>
                <a:gridCol w="2160000"/>
                <a:gridCol w="2160000"/>
              </a:tblGrid>
              <a:tr h="468000">
                <a:tc>
                  <a:txBody>
                    <a:bodyPr/>
                    <a:p>
                      <a:pPr algn="ctr">
                        <a:buNone/>
                      </a:pPr>
                      <a:r>
                        <a:rPr lang="zh-CN" altLang="en-US" sz="1600"/>
                        <a:t>管理岗等级</a:t>
                      </a:r>
                      <a:endParaRPr lang="zh-CN" altLang="en-US" sz="1600"/>
                    </a:p>
                  </a:txBody>
                  <a:tcPr anchor="ctr" anchorCtr="0"/>
                </a:tc>
                <a:tc>
                  <a:txBody>
                    <a:bodyPr/>
                    <a:p>
                      <a:pPr algn="ctr">
                        <a:buNone/>
                      </a:pPr>
                      <a:r>
                        <a:rPr lang="zh-CN" altLang="en-US" sz="1600"/>
                        <a:t>四层架构企业</a:t>
                      </a:r>
                      <a:endParaRPr lang="zh-CN" altLang="en-US" sz="1600"/>
                    </a:p>
                  </a:txBody>
                  <a:tcPr anchor="ctr" anchorCtr="0"/>
                </a:tc>
                <a:tc>
                  <a:txBody>
                    <a:bodyPr/>
                    <a:p>
                      <a:pPr algn="ctr">
                        <a:buNone/>
                      </a:pPr>
                      <a:r>
                        <a:rPr lang="zh-CN" altLang="en-US" sz="1600"/>
                        <a:t>三层架构企业</a:t>
                      </a:r>
                      <a:endParaRPr lang="zh-CN" altLang="en-US" sz="1600"/>
                    </a:p>
                  </a:txBody>
                  <a:tcPr anchor="ctr" anchorCtr="0"/>
                </a:tc>
                <a:tc>
                  <a:txBody>
                    <a:bodyPr/>
                    <a:p>
                      <a:pPr algn="ctr">
                        <a:buNone/>
                      </a:pPr>
                      <a:r>
                        <a:rPr lang="zh-CN" altLang="en-US" sz="1600"/>
                        <a:t>二层架构企业</a:t>
                      </a:r>
                      <a:endParaRPr lang="zh-CN" altLang="en-US" sz="1600"/>
                    </a:p>
                  </a:txBody>
                  <a:tcPr anchor="ctr" anchorCtr="0"/>
                </a:tc>
              </a:tr>
              <a:tr h="468000">
                <a:tc>
                  <a:txBody>
                    <a:bodyPr/>
                    <a:p>
                      <a:pPr algn="ctr">
                        <a:buNone/>
                      </a:pPr>
                      <a:r>
                        <a:rPr lang="zh-CN" altLang="en-US" sz="1600" b="1"/>
                        <a:t>高层管理岗</a:t>
                      </a:r>
                      <a:endParaRPr lang="zh-CN" altLang="en-US" sz="1600" b="1"/>
                    </a:p>
                  </a:txBody>
                  <a:tcPr anchor="ctr" anchorCtr="0"/>
                </a:tc>
                <a:tc>
                  <a:txBody>
                    <a:bodyPr/>
                    <a:p>
                      <a:pPr algn="ctr">
                        <a:buNone/>
                      </a:pPr>
                      <a:r>
                        <a:rPr lang="zh-CN" altLang="en-US" sz="1600"/>
                        <a:t>高管</a:t>
                      </a:r>
                      <a:endParaRPr lang="zh-CN" altLang="en-US" sz="1600"/>
                    </a:p>
                  </a:txBody>
                  <a:tcPr anchor="ctr" anchorCtr="0"/>
                </a:tc>
                <a:tc>
                  <a:txBody>
                    <a:bodyPr/>
                    <a:p>
                      <a:pPr algn="ctr">
                        <a:buNone/>
                      </a:pPr>
                      <a:r>
                        <a:rPr lang="zh-CN" altLang="en-US" sz="1600">
                          <a:sym typeface="+mn-ea"/>
                        </a:rPr>
                        <a:t>高管</a:t>
                      </a:r>
                      <a:endParaRPr lang="zh-CN" altLang="en-US" sz="1600">
                        <a:sym typeface="+mn-ea"/>
                      </a:endParaRPr>
                    </a:p>
                  </a:txBody>
                  <a:tcPr anchor="ctr" anchorCtr="0"/>
                </a:tc>
                <a:tc>
                  <a:txBody>
                    <a:bodyPr/>
                    <a:p>
                      <a:pPr algn="ctr">
                        <a:buNone/>
                      </a:pPr>
                      <a:r>
                        <a:rPr lang="zh-CN" altLang="en-US" sz="1600">
                          <a:sym typeface="+mn-ea"/>
                        </a:rPr>
                        <a:t>高管</a:t>
                      </a:r>
                      <a:endParaRPr lang="zh-CN" altLang="en-US" sz="1600">
                        <a:sym typeface="+mn-ea"/>
                      </a:endParaRPr>
                    </a:p>
                  </a:txBody>
                  <a:tcPr anchor="ctr" anchorCtr="0"/>
                </a:tc>
              </a:tr>
              <a:tr h="468000">
                <a:tc>
                  <a:txBody>
                    <a:bodyPr/>
                    <a:p>
                      <a:pPr algn="ctr">
                        <a:buNone/>
                      </a:pPr>
                      <a:r>
                        <a:rPr lang="zh-CN" altLang="en-US" sz="1600" b="1"/>
                        <a:t>中层管理岗</a:t>
                      </a:r>
                      <a:endParaRPr lang="zh-CN" altLang="en-US" sz="1600" b="1"/>
                    </a:p>
                  </a:txBody>
                  <a:tcPr anchor="ctr" anchorCtr="0"/>
                </a:tc>
                <a:tc>
                  <a:txBody>
                    <a:bodyPr/>
                    <a:p>
                      <a:pPr algn="ctr">
                        <a:buNone/>
                      </a:pPr>
                      <a:r>
                        <a:rPr lang="zh-CN" altLang="en-US" sz="1600"/>
                        <a:t>部门</a:t>
                      </a:r>
                      <a:r>
                        <a:rPr lang="en-US" altLang="zh-CN" sz="1600"/>
                        <a:t>/</a:t>
                      </a:r>
                      <a:r>
                        <a:rPr lang="zh-CN" altLang="en-US" sz="1600"/>
                        <a:t>分厂</a:t>
                      </a:r>
                      <a:r>
                        <a:rPr lang="en-US" altLang="zh-CN" sz="1600"/>
                        <a:t>/</a:t>
                      </a:r>
                      <a:r>
                        <a:rPr lang="zh-CN" altLang="en-US" sz="1600"/>
                        <a:t>分子公司</a:t>
                      </a:r>
                      <a:endParaRPr lang="zh-CN" altLang="en-US" sz="1600"/>
                    </a:p>
                  </a:txBody>
                  <a:tcPr anchor="ctr" anchorCtr="0"/>
                </a:tc>
                <a:tc>
                  <a:txBody>
                    <a:bodyPr/>
                    <a:p>
                      <a:pPr algn="ctr">
                        <a:buNone/>
                      </a:pPr>
                      <a:r>
                        <a:rPr lang="zh-CN" altLang="en-US" sz="1600"/>
                        <a:t>部门</a:t>
                      </a:r>
                      <a:endParaRPr lang="zh-CN" altLang="en-US" sz="1600"/>
                    </a:p>
                  </a:txBody>
                  <a:tcPr anchor="ctr" anchorCtr="0"/>
                </a:tc>
                <a:tc>
                  <a:txBody>
                    <a:bodyPr/>
                    <a:p>
                      <a:pPr algn="ctr">
                        <a:buNone/>
                      </a:pPr>
                      <a:endParaRPr lang="zh-CN" altLang="en-US" sz="1600"/>
                    </a:p>
                  </a:txBody>
                  <a:tcPr anchor="ctr" anchorCtr="0"/>
                </a:tc>
              </a:tr>
              <a:tr h="468000">
                <a:tc>
                  <a:txBody>
                    <a:bodyPr/>
                    <a:p>
                      <a:pPr algn="ctr">
                        <a:buNone/>
                      </a:pPr>
                      <a:r>
                        <a:rPr lang="zh-CN" altLang="en-US" sz="1600" b="1"/>
                        <a:t>基层管理岗</a:t>
                      </a:r>
                      <a:endParaRPr lang="zh-CN" altLang="en-US" sz="1600" b="1"/>
                    </a:p>
                  </a:txBody>
                  <a:tcPr anchor="ctr" anchorCtr="0"/>
                </a:tc>
                <a:tc>
                  <a:txBody>
                    <a:bodyPr/>
                    <a:p>
                      <a:pPr algn="ctr">
                        <a:buNone/>
                      </a:pPr>
                      <a:r>
                        <a:rPr lang="zh-CN" altLang="en-US" sz="1600"/>
                        <a:t>科室</a:t>
                      </a:r>
                      <a:r>
                        <a:rPr lang="en-US" altLang="zh-CN" sz="1600"/>
                        <a:t>/</a:t>
                      </a:r>
                      <a:r>
                        <a:rPr lang="zh-CN" altLang="en-US" sz="1600"/>
                        <a:t>车间</a:t>
                      </a:r>
                      <a:endParaRPr lang="zh-CN" altLang="en-US" sz="1600"/>
                    </a:p>
                  </a:txBody>
                  <a:tcPr anchor="ctr" anchorCtr="0"/>
                </a:tc>
                <a:tc>
                  <a:txBody>
                    <a:bodyPr/>
                    <a:p>
                      <a:pPr algn="ctr">
                        <a:buNone/>
                      </a:pPr>
                      <a:endParaRPr lang="zh-CN" altLang="en-US" sz="1600"/>
                    </a:p>
                  </a:txBody>
                  <a:tcPr anchor="ctr" anchorCtr="0"/>
                </a:tc>
                <a:tc>
                  <a:txBody>
                    <a:bodyPr/>
                    <a:p>
                      <a:pPr algn="ctr">
                        <a:buNone/>
                      </a:pPr>
                      <a:endParaRPr lang="zh-CN" altLang="en-US" sz="1600"/>
                    </a:p>
                  </a:txBody>
                  <a:tcPr anchor="ctr" anchorCtr="0"/>
                </a:tc>
              </a:tr>
              <a:tr h="468000">
                <a:tc>
                  <a:txBody>
                    <a:bodyPr/>
                    <a:p>
                      <a:pPr algn="ctr">
                        <a:buNone/>
                      </a:pPr>
                      <a:r>
                        <a:rPr lang="zh-CN" altLang="en-US" sz="1600" b="1"/>
                        <a:t>管理类员工岗</a:t>
                      </a:r>
                      <a:endParaRPr lang="zh-CN" altLang="en-US" sz="1600" b="1"/>
                    </a:p>
                  </a:txBody>
                  <a:tcPr anchor="ctr" anchorCtr="0"/>
                </a:tc>
                <a:tc>
                  <a:txBody>
                    <a:bodyPr/>
                    <a:p>
                      <a:pPr algn="ctr">
                        <a:buNone/>
                      </a:pPr>
                      <a:r>
                        <a:rPr lang="zh-CN" altLang="en-US" sz="1600">
                          <a:sym typeface="+mn-ea"/>
                        </a:rPr>
                        <a:t>一般员工</a:t>
                      </a:r>
                      <a:endParaRPr lang="zh-CN" altLang="en-US" sz="1600">
                        <a:sym typeface="+mn-ea"/>
                      </a:endParaRPr>
                    </a:p>
                  </a:txBody>
                  <a:tcPr anchor="ctr" anchorCtr="0"/>
                </a:tc>
                <a:tc>
                  <a:txBody>
                    <a:bodyPr/>
                    <a:p>
                      <a:pPr algn="ctr">
                        <a:buNone/>
                      </a:pPr>
                      <a:r>
                        <a:rPr lang="zh-CN" altLang="en-US" sz="1600"/>
                        <a:t>一般员工</a:t>
                      </a:r>
                      <a:endParaRPr lang="zh-CN" altLang="en-US" sz="1600"/>
                    </a:p>
                  </a:txBody>
                  <a:tcPr anchor="ctr" anchorCtr="0"/>
                </a:tc>
                <a:tc>
                  <a:txBody>
                    <a:bodyPr/>
                    <a:p>
                      <a:pPr algn="ctr">
                        <a:buNone/>
                      </a:pPr>
                      <a:r>
                        <a:rPr lang="zh-CN" altLang="en-US" sz="1600">
                          <a:sym typeface="+mn-ea"/>
                        </a:rPr>
                        <a:t>一般员工</a:t>
                      </a:r>
                      <a:endParaRPr lang="zh-CN" altLang="en-US" sz="1600">
                        <a:sym typeface="+mn-ea"/>
                      </a:endParaRPr>
                    </a:p>
                  </a:txBody>
                  <a:tcPr anchor="ctr" anchorCtr="0"/>
                </a:tc>
              </a:tr>
            </a:tbl>
          </a:graphicData>
        </a:graphic>
      </p:graphicFrame>
      <p:sp>
        <p:nvSpPr>
          <p:cNvPr id="9" name="文本框 8"/>
          <p:cNvSpPr txBox="1"/>
          <p:nvPr/>
        </p:nvSpPr>
        <p:spPr>
          <a:xfrm>
            <a:off x="1776095" y="4282440"/>
            <a:ext cx="8639175" cy="1568450"/>
          </a:xfrm>
          <a:prstGeom prst="rect">
            <a:avLst/>
          </a:prstGeom>
          <a:noFill/>
        </p:spPr>
        <p:txBody>
          <a:bodyPr wrap="square" rtlCol="0" anchor="t">
            <a:spAutoFit/>
          </a:bodyPr>
          <a:p>
            <a:pPr marL="285750" indent="-285750">
              <a:lnSpc>
                <a:spcPct val="150000"/>
              </a:lnSpc>
              <a:buFont typeface="Arial" panose="020B0604020202020204" pitchFamily="34" charset="0"/>
              <a:buChar char="•"/>
            </a:pPr>
            <a:r>
              <a:rPr lang="zh-CN" altLang="en-US" sz="1600"/>
              <a:t>职业大类为第一类（企事业单位负责人），实际为</a:t>
            </a:r>
            <a:r>
              <a:rPr lang="en-US" altLang="zh-CN" sz="1600"/>
              <a:t>“</a:t>
            </a:r>
            <a:r>
              <a:rPr lang="zh-CN" altLang="en-US" sz="1600"/>
              <a:t>中层及以上管理人员</a:t>
            </a:r>
            <a:r>
              <a:rPr lang="en-US" altLang="zh-CN" sz="1600"/>
              <a:t>”</a:t>
            </a:r>
            <a:r>
              <a:rPr lang="zh-CN" altLang="en-US" sz="1600"/>
              <a:t>，岗位</a:t>
            </a:r>
            <a:r>
              <a:rPr lang="zh-CN" altLang="en-US" sz="1600"/>
              <a:t>等级应选填</a:t>
            </a:r>
            <a:r>
              <a:rPr lang="en-US" altLang="zh-CN" sz="1600"/>
              <a:t>“</a:t>
            </a:r>
            <a:r>
              <a:rPr lang="zh-CN" altLang="en-US" sz="1600"/>
              <a:t>高层管理岗</a:t>
            </a:r>
            <a:r>
              <a:rPr lang="en-US" altLang="zh-CN" sz="1600"/>
              <a:t>”</a:t>
            </a:r>
            <a:r>
              <a:rPr lang="zh-CN" altLang="en-US" sz="1600"/>
              <a:t>或</a:t>
            </a:r>
            <a:r>
              <a:rPr lang="en-US" altLang="zh-CN" sz="1600"/>
              <a:t>“</a:t>
            </a:r>
            <a:r>
              <a:rPr lang="zh-CN" altLang="en-US" sz="1600"/>
              <a:t>中层管理岗</a:t>
            </a:r>
            <a:r>
              <a:rPr lang="en-US" altLang="zh-CN" sz="1600"/>
              <a:t>”</a:t>
            </a:r>
            <a:r>
              <a:rPr lang="zh-CN" altLang="en-US" sz="1600"/>
              <a:t>。</a:t>
            </a:r>
            <a:endParaRPr lang="zh-CN" altLang="en-US" sz="1600"/>
          </a:p>
          <a:p>
            <a:pPr marL="285750" indent="-285750">
              <a:lnSpc>
                <a:spcPct val="150000"/>
              </a:lnSpc>
              <a:buFont typeface="Arial" panose="020B0604020202020204" pitchFamily="34" charset="0"/>
              <a:buChar char="•"/>
            </a:pPr>
            <a:r>
              <a:rPr lang="zh-CN" altLang="en-US" sz="1600"/>
              <a:t>样本企业为集团公司的，应当着眼于整体集团管理架构情况填写，分子公司负责人</a:t>
            </a:r>
            <a:r>
              <a:rPr lang="en-US" altLang="zh-CN" sz="1600">
                <a:sym typeface="+mn-ea"/>
              </a:rPr>
              <a:t>→“</a:t>
            </a:r>
            <a:r>
              <a:rPr lang="zh-CN" altLang="en-US" sz="1600">
                <a:sym typeface="+mn-ea"/>
              </a:rPr>
              <a:t>中层管理岗</a:t>
            </a:r>
            <a:r>
              <a:rPr lang="en-US" altLang="zh-CN" sz="1600">
                <a:sym typeface="+mn-ea"/>
              </a:rPr>
              <a:t>”</a:t>
            </a:r>
            <a:r>
              <a:rPr lang="zh-CN" altLang="en-US" sz="1600">
                <a:sym typeface="+mn-ea"/>
              </a:rPr>
              <a:t>，分子公司</a:t>
            </a:r>
            <a:r>
              <a:rPr lang="zh-CN" altLang="en-US" sz="1600"/>
              <a:t>内设机构负责人（含副职）</a:t>
            </a:r>
            <a:r>
              <a:rPr lang="en-US" altLang="zh-CN" sz="1600"/>
              <a:t>→“</a:t>
            </a:r>
            <a:r>
              <a:rPr lang="zh-CN" altLang="en-US" sz="1600"/>
              <a:t>基层管理岗</a:t>
            </a:r>
            <a:r>
              <a:rPr lang="en-US" altLang="zh-CN" sz="1600"/>
              <a:t>”</a:t>
            </a:r>
            <a:r>
              <a:rPr lang="zh-CN" altLang="en-US" sz="1600"/>
              <a:t>。</a:t>
            </a:r>
            <a:endParaRPr lang="zh-CN" altLang="en-US" sz="1600"/>
          </a:p>
        </p:txBody>
      </p:sp>
    </p:spTree>
  </p:cSld>
  <p:clrMapOvr>
    <a:masterClrMapping/>
  </p:clrMapOvr>
  <mc:AlternateContent xmlns:mc="http://schemas.openxmlformats.org/markup-compatibility/2006">
    <mc:Choice xmlns:p14="http://schemas.microsoft.com/office/powerpoint/2010/main" Requires="p14">
      <p:transition spd="slow" p14:dur="1500" advTm="73953">
        <p14:gallery dir="l"/>
      </p:transition>
    </mc:Choice>
    <mc:Fallback>
      <p:transition spd="slow" advTm="73953">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常见错误类型</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1212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如把“万元</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年”理解成“元</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年”，或者把“元</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年”理解成“万元</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年”或“元</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月”</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508437"/>
            <a:ext cx="3343592" cy="370814"/>
            <a:chOff x="1280174" y="1426016"/>
            <a:chExt cx="2966103" cy="262406"/>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en-US" altLang="zh-CN" sz="1600" noProof="1">
                  <a:ea typeface="微软雅黑" panose="020B0503020204020204" charset="-122"/>
                </a:rPr>
                <a:t>1</a:t>
              </a:r>
              <a:endParaRPr lang="id-ID" sz="1600" noProof="1">
                <a:ea typeface="微软雅黑" panose="020B0503020204020204" charset="-122"/>
              </a:endParaRPr>
            </a:p>
          </p:txBody>
        </p:sp>
        <p:sp>
          <p:nvSpPr>
            <p:cNvPr id="17" name="TextBox 135"/>
            <p:cNvSpPr txBox="1">
              <a:spLocks noChangeArrowheads="1"/>
            </p:cNvSpPr>
            <p:nvPr/>
          </p:nvSpPr>
          <p:spPr bwMode="auto">
            <a:xfrm>
              <a:off x="1642497" y="1448845"/>
              <a:ext cx="2603780"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看错数字单位</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19" name="矩形 30"/>
          <p:cNvSpPr>
            <a:spLocks noChangeArrowheads="1"/>
          </p:cNvSpPr>
          <p:nvPr/>
        </p:nvSpPr>
        <p:spPr bwMode="auto">
          <a:xfrm>
            <a:off x="6094413" y="1905546"/>
            <a:ext cx="5041900" cy="3059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en-US" altLang="zh-CN" sz="1600" b="1" dirty="0">
                <a:latin typeface="微软雅黑" panose="020B0503020204020204" charset="-122"/>
                <a:ea typeface="微软雅黑" panose="020B0503020204020204" charset="-122"/>
              </a:rPr>
              <a:t>《</a:t>
            </a:r>
            <a:r>
              <a:rPr lang="zh-CN" altLang="en-US" sz="1600" b="1" dirty="0">
                <a:latin typeface="微软雅黑" panose="020B0503020204020204" charset="-122"/>
                <a:ea typeface="微软雅黑" panose="020B0503020204020204" charset="-122"/>
              </a:rPr>
              <a:t>企业人工成本情况调查表</a:t>
            </a:r>
            <a:r>
              <a:rPr lang="en-US" altLang="zh-CN" sz="1600" b="1" dirty="0">
                <a:latin typeface="微软雅黑" panose="020B0503020204020204" charset="-122"/>
                <a:ea typeface="微软雅黑" panose="020B0503020204020204" charset="-122"/>
              </a:rPr>
              <a:t>》</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所有财务类指标和人工成本类指标的单位都是</a:t>
            </a:r>
            <a:r>
              <a:rPr lang="zh-CN" altLang="en-US" sz="1600" b="1" dirty="0">
                <a:solidFill>
                  <a:srgbClr val="FF0000"/>
                </a:solidFill>
                <a:latin typeface="微软雅黑" panose="020B0503020204020204" charset="-122"/>
                <a:ea typeface="微软雅黑" panose="020B0503020204020204" charset="-122"/>
              </a:rPr>
              <a:t>“万元</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年”</a:t>
            </a:r>
            <a:r>
              <a:rPr lang="zh-CN" altLang="en-US" sz="1600" dirty="0">
                <a:latin typeface="微软雅黑" panose="020B0503020204020204" charset="-122"/>
                <a:ea typeface="微软雅黑" panose="020B0503020204020204" charset="-122"/>
              </a:rPr>
              <a:t>。</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en-US" altLang="zh-CN" sz="1600" b="1" dirty="0">
                <a:latin typeface="微软雅黑" panose="020B0503020204020204" charset="-122"/>
                <a:ea typeface="微软雅黑" panose="020B0503020204020204" charset="-122"/>
              </a:rPr>
              <a:t>《</a:t>
            </a:r>
            <a:r>
              <a:rPr lang="zh-CN" altLang="en-US" sz="1600" b="1" dirty="0">
                <a:latin typeface="微软雅黑" panose="020B0503020204020204" charset="-122"/>
                <a:ea typeface="微软雅黑" panose="020B0503020204020204" charset="-122"/>
              </a:rPr>
              <a:t>从业人员工资调查表</a:t>
            </a:r>
            <a:r>
              <a:rPr lang="en-US" altLang="zh-CN" sz="1600" b="1" dirty="0">
                <a:latin typeface="微软雅黑" panose="020B0503020204020204" charset="-122"/>
                <a:ea typeface="微软雅黑" panose="020B0503020204020204" charset="-122"/>
              </a:rPr>
              <a:t>》</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有关工资报酬类指标的单位都是</a:t>
            </a:r>
            <a:r>
              <a:rPr lang="zh-CN" altLang="en-US" sz="1600" b="1" dirty="0">
                <a:solidFill>
                  <a:srgbClr val="FF0000"/>
                </a:solidFill>
                <a:latin typeface="微软雅黑" panose="020B0503020204020204" charset="-122"/>
                <a:ea typeface="微软雅黑" panose="020B0503020204020204" charset="-122"/>
              </a:rPr>
              <a:t>“元</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年”</a:t>
            </a:r>
            <a:endParaRPr lang="en-US" altLang="zh-CN" sz="1600" b="1" dirty="0">
              <a:solidFill>
                <a:srgbClr val="FF0000"/>
              </a:solidFill>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工作小时数单位是</a:t>
            </a:r>
            <a:r>
              <a:rPr lang="zh-CN" altLang="en-US" sz="1600" b="1" dirty="0">
                <a:solidFill>
                  <a:srgbClr val="FF0000"/>
                </a:solidFill>
                <a:latin typeface="微软雅黑" panose="020B0503020204020204" charset="-122"/>
                <a:ea typeface="微软雅黑" panose="020B0503020204020204" charset="-122"/>
              </a:rPr>
              <a:t>“小时</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周”</a:t>
            </a:r>
            <a:endParaRPr lang="en-US" altLang="zh-CN" sz="1600" b="1" dirty="0">
              <a:solidFill>
                <a:srgbClr val="FF0000"/>
              </a:solidFill>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出生和参加工作时间单位都是</a:t>
            </a:r>
            <a:r>
              <a:rPr lang="zh-CN" altLang="en-US" sz="1600" b="1" dirty="0">
                <a:solidFill>
                  <a:srgbClr val="FF0000"/>
                </a:solidFill>
                <a:latin typeface="微软雅黑" panose="020B0503020204020204" charset="-122"/>
                <a:ea typeface="微软雅黑" panose="020B0503020204020204" charset="-122"/>
              </a:rPr>
              <a:t>“年”</a:t>
            </a:r>
            <a:r>
              <a:rPr lang="zh-CN" altLang="en-US" sz="1600" dirty="0">
                <a:latin typeface="微软雅黑" panose="020B0503020204020204" charset="-122"/>
                <a:ea typeface="微软雅黑" panose="020B0503020204020204" charset="-122"/>
              </a:rPr>
              <a:t>，不用填写月份</a:t>
            </a:r>
            <a:endParaRPr lang="zh-CN" altLang="en-US"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59946">
        <p14:gallery dir="l"/>
      </p:transition>
    </mc:Choice>
    <mc:Fallback>
      <p:transition spd="slow" advTm="59946">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常见错误类型</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1538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如“在岗职工”人数和“劳务派遣”人数之和大于“企业从业人员平均人数”，或者“劳务派遣”人数大于“从业人员平均人数”</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339084"/>
            <a:ext cx="3343592" cy="617032"/>
            <a:chOff x="1280174" y="1426016"/>
            <a:chExt cx="2966103" cy="436641"/>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en-US" altLang="zh-CN" sz="1600" noProof="1">
                  <a:ea typeface="微软雅黑" panose="020B0503020204020204" charset="-122"/>
                </a:rPr>
                <a:t>2</a:t>
              </a:r>
              <a:endParaRPr lang="id-ID" sz="1600" noProof="1">
                <a:ea typeface="微软雅黑" panose="020B0503020204020204" charset="-122"/>
              </a:endParaRPr>
            </a:p>
          </p:txBody>
        </p:sp>
        <p:sp>
          <p:nvSpPr>
            <p:cNvPr id="17" name="TextBox 135"/>
            <p:cNvSpPr txBox="1">
              <a:spLocks noChangeArrowheads="1"/>
            </p:cNvSpPr>
            <p:nvPr/>
          </p:nvSpPr>
          <p:spPr bwMode="auto">
            <a:xfrm>
              <a:off x="1642497" y="1448843"/>
              <a:ext cx="2603780" cy="413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数据间逻辑混乱</a:t>
              </a:r>
              <a:endParaRPr lang="en-US" altLang="zh-CN" sz="1600" b="1" dirty="0">
                <a:solidFill>
                  <a:schemeClr val="accent1"/>
                </a:solidFill>
                <a:latin typeface="微软雅黑" panose="020B0503020204020204" charset="-122"/>
                <a:ea typeface="微软雅黑" panose="020B0503020204020204" charset="-122"/>
              </a:endParaRPr>
            </a:p>
            <a:p>
              <a:r>
                <a:rPr lang="en-US" altLang="zh-CN" sz="1600" b="1" dirty="0">
                  <a:solidFill>
                    <a:schemeClr val="accent1"/>
                  </a:solidFill>
                  <a:latin typeface="微软雅黑" panose="020B0503020204020204" charset="-122"/>
                  <a:ea typeface="微软雅黑" panose="020B0503020204020204" charset="-122"/>
                </a:rPr>
                <a:t>    ——</a:t>
              </a:r>
              <a:r>
                <a:rPr lang="zh-CN" altLang="en-US" sz="1600" b="1" dirty="0">
                  <a:solidFill>
                    <a:schemeClr val="accent1"/>
                  </a:solidFill>
                  <a:latin typeface="微软雅黑" panose="020B0503020204020204" charset="-122"/>
                  <a:ea typeface="微软雅黑" panose="020B0503020204020204" charset="-122"/>
                </a:rPr>
                <a:t>用工人数之间</a:t>
              </a:r>
              <a:endParaRPr lang="en-US" altLang="zh-CN" sz="1600" b="1" dirty="0">
                <a:solidFill>
                  <a:schemeClr val="accent1"/>
                </a:solidFill>
                <a:latin typeface="微软雅黑" panose="020B0503020204020204" charset="-122"/>
                <a:ea typeface="微软雅黑" panose="020B0503020204020204" charset="-122"/>
              </a:endParaRPr>
            </a:p>
          </p:txBody>
        </p:sp>
      </p:grpSp>
      <p:sp>
        <p:nvSpPr>
          <p:cNvPr id="19" name="矩形 30"/>
          <p:cNvSpPr>
            <a:spLocks noChangeArrowheads="1"/>
          </p:cNvSpPr>
          <p:nvPr/>
        </p:nvSpPr>
        <p:spPr bwMode="auto">
          <a:xfrm>
            <a:off x="6094413" y="2828875"/>
            <a:ext cx="5041900" cy="1212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正确填法</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企业从业人员</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在岗职工”</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劳务派遣”</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其他”</a:t>
            </a:r>
            <a:endParaRPr lang="en-US" altLang="zh-CN" sz="1600" dirty="0">
              <a:latin typeface="微软雅黑" panose="020B0503020204020204" charset="-122"/>
              <a:ea typeface="微软雅黑" panose="020B0503020204020204" charset="-122"/>
            </a:endParaRPr>
          </a:p>
        </p:txBody>
      </p:sp>
      <p:pic>
        <p:nvPicPr>
          <p:cNvPr id="3" name="图片 2"/>
          <p:cNvPicPr>
            <a:picLocks noChangeAspect="1"/>
          </p:cNvPicPr>
          <p:nvPr/>
        </p:nvPicPr>
        <p:blipFill>
          <a:blip r:embed="rId1"/>
          <a:stretch>
            <a:fillRect/>
          </a:stretch>
        </p:blipFill>
        <p:spPr>
          <a:xfrm>
            <a:off x="5721061" y="949197"/>
            <a:ext cx="5632739" cy="4959605"/>
          </a:xfrm>
          <a:prstGeom prst="rect">
            <a:avLst/>
          </a:prstGeom>
        </p:spPr>
      </p:pic>
      <p:sp>
        <p:nvSpPr>
          <p:cNvPr id="20" name="矩形 19"/>
          <p:cNvSpPr/>
          <p:nvPr/>
        </p:nvSpPr>
        <p:spPr>
          <a:xfrm>
            <a:off x="5721060" y="1493520"/>
            <a:ext cx="5184000" cy="18237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5721060" y="1676400"/>
            <a:ext cx="5184000" cy="18237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59946">
        <p14:gallery dir="l"/>
      </p:transition>
    </mc:Choice>
    <mc:Fallback>
      <p:transition spd="slow" advTm="59946">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ppt_x"/>
                                          </p:val>
                                        </p:tav>
                                        <p:tav tm="100000">
                                          <p:val>
                                            <p:strVal val="#ppt_x"/>
                                          </p:val>
                                        </p:tav>
                                      </p:tavLst>
                                    </p:anim>
                                    <p:anim calcmode="lin" valueType="num">
                                      <p:cBhvr additive="base">
                                        <p:cTn id="1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常见错误类型</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1538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如“成本费用总额”金额</a:t>
            </a:r>
            <a:r>
              <a:rPr lang="en-US" altLang="zh-CN" sz="1600" dirty="0">
                <a:latin typeface="微软雅黑" panose="020B0503020204020204" charset="-122"/>
                <a:ea typeface="微软雅黑" panose="020B0503020204020204" charset="-122"/>
              </a:rPr>
              <a:t>&lt;“</a:t>
            </a:r>
            <a:r>
              <a:rPr lang="zh-CN" altLang="en-US" sz="1600" dirty="0">
                <a:latin typeface="微软雅黑" panose="020B0503020204020204" charset="-122"/>
                <a:ea typeface="微软雅黑" panose="020B0503020204020204" charset="-122"/>
              </a:rPr>
              <a:t>人工成本”金额，“从业人员工资总额”</a:t>
            </a:r>
            <a:r>
              <a:rPr lang="en-US" altLang="zh-CN" sz="1600" dirty="0">
                <a:latin typeface="微软雅黑" panose="020B0503020204020204" charset="-122"/>
                <a:ea typeface="微软雅黑" panose="020B0503020204020204" charset="-122"/>
              </a:rPr>
              <a:t>&lt;“</a:t>
            </a:r>
            <a:r>
              <a:rPr lang="zh-CN" altLang="en-US" sz="1600" dirty="0">
                <a:latin typeface="微软雅黑" panose="020B0503020204020204" charset="-122"/>
                <a:ea typeface="微软雅黑" panose="020B0503020204020204" charset="-122"/>
              </a:rPr>
              <a:t>在岗职工工资”金额等等。</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339084"/>
            <a:ext cx="3343592" cy="617032"/>
            <a:chOff x="1280174" y="1426016"/>
            <a:chExt cx="2966103" cy="436641"/>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en-US" altLang="zh-CN" sz="1600" noProof="1">
                  <a:ea typeface="微软雅黑" panose="020B0503020204020204" charset="-122"/>
                </a:rPr>
                <a:t>3</a:t>
              </a:r>
              <a:endParaRPr lang="id-ID" sz="1600" noProof="1">
                <a:ea typeface="微软雅黑" panose="020B0503020204020204" charset="-122"/>
              </a:endParaRPr>
            </a:p>
          </p:txBody>
        </p:sp>
        <p:sp>
          <p:nvSpPr>
            <p:cNvPr id="17" name="TextBox 135"/>
            <p:cNvSpPr txBox="1">
              <a:spLocks noChangeArrowheads="1"/>
            </p:cNvSpPr>
            <p:nvPr/>
          </p:nvSpPr>
          <p:spPr bwMode="auto">
            <a:xfrm>
              <a:off x="1642497" y="1448843"/>
              <a:ext cx="2603780" cy="413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数据间逻辑混乱</a:t>
              </a:r>
              <a:endParaRPr lang="en-US" altLang="zh-CN" sz="1600" b="1" dirty="0">
                <a:solidFill>
                  <a:schemeClr val="accent1"/>
                </a:solidFill>
                <a:latin typeface="微软雅黑" panose="020B0503020204020204" charset="-122"/>
                <a:ea typeface="微软雅黑" panose="020B0503020204020204" charset="-122"/>
              </a:endParaRPr>
            </a:p>
            <a:p>
              <a:r>
                <a:rPr lang="en-US" altLang="zh-CN" sz="1600" b="1" dirty="0">
                  <a:solidFill>
                    <a:schemeClr val="accent1"/>
                  </a:solidFill>
                  <a:latin typeface="微软雅黑" panose="020B0503020204020204" charset="-122"/>
                  <a:ea typeface="微软雅黑" panose="020B0503020204020204" charset="-122"/>
                </a:rPr>
                <a:t>    ——</a:t>
              </a:r>
              <a:r>
                <a:rPr lang="zh-CN" altLang="en-US" sz="1600" b="1" dirty="0">
                  <a:solidFill>
                    <a:schemeClr val="accent1"/>
                  </a:solidFill>
                  <a:latin typeface="微软雅黑" panose="020B0503020204020204" charset="-122"/>
                  <a:ea typeface="微软雅黑" panose="020B0503020204020204" charset="-122"/>
                </a:rPr>
                <a:t>人工成本类数据之间</a:t>
              </a:r>
              <a:endParaRPr lang="en-US" altLang="zh-CN" sz="1600" b="1" dirty="0">
                <a:solidFill>
                  <a:schemeClr val="accent1"/>
                </a:solidFill>
                <a:latin typeface="微软雅黑" panose="020B0503020204020204" charset="-122"/>
                <a:ea typeface="微软雅黑" panose="020B0503020204020204" charset="-122"/>
              </a:endParaRPr>
            </a:p>
          </p:txBody>
        </p:sp>
      </p:grpSp>
      <p:sp>
        <p:nvSpPr>
          <p:cNvPr id="19" name="矩形 30"/>
          <p:cNvSpPr>
            <a:spLocks noChangeArrowheads="1"/>
          </p:cNvSpPr>
          <p:nvPr/>
        </p:nvSpPr>
        <p:spPr bwMode="auto">
          <a:xfrm>
            <a:off x="6094413" y="2644209"/>
            <a:ext cx="5041900" cy="1582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正确填法</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成本费用总额≥人工成本</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从业人员工资总额≥在岗职工工资总额</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劳务派遣工资总额</a:t>
            </a:r>
            <a:endParaRPr lang="en-US" altLang="zh-CN" sz="1600" dirty="0">
              <a:latin typeface="微软雅黑" panose="020B0503020204020204" charset="-122"/>
              <a:ea typeface="微软雅黑" panose="020B0503020204020204" charset="-122"/>
            </a:endParaRPr>
          </a:p>
        </p:txBody>
      </p:sp>
      <p:pic>
        <p:nvPicPr>
          <p:cNvPr id="22" name="图片 21"/>
          <p:cNvPicPr>
            <a:picLocks noChangeAspect="1"/>
          </p:cNvPicPr>
          <p:nvPr/>
        </p:nvPicPr>
        <p:blipFill>
          <a:blip r:embed="rId1"/>
          <a:stretch>
            <a:fillRect/>
          </a:stretch>
        </p:blipFill>
        <p:spPr>
          <a:xfrm>
            <a:off x="5721061" y="949197"/>
            <a:ext cx="5632739" cy="4959605"/>
          </a:xfrm>
          <a:prstGeom prst="rect">
            <a:avLst/>
          </a:prstGeom>
        </p:spPr>
      </p:pic>
      <p:sp>
        <p:nvSpPr>
          <p:cNvPr id="24" name="矩形 23"/>
          <p:cNvSpPr/>
          <p:nvPr/>
        </p:nvSpPr>
        <p:spPr>
          <a:xfrm>
            <a:off x="5721060" y="3861239"/>
            <a:ext cx="5616000" cy="18237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5721060" y="4044119"/>
            <a:ext cx="5616000" cy="18237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59946">
        <p14:gallery dir="l"/>
      </p:transition>
    </mc:Choice>
    <mc:Fallback>
      <p:transition spd="slow" advTm="59946">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additive="base">
                                        <p:cTn id="17" dur="500" fill="hold"/>
                                        <p:tgtEl>
                                          <p:spTgt spid="25"/>
                                        </p:tgtEl>
                                        <p:attrNameLst>
                                          <p:attrName>ppt_x</p:attrName>
                                        </p:attrNameLst>
                                      </p:cBhvr>
                                      <p:tavLst>
                                        <p:tav tm="0">
                                          <p:val>
                                            <p:strVal val="#ppt_x"/>
                                          </p:val>
                                        </p:tav>
                                        <p:tav tm="100000">
                                          <p:val>
                                            <p:strVal val="#ppt_x"/>
                                          </p:val>
                                        </p:tav>
                                      </p:tavLst>
                                    </p:anim>
                                    <p:anim calcmode="lin" valueType="num">
                                      <p:cBhvr additive="base">
                                        <p:cTn id="1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常见错误类型</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1169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如“劳务派遣人数”为</a:t>
            </a:r>
            <a:r>
              <a:rPr lang="en-US" altLang="zh-CN" sz="1600" dirty="0">
                <a:latin typeface="微软雅黑" panose="020B0503020204020204" charset="-122"/>
                <a:ea typeface="微软雅黑" panose="020B0503020204020204" charset="-122"/>
              </a:rPr>
              <a:t>32</a:t>
            </a:r>
            <a:r>
              <a:rPr lang="zh-CN" altLang="en-US" sz="1600" dirty="0">
                <a:latin typeface="微软雅黑" panose="020B0503020204020204" charset="-122"/>
                <a:ea typeface="微软雅黑" panose="020B0503020204020204" charset="-122"/>
              </a:rPr>
              <a:t>人，后面“劳务派遣工资总额”填写</a:t>
            </a:r>
            <a:r>
              <a:rPr lang="en-US" altLang="zh-CN" sz="1600" dirty="0">
                <a:latin typeface="微软雅黑" panose="020B0503020204020204" charset="-122"/>
                <a:ea typeface="微软雅黑" panose="020B0503020204020204" charset="-122"/>
              </a:rPr>
              <a:t>0</a:t>
            </a:r>
            <a:r>
              <a:rPr lang="zh-CN" altLang="en-US" sz="1600" dirty="0">
                <a:latin typeface="微软雅黑" panose="020B0503020204020204" charset="-122"/>
                <a:ea typeface="微软雅黑" panose="020B0503020204020204" charset="-122"/>
              </a:rPr>
              <a:t>元等。</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339084"/>
            <a:ext cx="3343592" cy="617032"/>
            <a:chOff x="1280174" y="1426016"/>
            <a:chExt cx="2966103" cy="436641"/>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en-US" altLang="zh-CN" sz="1600" noProof="1">
                  <a:ea typeface="微软雅黑" panose="020B0503020204020204" charset="-122"/>
                </a:rPr>
                <a:t>4</a:t>
              </a:r>
              <a:endParaRPr lang="id-ID" sz="1600" noProof="1">
                <a:ea typeface="微软雅黑" panose="020B0503020204020204" charset="-122"/>
              </a:endParaRPr>
            </a:p>
          </p:txBody>
        </p:sp>
        <p:sp>
          <p:nvSpPr>
            <p:cNvPr id="17" name="TextBox 135"/>
            <p:cNvSpPr txBox="1">
              <a:spLocks noChangeArrowheads="1"/>
            </p:cNvSpPr>
            <p:nvPr/>
          </p:nvSpPr>
          <p:spPr bwMode="auto">
            <a:xfrm>
              <a:off x="1642497" y="1448843"/>
              <a:ext cx="2603780" cy="413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数据间逻辑混乱</a:t>
              </a:r>
              <a:endParaRPr lang="en-US" altLang="zh-CN" sz="1600" b="1" dirty="0">
                <a:solidFill>
                  <a:schemeClr val="accent1"/>
                </a:solidFill>
                <a:latin typeface="微软雅黑" panose="020B0503020204020204" charset="-122"/>
                <a:ea typeface="微软雅黑" panose="020B0503020204020204" charset="-122"/>
              </a:endParaRPr>
            </a:p>
            <a:p>
              <a:r>
                <a:rPr lang="en-US" altLang="zh-CN" sz="1600" b="1" dirty="0">
                  <a:solidFill>
                    <a:schemeClr val="accent1"/>
                  </a:solidFill>
                  <a:latin typeface="微软雅黑" panose="020B0503020204020204" charset="-122"/>
                  <a:ea typeface="微软雅黑" panose="020B0503020204020204" charset="-122"/>
                </a:rPr>
                <a:t>    ——</a:t>
              </a:r>
              <a:r>
                <a:rPr lang="zh-CN" altLang="en-US" sz="1600" b="1" dirty="0">
                  <a:solidFill>
                    <a:schemeClr val="accent1"/>
                  </a:solidFill>
                  <a:latin typeface="微软雅黑" panose="020B0503020204020204" charset="-122"/>
                  <a:ea typeface="微软雅黑" panose="020B0503020204020204" charset="-122"/>
                </a:rPr>
                <a:t>人数与工资数据之间</a:t>
              </a:r>
              <a:endParaRPr lang="en-US" altLang="zh-CN" sz="1600" b="1" dirty="0">
                <a:solidFill>
                  <a:schemeClr val="accent1"/>
                </a:solidFill>
                <a:latin typeface="微软雅黑" panose="020B0503020204020204" charset="-122"/>
                <a:ea typeface="微软雅黑" panose="020B0503020204020204" charset="-122"/>
              </a:endParaRPr>
            </a:p>
          </p:txBody>
        </p:sp>
      </p:grpSp>
      <p:sp>
        <p:nvSpPr>
          <p:cNvPr id="19" name="矩形 30"/>
          <p:cNvSpPr>
            <a:spLocks noChangeArrowheads="1"/>
          </p:cNvSpPr>
          <p:nvPr/>
        </p:nvSpPr>
        <p:spPr bwMode="auto">
          <a:xfrm>
            <a:off x="6094413" y="2828875"/>
            <a:ext cx="5041900" cy="1212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正确填法</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劳务派遣人数</a:t>
            </a:r>
            <a:r>
              <a:rPr lang="en-US" altLang="zh-CN" sz="1600" dirty="0">
                <a:latin typeface="微软雅黑" panose="020B0503020204020204" charset="-122"/>
                <a:ea typeface="微软雅黑" panose="020B0503020204020204" charset="-122"/>
              </a:rPr>
              <a:t>=0</a:t>
            </a:r>
            <a:r>
              <a:rPr lang="zh-CN" altLang="en-US" sz="1600" dirty="0">
                <a:latin typeface="微软雅黑" panose="020B0503020204020204" charset="-122"/>
                <a:ea typeface="微软雅黑" panose="020B0503020204020204" charset="-122"/>
              </a:rPr>
              <a:t>，劳务派遣工资总额</a:t>
            </a:r>
            <a:r>
              <a:rPr lang="en-US" altLang="zh-CN" sz="1600" dirty="0">
                <a:latin typeface="微软雅黑" panose="020B0503020204020204" charset="-122"/>
                <a:ea typeface="微软雅黑" panose="020B0503020204020204" charset="-122"/>
              </a:rPr>
              <a:t>=0</a:t>
            </a:r>
            <a:r>
              <a:rPr lang="zh-CN" altLang="en-US" sz="1600" dirty="0">
                <a:latin typeface="微软雅黑" panose="020B0503020204020204" charset="-122"/>
                <a:ea typeface="微软雅黑" panose="020B0503020204020204" charset="-122"/>
              </a:rPr>
              <a:t>元</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劳务派遣人数≠</a:t>
            </a:r>
            <a:r>
              <a:rPr lang="en-US" altLang="zh-CN" sz="1600" dirty="0">
                <a:latin typeface="微软雅黑" panose="020B0503020204020204" charset="-122"/>
                <a:ea typeface="微软雅黑" panose="020B0503020204020204" charset="-122"/>
              </a:rPr>
              <a:t>0</a:t>
            </a:r>
            <a:r>
              <a:rPr lang="zh-CN" altLang="en-US" sz="1600" dirty="0">
                <a:latin typeface="微软雅黑" panose="020B0503020204020204" charset="-122"/>
                <a:ea typeface="微软雅黑" panose="020B0503020204020204" charset="-122"/>
              </a:rPr>
              <a:t>，劳务派遣工资总额≠</a:t>
            </a:r>
            <a:r>
              <a:rPr lang="en-US" altLang="zh-CN" sz="1600" dirty="0">
                <a:latin typeface="微软雅黑" panose="020B0503020204020204" charset="-122"/>
                <a:ea typeface="微软雅黑" panose="020B0503020204020204" charset="-122"/>
              </a:rPr>
              <a:t>0</a:t>
            </a:r>
            <a:r>
              <a:rPr lang="zh-CN" altLang="en-US" sz="1600" dirty="0">
                <a:latin typeface="微软雅黑" panose="020B0503020204020204" charset="-122"/>
                <a:ea typeface="微软雅黑" panose="020B0503020204020204" charset="-122"/>
              </a:rPr>
              <a:t>元</a:t>
            </a:r>
            <a:endParaRPr lang="en-US" altLang="zh-CN" sz="1600" dirty="0">
              <a:latin typeface="微软雅黑" panose="020B0503020204020204" charset="-122"/>
              <a:ea typeface="微软雅黑" panose="020B0503020204020204" charset="-122"/>
            </a:endParaRPr>
          </a:p>
        </p:txBody>
      </p:sp>
      <p:pic>
        <p:nvPicPr>
          <p:cNvPr id="21" name="图片 20"/>
          <p:cNvPicPr>
            <a:picLocks noChangeAspect="1"/>
          </p:cNvPicPr>
          <p:nvPr/>
        </p:nvPicPr>
        <p:blipFill>
          <a:blip r:embed="rId1"/>
          <a:stretch>
            <a:fillRect/>
          </a:stretch>
        </p:blipFill>
        <p:spPr>
          <a:xfrm>
            <a:off x="5721061" y="949197"/>
            <a:ext cx="5632739" cy="4959605"/>
          </a:xfrm>
          <a:prstGeom prst="rect">
            <a:avLst/>
          </a:prstGeom>
        </p:spPr>
      </p:pic>
      <p:sp>
        <p:nvSpPr>
          <p:cNvPr id="22" name="矩形 21"/>
          <p:cNvSpPr/>
          <p:nvPr/>
        </p:nvSpPr>
        <p:spPr>
          <a:xfrm>
            <a:off x="5721060" y="1859280"/>
            <a:ext cx="5184000" cy="18237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5721060" y="4592320"/>
            <a:ext cx="5616000" cy="18237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59946">
        <p14:gallery dir="l"/>
      </p:transition>
    </mc:Choice>
    <mc:Fallback>
      <p:transition spd="slow" advTm="59946">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ppt_x"/>
                                          </p:val>
                                        </p:tav>
                                        <p:tav tm="100000">
                                          <p:val>
                                            <p:strVal val="#ppt_x"/>
                                          </p:val>
                                        </p:tav>
                                      </p:tavLst>
                                    </p:anim>
                                    <p:anim calcmode="lin" valueType="num">
                                      <p:cBhvr additive="base">
                                        <p:cTn id="1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4"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常见错误类型</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843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如稻谷种植错误填写为“</a:t>
            </a:r>
            <a:r>
              <a:rPr lang="en-US" altLang="zh-CN" sz="1600" dirty="0">
                <a:latin typeface="微软雅黑" panose="020B0503020204020204" charset="-122"/>
                <a:ea typeface="微软雅黑" panose="020B0503020204020204" charset="-122"/>
              </a:rPr>
              <a:t>A01”</a:t>
            </a:r>
            <a:r>
              <a:rPr lang="zh-CN" altLang="en-US" sz="1600" dirty="0">
                <a:latin typeface="微软雅黑" panose="020B0503020204020204" charset="-122"/>
                <a:ea typeface="微软雅黑" panose="020B0503020204020204" charset="-122"/>
              </a:rPr>
              <a:t>（农业）。</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339084"/>
            <a:ext cx="3343592" cy="617032"/>
            <a:chOff x="1280174" y="1426016"/>
            <a:chExt cx="2966103" cy="436641"/>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en-US" altLang="zh-CN" sz="1600" noProof="1">
                  <a:ea typeface="微软雅黑" panose="020B0503020204020204" charset="-122"/>
                </a:rPr>
                <a:t>5</a:t>
              </a:r>
              <a:endParaRPr lang="id-ID" sz="1600" noProof="1">
                <a:ea typeface="微软雅黑" panose="020B0503020204020204" charset="-122"/>
              </a:endParaRPr>
            </a:p>
          </p:txBody>
        </p:sp>
        <p:sp>
          <p:nvSpPr>
            <p:cNvPr id="17" name="TextBox 135"/>
            <p:cNvSpPr txBox="1">
              <a:spLocks noChangeArrowheads="1"/>
            </p:cNvSpPr>
            <p:nvPr/>
          </p:nvSpPr>
          <p:spPr bwMode="auto">
            <a:xfrm>
              <a:off x="1642497" y="1448843"/>
              <a:ext cx="2603780" cy="413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信息填写不符合要求</a:t>
              </a:r>
              <a:endParaRPr lang="en-US" altLang="zh-CN" sz="1600" b="1" dirty="0">
                <a:solidFill>
                  <a:schemeClr val="accent1"/>
                </a:solidFill>
                <a:latin typeface="微软雅黑" panose="020B0503020204020204" charset="-122"/>
                <a:ea typeface="微软雅黑" panose="020B0503020204020204" charset="-122"/>
              </a:endParaRPr>
            </a:p>
            <a:p>
              <a:r>
                <a:rPr lang="en-US" altLang="zh-CN" sz="1600" b="1" dirty="0">
                  <a:solidFill>
                    <a:schemeClr val="accent1"/>
                  </a:solidFill>
                  <a:latin typeface="微软雅黑" panose="020B0503020204020204" charset="-122"/>
                  <a:ea typeface="微软雅黑" panose="020B0503020204020204" charset="-122"/>
                </a:rPr>
                <a:t>    ——</a:t>
              </a:r>
              <a:r>
                <a:rPr lang="zh-CN" altLang="en-US" sz="1600" b="1" dirty="0">
                  <a:solidFill>
                    <a:schemeClr val="accent1"/>
                  </a:solidFill>
                  <a:latin typeface="微软雅黑" panose="020B0503020204020204" charset="-122"/>
                  <a:ea typeface="微软雅黑" panose="020B0503020204020204" charset="-122"/>
                </a:rPr>
                <a:t>行业类别填写过粗</a:t>
              </a:r>
              <a:endParaRPr lang="en-US" altLang="zh-CN" sz="1600" b="1" dirty="0">
                <a:solidFill>
                  <a:schemeClr val="accent1"/>
                </a:solidFill>
                <a:latin typeface="微软雅黑" panose="020B0503020204020204" charset="-122"/>
                <a:ea typeface="微软雅黑" panose="020B0503020204020204" charset="-122"/>
              </a:endParaRPr>
            </a:p>
          </p:txBody>
        </p:sp>
      </p:grpSp>
      <p:sp>
        <p:nvSpPr>
          <p:cNvPr id="19" name="矩形 30"/>
          <p:cNvSpPr>
            <a:spLocks noChangeArrowheads="1"/>
          </p:cNvSpPr>
          <p:nvPr/>
        </p:nvSpPr>
        <p:spPr bwMode="auto">
          <a:xfrm>
            <a:off x="6094413" y="2828875"/>
            <a:ext cx="5041900" cy="1212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正确填法</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行业类别一定填写</a:t>
            </a:r>
            <a:r>
              <a:rPr lang="zh-CN" altLang="en-US" sz="1600" b="1" dirty="0">
                <a:solidFill>
                  <a:srgbClr val="FF0000"/>
                </a:solidFill>
                <a:latin typeface="微软雅黑" panose="020B0503020204020204" charset="-122"/>
                <a:ea typeface="微软雅黑" panose="020B0503020204020204" charset="-122"/>
              </a:rPr>
              <a:t>小类代码</a:t>
            </a:r>
            <a:r>
              <a:rPr lang="zh-CN" altLang="en-US" sz="1600" dirty="0">
                <a:latin typeface="微软雅黑" panose="020B0503020204020204" charset="-122"/>
                <a:ea typeface="微软雅黑" panose="020B0503020204020204" charset="-122"/>
              </a:rPr>
              <a:t>，为</a:t>
            </a:r>
            <a:r>
              <a:rPr lang="en-US" altLang="zh-CN" sz="1600" dirty="0">
                <a:latin typeface="微软雅黑" panose="020B0503020204020204" charset="-122"/>
                <a:ea typeface="微软雅黑" panose="020B0503020204020204" charset="-122"/>
              </a:rPr>
              <a:t>1</a:t>
            </a:r>
            <a:r>
              <a:rPr lang="zh-CN" altLang="en-US" sz="1600" dirty="0">
                <a:latin typeface="微软雅黑" panose="020B0503020204020204" charset="-122"/>
                <a:ea typeface="微软雅黑" panose="020B0503020204020204" charset="-122"/>
              </a:rPr>
              <a:t>个字母</a:t>
            </a:r>
            <a:r>
              <a:rPr lang="en-US" altLang="zh-CN" sz="1600" dirty="0">
                <a:latin typeface="微软雅黑" panose="020B0503020204020204" charset="-122"/>
                <a:ea typeface="微软雅黑" panose="020B0503020204020204" charset="-122"/>
              </a:rPr>
              <a:t>+4</a:t>
            </a:r>
            <a:r>
              <a:rPr lang="zh-CN" altLang="en-US" sz="1600" dirty="0">
                <a:latin typeface="微软雅黑" panose="020B0503020204020204" charset="-122"/>
                <a:ea typeface="微软雅黑" panose="020B0503020204020204" charset="-122"/>
              </a:rPr>
              <a:t>个数字，如稻谷种植→</a:t>
            </a:r>
            <a:r>
              <a:rPr lang="en-US" altLang="zh-CN" sz="1600" dirty="0">
                <a:latin typeface="微软雅黑" panose="020B0503020204020204" charset="-122"/>
                <a:ea typeface="微软雅黑" panose="020B0503020204020204" charset="-122"/>
              </a:rPr>
              <a:t>A0111</a:t>
            </a:r>
            <a:r>
              <a:rPr lang="zh-CN" altLang="en-US" sz="1600" dirty="0">
                <a:latin typeface="微软雅黑" panose="020B0503020204020204" charset="-122"/>
                <a:ea typeface="微软雅黑" panose="020B0503020204020204" charset="-122"/>
              </a:rPr>
              <a:t>。</a:t>
            </a:r>
            <a:endParaRPr lang="en-US" altLang="zh-CN" sz="1600" dirty="0">
              <a:latin typeface="微软雅黑" panose="020B0503020204020204" charset="-122"/>
              <a:ea typeface="微软雅黑" panose="020B0503020204020204" charset="-122"/>
            </a:endParaRPr>
          </a:p>
        </p:txBody>
      </p:sp>
      <p:sp>
        <p:nvSpPr>
          <p:cNvPr id="18" name="矩形 30"/>
          <p:cNvSpPr>
            <a:spLocks noChangeArrowheads="1"/>
          </p:cNvSpPr>
          <p:nvPr/>
        </p:nvSpPr>
        <p:spPr bwMode="auto">
          <a:xfrm>
            <a:off x="7496968" y="1263626"/>
            <a:ext cx="1996440" cy="43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lnSpc>
                <a:spcPct val="150000"/>
              </a:lnSpc>
            </a:pPr>
            <a:r>
              <a:rPr lang="en-US" altLang="zh-CN" sz="1600" b="1" dirty="0">
                <a:latin typeface="微软雅黑" panose="020B0503020204020204" charset="-122"/>
                <a:ea typeface="微软雅黑" panose="020B0503020204020204" charset="-122"/>
              </a:rPr>
              <a:t>A - 01 - 2 – </a:t>
            </a:r>
            <a:r>
              <a:rPr lang="en-US" altLang="zh-CN" sz="1600" b="1" dirty="0">
                <a:solidFill>
                  <a:srgbClr val="FF0000"/>
                </a:solidFill>
                <a:latin typeface="微软雅黑" panose="020B0503020204020204" charset="-122"/>
                <a:ea typeface="微软雅黑" panose="020B0503020204020204" charset="-122"/>
              </a:rPr>
              <a:t>3</a:t>
            </a:r>
            <a:endParaRPr lang="en-US" altLang="zh-CN" sz="1600" b="1" dirty="0">
              <a:solidFill>
                <a:srgbClr val="FF0000"/>
              </a:solidFill>
              <a:latin typeface="微软雅黑" panose="020B0503020204020204" charset="-122"/>
              <a:ea typeface="微软雅黑" panose="020B0503020204020204" charset="-122"/>
            </a:endParaRPr>
          </a:p>
        </p:txBody>
      </p:sp>
      <p:sp>
        <p:nvSpPr>
          <p:cNvPr id="20" name="下箭头 19"/>
          <p:cNvSpPr/>
          <p:nvPr/>
        </p:nvSpPr>
        <p:spPr>
          <a:xfrm flipV="1">
            <a:off x="7563008" y="1729114"/>
            <a:ext cx="250507" cy="360000"/>
          </a:xfrm>
          <a:prstGeom prst="downArrow">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下箭头 20"/>
          <p:cNvSpPr/>
          <p:nvPr/>
        </p:nvSpPr>
        <p:spPr>
          <a:xfrm flipV="1">
            <a:off x="8139905" y="1729114"/>
            <a:ext cx="250507" cy="360000"/>
          </a:xfrm>
          <a:prstGeom prst="downArrow">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下箭头 21"/>
          <p:cNvSpPr/>
          <p:nvPr/>
        </p:nvSpPr>
        <p:spPr>
          <a:xfrm flipV="1">
            <a:off x="8696483" y="1729114"/>
            <a:ext cx="250507" cy="360000"/>
          </a:xfrm>
          <a:prstGeom prst="downArrow">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下箭头 23"/>
          <p:cNvSpPr/>
          <p:nvPr/>
        </p:nvSpPr>
        <p:spPr>
          <a:xfrm flipV="1">
            <a:off x="9212421" y="1729114"/>
            <a:ext cx="250507" cy="360000"/>
          </a:xfrm>
          <a:prstGeom prst="down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7493336" y="2136325"/>
            <a:ext cx="389850" cy="338554"/>
          </a:xfrm>
          <a:prstGeom prst="rect">
            <a:avLst/>
          </a:prstGeom>
          <a:noFill/>
        </p:spPr>
        <p:txBody>
          <a:bodyPr wrap="none" rtlCol="0">
            <a:spAutoFit/>
          </a:bodyPr>
          <a:lstStyle/>
          <a:p>
            <a:pPr algn="ctr"/>
            <a:r>
              <a:rPr lang="zh-CN" altLang="en-US" sz="1600" dirty="0"/>
              <a:t>门</a:t>
            </a:r>
            <a:endParaRPr lang="zh-CN" altLang="en-US" sz="1600" dirty="0"/>
          </a:p>
        </p:txBody>
      </p:sp>
      <p:sp>
        <p:nvSpPr>
          <p:cNvPr id="26" name="文本框 25"/>
          <p:cNvSpPr txBox="1"/>
          <p:nvPr/>
        </p:nvSpPr>
        <p:spPr>
          <a:xfrm>
            <a:off x="8070233" y="2136325"/>
            <a:ext cx="389850" cy="338554"/>
          </a:xfrm>
          <a:prstGeom prst="rect">
            <a:avLst/>
          </a:prstGeom>
          <a:noFill/>
        </p:spPr>
        <p:txBody>
          <a:bodyPr wrap="none" rtlCol="0">
            <a:spAutoFit/>
          </a:bodyPr>
          <a:lstStyle/>
          <a:p>
            <a:pPr algn="ctr"/>
            <a:r>
              <a:rPr lang="zh-CN" altLang="en-US" sz="1600" dirty="0"/>
              <a:t>大</a:t>
            </a:r>
            <a:endParaRPr lang="zh-CN" altLang="en-US" sz="1600" dirty="0"/>
          </a:p>
        </p:txBody>
      </p:sp>
      <p:sp>
        <p:nvSpPr>
          <p:cNvPr id="27" name="文本框 26"/>
          <p:cNvSpPr txBox="1"/>
          <p:nvPr/>
        </p:nvSpPr>
        <p:spPr>
          <a:xfrm>
            <a:off x="8626811" y="2136325"/>
            <a:ext cx="389850" cy="338554"/>
          </a:xfrm>
          <a:prstGeom prst="rect">
            <a:avLst/>
          </a:prstGeom>
          <a:noFill/>
        </p:spPr>
        <p:txBody>
          <a:bodyPr wrap="none" rtlCol="0">
            <a:spAutoFit/>
          </a:bodyPr>
          <a:lstStyle/>
          <a:p>
            <a:pPr algn="ctr"/>
            <a:r>
              <a:rPr lang="zh-CN" altLang="en-US" sz="1600" dirty="0"/>
              <a:t>中</a:t>
            </a:r>
            <a:endParaRPr lang="zh-CN" altLang="en-US" sz="1600" dirty="0"/>
          </a:p>
        </p:txBody>
      </p:sp>
      <p:sp>
        <p:nvSpPr>
          <p:cNvPr id="28" name="文本框 27"/>
          <p:cNvSpPr txBox="1"/>
          <p:nvPr/>
        </p:nvSpPr>
        <p:spPr>
          <a:xfrm>
            <a:off x="9142749" y="2136325"/>
            <a:ext cx="389850" cy="338554"/>
          </a:xfrm>
          <a:prstGeom prst="rect">
            <a:avLst/>
          </a:prstGeom>
          <a:noFill/>
        </p:spPr>
        <p:txBody>
          <a:bodyPr wrap="none" rtlCol="0">
            <a:spAutoFit/>
          </a:bodyPr>
          <a:lstStyle/>
          <a:p>
            <a:pPr algn="ctr"/>
            <a:r>
              <a:rPr lang="zh-CN" altLang="en-US" sz="1600" b="1" dirty="0">
                <a:solidFill>
                  <a:srgbClr val="FF0000"/>
                </a:solidFill>
              </a:rPr>
              <a:t>小</a:t>
            </a:r>
            <a:endParaRPr lang="zh-CN" altLang="en-US" sz="1600" b="1"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59946">
        <p14:gallery dir="l"/>
      </p:transition>
    </mc:Choice>
    <mc:Fallback>
      <p:transition spd="slow" advTm="59946">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格 7"/>
          <p:cNvGraphicFramePr>
            <a:graphicFrameLocks noGrp="1"/>
          </p:cNvGraphicFramePr>
          <p:nvPr>
            <p:custDataLst>
              <p:tags r:id="rId1"/>
            </p:custDataLst>
          </p:nvPr>
        </p:nvGraphicFramePr>
        <p:xfrm>
          <a:off x="1686000" y="1158240"/>
          <a:ext cx="8820150" cy="5106670"/>
        </p:xfrm>
        <a:graphic>
          <a:graphicData uri="http://schemas.openxmlformats.org/drawingml/2006/table">
            <a:tbl>
              <a:tblPr>
                <a:tableStyleId>{073A0DAA-6AF3-43AB-8588-CEC1D06C72B9}</a:tableStyleId>
              </a:tblPr>
              <a:tblGrid>
                <a:gridCol w="720000"/>
                <a:gridCol w="3060000"/>
                <a:gridCol w="2160000"/>
                <a:gridCol w="1440180"/>
                <a:gridCol w="1439820"/>
              </a:tblGrid>
              <a:tr h="360000">
                <a:tc>
                  <a:txBody>
                    <a:bodyPr/>
                    <a:lstStyle/>
                    <a:p>
                      <a:pPr algn="ctr" fontAlgn="ctr"/>
                      <a:r>
                        <a:rPr lang="zh-CN" altLang="en-US" sz="1400" b="1" u="none" strike="noStrike" dirty="0">
                          <a:effectLst/>
                          <a:latin typeface="微软雅黑" panose="020B0503020204020204" charset="-122"/>
                          <a:ea typeface="微软雅黑" panose="020B0503020204020204" charset="-122"/>
                        </a:rPr>
                        <a:t>序号　</a:t>
                      </a:r>
                      <a:endParaRPr lang="zh-CN" altLang="en-US" sz="1400" b="1"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b="1" u="none" strike="noStrike" dirty="0">
                          <a:effectLst/>
                          <a:latin typeface="微软雅黑" panose="020B0503020204020204" charset="-122"/>
                          <a:ea typeface="微软雅黑" panose="020B0503020204020204" charset="-122"/>
                        </a:rPr>
                        <a:t>对应指标名称</a:t>
                      </a:r>
                      <a:endParaRPr lang="zh-CN" altLang="en-US" sz="1400" b="1"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b="1" u="none" strike="noStrike" dirty="0">
                          <a:effectLst/>
                          <a:latin typeface="微软雅黑" panose="020B0503020204020204" charset="-122"/>
                          <a:ea typeface="微软雅黑" panose="020B0503020204020204" charset="-122"/>
                        </a:rPr>
                        <a:t>是否必填</a:t>
                      </a:r>
                      <a:endParaRPr lang="zh-CN" altLang="en-US" sz="1400" b="1"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b="1" u="none" strike="noStrike" dirty="0">
                          <a:effectLst/>
                          <a:latin typeface="微软雅黑" panose="020B0503020204020204" charset="-122"/>
                          <a:ea typeface="微软雅黑" panose="020B0503020204020204" charset="-122"/>
                        </a:rPr>
                        <a:t>数据范围</a:t>
                      </a:r>
                      <a:endParaRPr lang="zh-CN" altLang="en-US" sz="1400" b="1"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b="1" u="none" strike="noStrike" dirty="0">
                          <a:effectLst/>
                          <a:latin typeface="微软雅黑" panose="020B0503020204020204" charset="-122"/>
                          <a:ea typeface="微软雅黑" panose="020B0503020204020204" charset="-122"/>
                        </a:rPr>
                        <a:t>单位</a:t>
                      </a:r>
                      <a:endParaRPr lang="zh-CN" altLang="en-US" sz="1400" b="1" i="0" u="none" strike="noStrike" dirty="0">
                        <a:effectLst/>
                        <a:latin typeface="微软雅黑" panose="020B0503020204020204" charset="-122"/>
                        <a:ea typeface="微软雅黑" panose="020B0503020204020204" charset="-122"/>
                      </a:endParaRPr>
                    </a:p>
                  </a:txBody>
                  <a:tcPr marL="0" marR="0" marT="0" marB="0" anchor="ctr"/>
                </a:tc>
              </a:tr>
              <a:tr h="360000">
                <a:tc>
                  <a:txBody>
                    <a:bodyPr/>
                    <a:lstStyle/>
                    <a:p>
                      <a:pPr algn="ctr" fontAlgn="ctr"/>
                      <a:r>
                        <a:rPr lang="en-US" altLang="zh-CN" sz="1400" u="none" strike="noStrike" dirty="0">
                          <a:effectLst/>
                          <a:latin typeface="微软雅黑" panose="020B0503020204020204" charset="-122"/>
                          <a:ea typeface="微软雅黑" panose="020B0503020204020204" charset="-122"/>
                        </a:rPr>
                        <a:t>1</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marL="0" marR="0" lvl="0" indent="0" algn="ctr" defTabSz="685800" rtl="0" eaLnBrk="1" fontAlgn="ctr" latinLnBrk="0" hangingPunct="1">
                        <a:lnSpc>
                          <a:spcPct val="100000"/>
                        </a:lnSpc>
                        <a:spcBef>
                          <a:spcPts val="0"/>
                        </a:spcBef>
                        <a:spcAft>
                          <a:spcPts val="0"/>
                        </a:spcAft>
                        <a:buClrTx/>
                        <a:buSzTx/>
                        <a:buFontTx/>
                        <a:buNone/>
                        <a:defRPr/>
                      </a:pPr>
                      <a:r>
                        <a:rPr lang="zh-CN" altLang="en-US" sz="1400" u="none" strike="noStrike" dirty="0">
                          <a:effectLst/>
                          <a:latin typeface="微软雅黑" panose="020B0503020204020204" charset="-122"/>
                          <a:ea typeface="微软雅黑" panose="020B0503020204020204" charset="-122"/>
                        </a:rPr>
                        <a:t>统一社会信用代码（组织机构代码）</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b="0" i="0" u="none" strike="noStrike" dirty="0">
                          <a:effectLst/>
                          <a:latin typeface="微软雅黑" panose="020B0503020204020204" charset="-122"/>
                          <a:ea typeface="微软雅黑" panose="020B0503020204020204" charset="-122"/>
                        </a:rPr>
                        <a:t>二者选填其一</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dirty="0">
                          <a:effectLst/>
                          <a:latin typeface="微软雅黑" panose="020B0503020204020204" charset="-122"/>
                          <a:ea typeface="微软雅黑" panose="020B0503020204020204" charset="-122"/>
                        </a:rPr>
                        <a:t>　</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en-US" altLang="zh-CN" sz="1400" u="none" strike="noStrike" dirty="0">
                          <a:effectLst/>
                          <a:latin typeface="微软雅黑" panose="020B0503020204020204" charset="-122"/>
                          <a:ea typeface="微软雅黑" panose="020B0503020204020204" charset="-122"/>
                        </a:rPr>
                        <a:t>-</a:t>
                      </a:r>
                      <a:endParaRPr lang="en-US" altLang="zh-CN" sz="1400" b="0" i="0" u="none" strike="noStrike" dirty="0">
                        <a:effectLst/>
                        <a:latin typeface="微软雅黑" panose="020B0503020204020204" charset="-122"/>
                        <a:ea typeface="微软雅黑" panose="020B0503020204020204" charset="-122"/>
                      </a:endParaRPr>
                    </a:p>
                  </a:txBody>
                  <a:tcPr marL="0" marR="0" marT="0" marB="0" anchor="ctr"/>
                </a:tc>
              </a:tr>
              <a:tr h="360000">
                <a:tc>
                  <a:txBody>
                    <a:bodyPr/>
                    <a:lstStyle/>
                    <a:p>
                      <a:pPr algn="ctr" fontAlgn="ctr"/>
                      <a:r>
                        <a:rPr lang="en-US" altLang="zh-CN" sz="1400" b="0" i="0" u="none" strike="noStrike" dirty="0">
                          <a:effectLst/>
                          <a:latin typeface="微软雅黑" panose="020B0503020204020204" charset="-122"/>
                          <a:ea typeface="微软雅黑" panose="020B0503020204020204" charset="-122"/>
                        </a:rPr>
                        <a:t>2</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a:effectLst/>
                          <a:latin typeface="微软雅黑" panose="020B0503020204020204" charset="-122"/>
                          <a:ea typeface="微软雅黑" panose="020B0503020204020204" charset="-122"/>
                        </a:rPr>
                        <a:t>法人单位名称</a:t>
                      </a:r>
                      <a:endParaRPr lang="zh-CN" altLang="en-US" sz="1400" b="0" i="0" u="none" strike="noStrike">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b="0" i="0" u="none" strike="noStrike" dirty="0">
                          <a:effectLst/>
                          <a:latin typeface="微软雅黑" panose="020B0503020204020204" charset="-122"/>
                          <a:ea typeface="微软雅黑" panose="020B0503020204020204" charset="-122"/>
                        </a:rPr>
                        <a:t>√</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dirty="0">
                          <a:effectLst/>
                          <a:latin typeface="微软雅黑" panose="020B0503020204020204" charset="-122"/>
                          <a:ea typeface="微软雅黑" panose="020B0503020204020204" charset="-122"/>
                        </a:rPr>
                        <a:t>　</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en-US" altLang="zh-CN" sz="1400" u="none" strike="noStrike" dirty="0">
                          <a:effectLst/>
                          <a:latin typeface="微软雅黑" panose="020B0503020204020204" charset="-122"/>
                          <a:ea typeface="微软雅黑" panose="020B0503020204020204" charset="-122"/>
                        </a:rPr>
                        <a:t>-</a:t>
                      </a:r>
                      <a:endParaRPr lang="en-US" altLang="zh-CN" sz="1400" b="0" i="0" u="none" strike="noStrike" dirty="0">
                        <a:effectLst/>
                        <a:latin typeface="微软雅黑" panose="020B0503020204020204" charset="-122"/>
                        <a:ea typeface="微软雅黑" panose="020B0503020204020204" charset="-122"/>
                      </a:endParaRPr>
                    </a:p>
                  </a:txBody>
                  <a:tcPr marL="0" marR="0" marT="0" marB="0" anchor="ctr"/>
                </a:tc>
              </a:tr>
              <a:tr h="360000">
                <a:tc>
                  <a:txBody>
                    <a:bodyPr/>
                    <a:lstStyle/>
                    <a:p>
                      <a:pPr algn="ctr" fontAlgn="ctr"/>
                      <a:r>
                        <a:rPr lang="en-US" altLang="zh-CN" sz="1400" b="0" i="0" u="none" strike="noStrike" dirty="0">
                          <a:effectLst/>
                          <a:latin typeface="微软雅黑" panose="020B0503020204020204" charset="-122"/>
                          <a:ea typeface="微软雅黑" panose="020B0503020204020204" charset="-122"/>
                        </a:rPr>
                        <a:t>3</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dirty="0">
                          <a:effectLst/>
                          <a:latin typeface="微软雅黑" panose="020B0503020204020204" charset="-122"/>
                          <a:ea typeface="微软雅黑" panose="020B0503020204020204" charset="-122"/>
                        </a:rPr>
                        <a:t>法定代表人（单位负责人）</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b="0" i="0" u="none" strike="noStrike">
                          <a:effectLst/>
                          <a:latin typeface="微软雅黑" panose="020B0503020204020204" charset="-122"/>
                          <a:ea typeface="微软雅黑" panose="020B0503020204020204" charset="-122"/>
                        </a:rPr>
                        <a:t>√</a:t>
                      </a:r>
                      <a:endParaRPr lang="zh-CN" altLang="en-US" sz="1400" b="0" i="0" u="none" strike="noStrike">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dirty="0">
                          <a:effectLst/>
                          <a:latin typeface="微软雅黑" panose="020B0503020204020204" charset="-122"/>
                          <a:ea typeface="微软雅黑" panose="020B0503020204020204" charset="-122"/>
                        </a:rPr>
                        <a:t>　</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en-US" altLang="zh-CN" sz="1400" u="none" strike="noStrike">
                          <a:effectLst/>
                          <a:latin typeface="微软雅黑" panose="020B0503020204020204" charset="-122"/>
                          <a:ea typeface="微软雅黑" panose="020B0503020204020204" charset="-122"/>
                        </a:rPr>
                        <a:t>-</a:t>
                      </a:r>
                      <a:endParaRPr lang="en-US" altLang="zh-CN" sz="1400" b="0" i="0" u="none" strike="noStrike">
                        <a:effectLst/>
                        <a:latin typeface="微软雅黑" panose="020B0503020204020204" charset="-122"/>
                        <a:ea typeface="微软雅黑" panose="020B0503020204020204" charset="-122"/>
                      </a:endParaRPr>
                    </a:p>
                  </a:txBody>
                  <a:tcPr marL="0" marR="0" marT="0" marB="0" anchor="ctr"/>
                </a:tc>
              </a:tr>
              <a:tr h="360000">
                <a:tc>
                  <a:txBody>
                    <a:bodyPr/>
                    <a:lstStyle/>
                    <a:p>
                      <a:pPr algn="ctr" fontAlgn="ctr"/>
                      <a:r>
                        <a:rPr lang="en-US" altLang="zh-CN" sz="1400" b="0" i="0" u="none" strike="noStrike" dirty="0">
                          <a:effectLst/>
                          <a:latin typeface="微软雅黑" panose="020B0503020204020204" charset="-122"/>
                          <a:ea typeface="微软雅黑" panose="020B0503020204020204" charset="-122"/>
                        </a:rPr>
                        <a:t>4</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marL="0" marR="0" lvl="0" indent="0" algn="ctr" defTabSz="685800" rtl="0" eaLnBrk="1" fontAlgn="ctr" latinLnBrk="0" hangingPunct="1">
                        <a:lnSpc>
                          <a:spcPct val="100000"/>
                        </a:lnSpc>
                        <a:spcBef>
                          <a:spcPts val="0"/>
                        </a:spcBef>
                        <a:spcAft>
                          <a:spcPts val="0"/>
                        </a:spcAft>
                        <a:buClrTx/>
                        <a:buSzTx/>
                        <a:buFontTx/>
                        <a:buNone/>
                        <a:defRPr/>
                      </a:pPr>
                      <a:r>
                        <a:rPr lang="zh-CN" altLang="en-US" sz="1400" u="none" strike="noStrike" dirty="0">
                          <a:effectLst/>
                          <a:latin typeface="微软雅黑" panose="020B0503020204020204" charset="-122"/>
                          <a:ea typeface="微软雅黑" panose="020B0503020204020204" charset="-122"/>
                        </a:rPr>
                        <a:t>联系方式（固定电话、移动电话</a:t>
                      </a:r>
                      <a:r>
                        <a:rPr lang="zh-CN" altLang="en-US" sz="1400" b="0" i="0" u="none" strike="noStrike" dirty="0">
                          <a:effectLst/>
                          <a:latin typeface="微软雅黑" panose="020B0503020204020204" charset="-122"/>
                          <a:ea typeface="微软雅黑" panose="020B0503020204020204" charset="-122"/>
                        </a:rPr>
                        <a:t>）</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dirty="0">
                          <a:solidFill>
                            <a:schemeClr val="tx1"/>
                          </a:solidFill>
                          <a:effectLst/>
                          <a:latin typeface="微软雅黑" panose="020B0503020204020204" charset="-122"/>
                          <a:ea typeface="微软雅黑" panose="020B0503020204020204" charset="-122"/>
                          <a:sym typeface="+mn-ea"/>
                        </a:rPr>
                        <a:t>二者选填其一</a:t>
                      </a:r>
                      <a:endParaRPr lang="zh-CN" altLang="en-US" sz="1400" b="0" i="0" u="none" strike="noStrike" dirty="0">
                        <a:solidFill>
                          <a:schemeClr val="tx1"/>
                        </a:solidFill>
                        <a:effectLst/>
                        <a:latin typeface="微软雅黑" panose="020B0503020204020204" charset="-122"/>
                        <a:ea typeface="微软雅黑" panose="020B0503020204020204" charset="-122"/>
                        <a:sym typeface="+mn-ea"/>
                      </a:endParaRPr>
                    </a:p>
                  </a:txBody>
                  <a:tcPr marL="0" marR="0" marT="0" marB="0" anchor="ctr"/>
                </a:tc>
                <a:tc>
                  <a:txBody>
                    <a:bodyPr/>
                    <a:lstStyle/>
                    <a:p>
                      <a:pPr algn="ctr" fontAlgn="ctr"/>
                      <a:r>
                        <a:rPr lang="zh-CN" altLang="en-US" sz="1400" u="none" strike="noStrike" dirty="0">
                          <a:effectLst/>
                          <a:latin typeface="微软雅黑" panose="020B0503020204020204" charset="-122"/>
                          <a:ea typeface="微软雅黑" panose="020B0503020204020204" charset="-122"/>
                        </a:rPr>
                        <a:t>　</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en-US" altLang="zh-CN" sz="1400" u="none" strike="noStrike">
                          <a:effectLst/>
                          <a:latin typeface="微软雅黑" panose="020B0503020204020204" charset="-122"/>
                          <a:ea typeface="微软雅黑" panose="020B0503020204020204" charset="-122"/>
                        </a:rPr>
                        <a:t>-</a:t>
                      </a:r>
                      <a:endParaRPr lang="en-US" altLang="zh-CN" sz="1400" b="0" i="0" u="none" strike="noStrike">
                        <a:effectLst/>
                        <a:latin typeface="微软雅黑" panose="020B0503020204020204" charset="-122"/>
                        <a:ea typeface="微软雅黑" panose="020B0503020204020204" charset="-122"/>
                      </a:endParaRPr>
                    </a:p>
                  </a:txBody>
                  <a:tcPr marL="0" marR="0" marT="0" marB="0" anchor="ctr"/>
                </a:tc>
              </a:tr>
              <a:tr h="360000">
                <a:tc>
                  <a:txBody>
                    <a:bodyPr/>
                    <a:lstStyle/>
                    <a:p>
                      <a:pPr algn="ctr" fontAlgn="ctr"/>
                      <a:r>
                        <a:rPr lang="en-US" altLang="zh-CN" sz="1400" b="0" i="0" u="none" strike="noStrike" dirty="0">
                          <a:effectLst/>
                          <a:latin typeface="微软雅黑" panose="020B0503020204020204" charset="-122"/>
                          <a:ea typeface="微软雅黑" panose="020B0503020204020204" charset="-122"/>
                        </a:rPr>
                        <a:t>5</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a:effectLst/>
                          <a:latin typeface="微软雅黑" panose="020B0503020204020204" charset="-122"/>
                          <a:ea typeface="微软雅黑" panose="020B0503020204020204" charset="-122"/>
                        </a:rPr>
                        <a:t>企业所在地行政区划代码</a:t>
                      </a:r>
                      <a:endParaRPr lang="zh-CN" altLang="en-US" sz="1400" b="0" i="0" u="none" strike="noStrike">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b="0" i="0" u="none" strike="noStrike" dirty="0">
                          <a:effectLst/>
                          <a:latin typeface="微软雅黑" panose="020B0503020204020204" charset="-122"/>
                          <a:ea typeface="微软雅黑" panose="020B0503020204020204" charset="-122"/>
                        </a:rPr>
                        <a:t>√</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a:effectLst/>
                          <a:latin typeface="微软雅黑" panose="020B0503020204020204" charset="-122"/>
                          <a:ea typeface="微软雅黑" panose="020B0503020204020204" charset="-122"/>
                        </a:rPr>
                        <a:t>　</a:t>
                      </a:r>
                      <a:endParaRPr lang="zh-CN" altLang="en-US" sz="1400" b="0" i="0" u="none" strike="noStrike">
                        <a:effectLst/>
                        <a:latin typeface="微软雅黑" panose="020B0503020204020204" charset="-122"/>
                        <a:ea typeface="微软雅黑" panose="020B0503020204020204" charset="-122"/>
                      </a:endParaRPr>
                    </a:p>
                  </a:txBody>
                  <a:tcPr marL="0" marR="0" marT="0" marB="0" anchor="ctr"/>
                </a:tc>
                <a:tc>
                  <a:txBody>
                    <a:bodyPr/>
                    <a:lstStyle/>
                    <a:p>
                      <a:pPr algn="ctr" fontAlgn="ctr"/>
                      <a:r>
                        <a:rPr lang="en-US" altLang="zh-CN" sz="1400" u="none" strike="noStrike" dirty="0">
                          <a:effectLst/>
                          <a:latin typeface="微软雅黑" panose="020B0503020204020204" charset="-122"/>
                          <a:ea typeface="微软雅黑" panose="020B0503020204020204" charset="-122"/>
                        </a:rPr>
                        <a:t>-</a:t>
                      </a:r>
                      <a:endParaRPr lang="en-US" altLang="zh-CN" sz="1400" b="0" i="0" u="none" strike="noStrike" dirty="0">
                        <a:effectLst/>
                        <a:latin typeface="微软雅黑" panose="020B0503020204020204" charset="-122"/>
                        <a:ea typeface="微软雅黑" panose="020B0503020204020204" charset="-122"/>
                      </a:endParaRPr>
                    </a:p>
                  </a:txBody>
                  <a:tcPr marL="0" marR="0" marT="0" marB="0" anchor="ctr"/>
                </a:tc>
              </a:tr>
              <a:tr h="360000">
                <a:tc>
                  <a:txBody>
                    <a:bodyPr/>
                    <a:p>
                      <a:pPr algn="ctr" fontAlgn="ctr">
                        <a:buNone/>
                      </a:pPr>
                      <a:r>
                        <a:rPr lang="en-US" altLang="zh-CN" sz="1400" dirty="0">
                          <a:effectLst/>
                          <a:latin typeface="微软雅黑" panose="020B0503020204020204" charset="-122"/>
                          <a:ea typeface="微软雅黑" panose="020B0503020204020204" charset="-122"/>
                          <a:sym typeface="+mn-ea"/>
                        </a:rPr>
                        <a:t>6</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p>
                      <a:pPr algn="ctr" fontAlgn="ctr">
                        <a:buNone/>
                      </a:pPr>
                      <a:r>
                        <a:rPr lang="zh-CN" altLang="en-US" sz="1400" b="0" i="0" u="none" strike="noStrike">
                          <a:effectLst/>
                          <a:latin typeface="微软雅黑" panose="020B0503020204020204" charset="-122"/>
                          <a:ea typeface="微软雅黑" panose="020B0503020204020204" charset="-122"/>
                        </a:rPr>
                        <a:t>是否为国有企业</a:t>
                      </a:r>
                      <a:endParaRPr lang="zh-CN" altLang="en-US" sz="1400" b="0" i="0" u="none" strike="noStrike">
                        <a:effectLst/>
                        <a:latin typeface="微软雅黑" panose="020B0503020204020204" charset="-122"/>
                        <a:ea typeface="微软雅黑" panose="020B0503020204020204" charset="-122"/>
                      </a:endParaRPr>
                    </a:p>
                  </a:txBody>
                  <a:tcPr marL="0" marR="0" marT="0" marB="0" anchor="ctr"/>
                </a:tc>
                <a:tc>
                  <a:txBody>
                    <a:bodyPr/>
                    <a:p>
                      <a:pPr algn="ctr" fontAlgn="ctr">
                        <a:buNone/>
                      </a:pP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p>
                      <a:pPr algn="ctr" fontAlgn="ctr">
                        <a:buNone/>
                      </a:pPr>
                      <a:endParaRPr lang="zh-CN" altLang="en-US" sz="1400" b="0" i="0" u="none" strike="noStrike">
                        <a:effectLst/>
                        <a:latin typeface="微软雅黑" panose="020B0503020204020204" charset="-122"/>
                        <a:ea typeface="微软雅黑" panose="020B0503020204020204" charset="-122"/>
                      </a:endParaRPr>
                    </a:p>
                  </a:txBody>
                  <a:tcPr marL="0" marR="0" marT="0" marB="0" anchor="ctr"/>
                </a:tc>
                <a:tc>
                  <a:txBody>
                    <a:bodyPr/>
                    <a:p>
                      <a:pPr algn="ctr" fontAlgn="ctr">
                        <a:buNone/>
                      </a:pPr>
                      <a:endParaRPr lang="en-US" altLang="zh-CN" sz="1400" b="0" i="0" u="none" strike="noStrike" dirty="0">
                        <a:effectLst/>
                        <a:latin typeface="微软雅黑" panose="020B0503020204020204" charset="-122"/>
                        <a:ea typeface="微软雅黑" panose="020B0503020204020204" charset="-122"/>
                      </a:endParaRPr>
                    </a:p>
                  </a:txBody>
                  <a:tcPr marL="0" marR="0" marT="0" marB="0" anchor="ctr"/>
                </a:tc>
              </a:tr>
              <a:tr h="360000">
                <a:tc>
                  <a:txBody>
                    <a:bodyPr/>
                    <a:lstStyle/>
                    <a:p>
                      <a:pPr algn="ctr" fontAlgn="ctr"/>
                      <a:r>
                        <a:rPr lang="en-US" altLang="zh-CN" sz="1400" b="0" i="0" u="none" strike="noStrike" dirty="0">
                          <a:effectLst/>
                          <a:latin typeface="微软雅黑" panose="020B0503020204020204" charset="-122"/>
                          <a:ea typeface="微软雅黑" panose="020B0503020204020204" charset="-122"/>
                        </a:rPr>
                        <a:t>6.1</a:t>
                      </a:r>
                      <a:endParaRPr lang="en-US" altLang="zh-CN"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a:effectLst/>
                          <a:latin typeface="微软雅黑" panose="020B0503020204020204" charset="-122"/>
                          <a:ea typeface="微软雅黑" panose="020B0503020204020204" charset="-122"/>
                        </a:rPr>
                        <a:t>单位隶属关系</a:t>
                      </a:r>
                      <a:endParaRPr lang="zh-CN" altLang="en-US" sz="1400" b="0" i="0" u="none" strike="noStrike">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b="0" i="0" u="none" strike="noStrike">
                          <a:effectLst/>
                          <a:latin typeface="微软雅黑" panose="020B0503020204020204" charset="-122"/>
                          <a:ea typeface="微软雅黑" panose="020B0503020204020204" charset="-122"/>
                        </a:rPr>
                        <a:t>√</a:t>
                      </a:r>
                      <a:endParaRPr lang="zh-CN" altLang="en-US" sz="1400" b="0" i="0" u="none" strike="noStrike">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a:effectLst/>
                          <a:latin typeface="微软雅黑" panose="020B0503020204020204" charset="-122"/>
                          <a:ea typeface="微软雅黑" panose="020B0503020204020204" charset="-122"/>
                        </a:rPr>
                        <a:t>　</a:t>
                      </a:r>
                      <a:endParaRPr lang="zh-CN" altLang="en-US" sz="1400" b="0" i="0" u="none" strike="noStrike">
                        <a:effectLst/>
                        <a:latin typeface="微软雅黑" panose="020B0503020204020204" charset="-122"/>
                        <a:ea typeface="微软雅黑" panose="020B0503020204020204" charset="-122"/>
                      </a:endParaRPr>
                    </a:p>
                  </a:txBody>
                  <a:tcPr marL="0" marR="0" marT="0" marB="0" anchor="ctr"/>
                </a:tc>
                <a:tc>
                  <a:txBody>
                    <a:bodyPr/>
                    <a:lstStyle/>
                    <a:p>
                      <a:pPr algn="ctr" fontAlgn="ctr"/>
                      <a:r>
                        <a:rPr lang="en-US" altLang="zh-CN" sz="1400" u="none" strike="noStrike" dirty="0">
                          <a:effectLst/>
                          <a:latin typeface="微软雅黑" panose="020B0503020204020204" charset="-122"/>
                          <a:ea typeface="微软雅黑" panose="020B0503020204020204" charset="-122"/>
                        </a:rPr>
                        <a:t>-</a:t>
                      </a:r>
                      <a:endParaRPr lang="en-US" altLang="zh-CN" sz="1400" b="0" i="0" u="none" strike="noStrike" dirty="0">
                        <a:effectLst/>
                        <a:latin typeface="微软雅黑" panose="020B0503020204020204" charset="-122"/>
                        <a:ea typeface="微软雅黑" panose="020B0503020204020204" charset="-122"/>
                      </a:endParaRPr>
                    </a:p>
                  </a:txBody>
                  <a:tcPr marL="0" marR="0" marT="0" marB="0" anchor="ctr"/>
                </a:tc>
              </a:tr>
              <a:tr h="360000">
                <a:tc>
                  <a:txBody>
                    <a:bodyPr/>
                    <a:lstStyle/>
                    <a:p>
                      <a:pPr algn="ctr" fontAlgn="ctr"/>
                      <a:r>
                        <a:rPr lang="en-US" altLang="zh-CN" sz="1400" b="0" i="0" u="none" strike="noStrike" dirty="0">
                          <a:effectLst/>
                          <a:latin typeface="微软雅黑" panose="020B0503020204020204" charset="-122"/>
                          <a:ea typeface="微软雅黑" panose="020B0503020204020204" charset="-122"/>
                        </a:rPr>
                        <a:t>7</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a:effectLst/>
                          <a:latin typeface="微软雅黑" panose="020B0503020204020204" charset="-122"/>
                          <a:ea typeface="微软雅黑" panose="020B0503020204020204" charset="-122"/>
                        </a:rPr>
                        <a:t>行业类别</a:t>
                      </a:r>
                      <a:endParaRPr lang="zh-CN" altLang="en-US" sz="1400" b="0" i="0" u="none" strike="noStrike">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b="0" i="0" u="none" strike="noStrike">
                          <a:effectLst/>
                          <a:latin typeface="微软雅黑" panose="020B0503020204020204" charset="-122"/>
                          <a:ea typeface="微软雅黑" panose="020B0503020204020204" charset="-122"/>
                        </a:rPr>
                        <a:t>√</a:t>
                      </a:r>
                      <a:endParaRPr lang="zh-CN" altLang="en-US" sz="1400" b="0" i="0" u="none" strike="noStrike">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a:effectLst/>
                          <a:latin typeface="微软雅黑" panose="020B0503020204020204" charset="-122"/>
                          <a:ea typeface="微软雅黑" panose="020B0503020204020204" charset="-122"/>
                        </a:rPr>
                        <a:t>　</a:t>
                      </a:r>
                      <a:endParaRPr lang="zh-CN" altLang="en-US" sz="1400" b="0" i="0" u="none" strike="noStrike">
                        <a:effectLst/>
                        <a:latin typeface="微软雅黑" panose="020B0503020204020204" charset="-122"/>
                        <a:ea typeface="微软雅黑" panose="020B0503020204020204" charset="-122"/>
                      </a:endParaRPr>
                    </a:p>
                  </a:txBody>
                  <a:tcPr marL="0" marR="0" marT="0" marB="0" anchor="ctr"/>
                </a:tc>
                <a:tc>
                  <a:txBody>
                    <a:bodyPr/>
                    <a:lstStyle/>
                    <a:p>
                      <a:pPr algn="ctr" fontAlgn="ctr"/>
                      <a:r>
                        <a:rPr lang="en-US" altLang="zh-CN" sz="1400" u="none" strike="noStrike" dirty="0">
                          <a:effectLst/>
                          <a:latin typeface="微软雅黑" panose="020B0503020204020204" charset="-122"/>
                          <a:ea typeface="微软雅黑" panose="020B0503020204020204" charset="-122"/>
                        </a:rPr>
                        <a:t>-</a:t>
                      </a:r>
                      <a:endParaRPr lang="en-US" altLang="zh-CN" sz="1400" b="0" i="0" u="none" strike="noStrike" dirty="0">
                        <a:effectLst/>
                        <a:latin typeface="微软雅黑" panose="020B0503020204020204" charset="-122"/>
                        <a:ea typeface="微软雅黑" panose="020B0503020204020204" charset="-122"/>
                      </a:endParaRPr>
                    </a:p>
                  </a:txBody>
                  <a:tcPr marL="0" marR="0" marT="0" marB="0" anchor="ctr"/>
                </a:tc>
              </a:tr>
              <a:tr h="360000">
                <a:tc>
                  <a:txBody>
                    <a:bodyPr/>
                    <a:lstStyle/>
                    <a:p>
                      <a:pPr algn="ctr" fontAlgn="ctr"/>
                      <a:r>
                        <a:rPr lang="en-US" altLang="zh-CN" sz="1400" b="0" i="0" u="none" strike="noStrike" dirty="0">
                          <a:effectLst/>
                          <a:latin typeface="微软雅黑" panose="020B0503020204020204" charset="-122"/>
                          <a:ea typeface="微软雅黑" panose="020B0503020204020204" charset="-122"/>
                        </a:rPr>
                        <a:t>8</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dirty="0">
                          <a:effectLst/>
                          <a:latin typeface="微软雅黑" panose="020B0503020204020204" charset="-122"/>
                          <a:ea typeface="微软雅黑" panose="020B0503020204020204" charset="-122"/>
                        </a:rPr>
                        <a:t>企业规模</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marL="0" algn="ctr" defTabSz="685800" rtl="0" eaLnBrk="1" fontAlgn="ctr" latinLnBrk="0" hangingPunct="1"/>
                      <a:r>
                        <a:rPr lang="en-US" altLang="zh-CN" sz="1400" b="0" i="0" u="none" strike="noStrike" kern="1200" dirty="0">
                          <a:solidFill>
                            <a:schemeClr val="dk1"/>
                          </a:solidFill>
                          <a:effectLst/>
                          <a:latin typeface="微软雅黑" panose="020B0503020204020204" charset="-122"/>
                          <a:ea typeface="微软雅黑" panose="020B0503020204020204" charset="-122"/>
                          <a:cs typeface="+mn-cs"/>
                        </a:rPr>
                        <a:t>G53</a:t>
                      </a:r>
                      <a:r>
                        <a:rPr lang="zh-CN" altLang="en-US" sz="1400" b="0" i="0" u="none" strike="noStrike" kern="1200" dirty="0">
                          <a:solidFill>
                            <a:schemeClr val="dk1"/>
                          </a:solidFill>
                          <a:effectLst/>
                          <a:latin typeface="微软雅黑" panose="020B0503020204020204" charset="-122"/>
                          <a:ea typeface="微软雅黑" panose="020B0503020204020204" charset="-122"/>
                          <a:cs typeface="+mn-cs"/>
                        </a:rPr>
                        <a:t>、</a:t>
                      </a:r>
                      <a:r>
                        <a:rPr lang="en-US" altLang="zh-CN" sz="1400" b="0" i="0" u="none" strike="noStrike" kern="1200" dirty="0">
                          <a:solidFill>
                            <a:schemeClr val="dk1"/>
                          </a:solidFill>
                          <a:effectLst/>
                          <a:latin typeface="微软雅黑" panose="020B0503020204020204" charset="-122"/>
                          <a:ea typeface="微软雅黑" panose="020B0503020204020204" charset="-122"/>
                          <a:cs typeface="+mn-cs"/>
                        </a:rPr>
                        <a:t>P83</a:t>
                      </a:r>
                      <a:r>
                        <a:rPr lang="zh-CN" altLang="en-US" sz="1400" b="0" i="0" u="none" strike="noStrike" kern="1200" dirty="0">
                          <a:solidFill>
                            <a:schemeClr val="dk1"/>
                          </a:solidFill>
                          <a:effectLst/>
                          <a:latin typeface="微软雅黑" panose="020B0503020204020204" charset="-122"/>
                          <a:ea typeface="微软雅黑" panose="020B0503020204020204" charset="-122"/>
                          <a:cs typeface="+mn-cs"/>
                        </a:rPr>
                        <a:t>、</a:t>
                      </a:r>
                      <a:r>
                        <a:rPr lang="en-US" altLang="zh-CN" sz="1400" b="0" i="0" u="none" strike="noStrike" kern="1200" dirty="0">
                          <a:solidFill>
                            <a:schemeClr val="dk1"/>
                          </a:solidFill>
                          <a:effectLst/>
                          <a:latin typeface="微软雅黑" panose="020B0503020204020204" charset="-122"/>
                          <a:ea typeface="微软雅黑" panose="020B0503020204020204" charset="-122"/>
                          <a:cs typeface="+mn-cs"/>
                        </a:rPr>
                        <a:t>Q84</a:t>
                      </a:r>
                      <a:r>
                        <a:rPr lang="zh-CN" altLang="en-US" sz="1400" b="0" i="0" u="none" strike="noStrike" kern="1200" dirty="0">
                          <a:solidFill>
                            <a:schemeClr val="dk1"/>
                          </a:solidFill>
                          <a:effectLst/>
                          <a:latin typeface="微软雅黑" panose="020B0503020204020204" charset="-122"/>
                          <a:ea typeface="微软雅黑" panose="020B0503020204020204" charset="-122"/>
                          <a:cs typeface="+mn-cs"/>
                        </a:rPr>
                        <a:t>不填，</a:t>
                      </a:r>
                      <a:endParaRPr lang="en-US" altLang="zh-CN" sz="1400" b="0" i="0" u="none" strike="noStrike" kern="1200" dirty="0">
                        <a:solidFill>
                          <a:schemeClr val="dk1"/>
                        </a:solidFill>
                        <a:effectLst/>
                        <a:latin typeface="微软雅黑" panose="020B0503020204020204" charset="-122"/>
                        <a:ea typeface="微软雅黑" panose="020B0503020204020204" charset="-122"/>
                        <a:cs typeface="+mn-cs"/>
                      </a:endParaRPr>
                    </a:p>
                    <a:p>
                      <a:pPr marL="0" algn="ctr" defTabSz="685800" rtl="0" eaLnBrk="1" fontAlgn="ctr" latinLnBrk="0" hangingPunct="1"/>
                      <a:r>
                        <a:rPr lang="zh-CN" altLang="en-US" sz="1400" b="0" i="0" u="none" strike="noStrike" kern="1200" dirty="0">
                          <a:solidFill>
                            <a:schemeClr val="dk1"/>
                          </a:solidFill>
                          <a:effectLst/>
                          <a:latin typeface="微软雅黑" panose="020B0503020204020204" charset="-122"/>
                          <a:ea typeface="微软雅黑" panose="020B0503020204020204" charset="-122"/>
                          <a:cs typeface="+mn-cs"/>
                        </a:rPr>
                        <a:t>其他行业必填</a:t>
                      </a:r>
                      <a:endParaRPr lang="zh-CN" altLang="en-US" sz="1400" b="0" i="0" u="none" strike="noStrike" kern="1200" dirty="0">
                        <a:solidFill>
                          <a:schemeClr val="dk1"/>
                        </a:solidFill>
                        <a:effectLst/>
                        <a:latin typeface="微软雅黑" panose="020B0503020204020204" charset="-122"/>
                        <a:ea typeface="微软雅黑" panose="020B0503020204020204" charset="-122"/>
                        <a:cs typeface="+mn-cs"/>
                      </a:endParaRPr>
                    </a:p>
                  </a:txBody>
                  <a:tcPr marL="0" marR="0" marT="0" marB="0" anchor="ctr"/>
                </a:tc>
                <a:tc>
                  <a:txBody>
                    <a:bodyPr/>
                    <a:lstStyle/>
                    <a:p>
                      <a:pPr algn="ctr" fontAlgn="ctr"/>
                      <a:r>
                        <a:rPr lang="zh-CN" altLang="en-US" sz="1400" u="none" strike="noStrike">
                          <a:effectLst/>
                          <a:latin typeface="微软雅黑" panose="020B0503020204020204" charset="-122"/>
                          <a:ea typeface="微软雅黑" panose="020B0503020204020204" charset="-122"/>
                        </a:rPr>
                        <a:t>　</a:t>
                      </a:r>
                      <a:endParaRPr lang="zh-CN" altLang="en-US" sz="1400" b="0" i="0" u="none" strike="noStrike">
                        <a:effectLst/>
                        <a:latin typeface="微软雅黑" panose="020B0503020204020204" charset="-122"/>
                        <a:ea typeface="微软雅黑" panose="020B0503020204020204" charset="-122"/>
                      </a:endParaRPr>
                    </a:p>
                  </a:txBody>
                  <a:tcPr marL="0" marR="0" marT="0" marB="0" anchor="ctr"/>
                </a:tc>
                <a:tc>
                  <a:txBody>
                    <a:bodyPr/>
                    <a:lstStyle/>
                    <a:p>
                      <a:pPr algn="ctr" fontAlgn="ctr"/>
                      <a:r>
                        <a:rPr lang="en-US" altLang="zh-CN" sz="1400" u="none" strike="noStrike" dirty="0">
                          <a:effectLst/>
                          <a:latin typeface="微软雅黑" panose="020B0503020204020204" charset="-122"/>
                          <a:ea typeface="微软雅黑" panose="020B0503020204020204" charset="-122"/>
                        </a:rPr>
                        <a:t>-</a:t>
                      </a:r>
                      <a:endParaRPr lang="en-US" altLang="zh-CN" sz="1400" b="0" i="0" u="none" strike="noStrike" dirty="0">
                        <a:effectLst/>
                        <a:latin typeface="微软雅黑" panose="020B0503020204020204" charset="-122"/>
                        <a:ea typeface="微软雅黑" panose="020B0503020204020204" charset="-122"/>
                      </a:endParaRPr>
                    </a:p>
                  </a:txBody>
                  <a:tcPr marL="0" marR="0" marT="0" marB="0" anchor="ctr"/>
                </a:tc>
              </a:tr>
              <a:tr h="360000">
                <a:tc>
                  <a:txBody>
                    <a:bodyPr/>
                    <a:lstStyle/>
                    <a:p>
                      <a:pPr algn="ctr" fontAlgn="ctr"/>
                      <a:r>
                        <a:rPr lang="en-US" altLang="zh-CN" sz="1400" b="0" i="0" u="none" strike="noStrike" dirty="0">
                          <a:effectLst/>
                          <a:latin typeface="微软雅黑" panose="020B0503020204020204" charset="-122"/>
                          <a:ea typeface="微软雅黑" panose="020B0503020204020204" charset="-122"/>
                        </a:rPr>
                        <a:t>9</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dirty="0">
                          <a:effectLst/>
                          <a:latin typeface="微软雅黑" panose="020B0503020204020204" charset="-122"/>
                          <a:ea typeface="微软雅黑" panose="020B0503020204020204" charset="-122"/>
                        </a:rPr>
                        <a:t>登记注册类型</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marL="0" algn="ctr" defTabSz="685800" rtl="0" eaLnBrk="1" fontAlgn="ctr" latinLnBrk="0" hangingPunct="1"/>
                      <a:r>
                        <a:rPr lang="zh-CN" altLang="en-US" sz="1400" b="0" i="0" u="none" strike="noStrike" kern="1200" dirty="0">
                          <a:solidFill>
                            <a:schemeClr val="dk1"/>
                          </a:solidFill>
                          <a:effectLst/>
                          <a:latin typeface="微软雅黑" panose="020B0503020204020204" charset="-122"/>
                          <a:ea typeface="微软雅黑" panose="020B0503020204020204" charset="-122"/>
                          <a:cs typeface="+mn-cs"/>
                        </a:rPr>
                        <a:t>√</a:t>
                      </a:r>
                      <a:endParaRPr lang="zh-CN" altLang="en-US" sz="1400" b="0" i="0" u="none" strike="noStrike" kern="1200" dirty="0">
                        <a:solidFill>
                          <a:schemeClr val="dk1"/>
                        </a:solidFill>
                        <a:effectLst/>
                        <a:latin typeface="微软雅黑" panose="020B0503020204020204" charset="-122"/>
                        <a:ea typeface="微软雅黑" panose="020B0503020204020204" charset="-122"/>
                        <a:cs typeface="+mn-cs"/>
                      </a:endParaRPr>
                    </a:p>
                  </a:txBody>
                  <a:tcPr marL="0" marR="0" marT="0" marB="0" anchor="ctr"/>
                </a:tc>
                <a:tc>
                  <a:txBody>
                    <a:bodyPr/>
                    <a:lstStyle/>
                    <a:p>
                      <a:pPr algn="ctr" fontAlgn="ctr"/>
                      <a:r>
                        <a:rPr lang="zh-CN" altLang="en-US" sz="1400" u="none" strike="noStrike">
                          <a:effectLst/>
                          <a:latin typeface="微软雅黑" panose="020B0503020204020204" charset="-122"/>
                          <a:ea typeface="微软雅黑" panose="020B0503020204020204" charset="-122"/>
                        </a:rPr>
                        <a:t>　</a:t>
                      </a:r>
                      <a:endParaRPr lang="zh-CN" altLang="en-US" sz="1400" b="0" i="0" u="none" strike="noStrike">
                        <a:effectLst/>
                        <a:latin typeface="微软雅黑" panose="020B0503020204020204" charset="-122"/>
                        <a:ea typeface="微软雅黑" panose="020B0503020204020204" charset="-122"/>
                      </a:endParaRPr>
                    </a:p>
                  </a:txBody>
                  <a:tcPr marL="0" marR="0" marT="0" marB="0" anchor="ctr"/>
                </a:tc>
                <a:tc>
                  <a:txBody>
                    <a:bodyPr/>
                    <a:lstStyle/>
                    <a:p>
                      <a:pPr algn="ctr" fontAlgn="ctr"/>
                      <a:r>
                        <a:rPr lang="en-US" altLang="zh-CN" sz="1400" u="none" strike="noStrike">
                          <a:effectLst/>
                          <a:latin typeface="微软雅黑" panose="020B0503020204020204" charset="-122"/>
                          <a:ea typeface="微软雅黑" panose="020B0503020204020204" charset="-122"/>
                        </a:rPr>
                        <a:t>-</a:t>
                      </a:r>
                      <a:endParaRPr lang="en-US" altLang="zh-CN" sz="1400" b="0" i="0" u="none" strike="noStrike">
                        <a:effectLst/>
                        <a:latin typeface="微软雅黑" panose="020B0503020204020204" charset="-122"/>
                        <a:ea typeface="微软雅黑" panose="020B0503020204020204" charset="-122"/>
                      </a:endParaRPr>
                    </a:p>
                  </a:txBody>
                  <a:tcPr marL="0" marR="0" marT="0" marB="0" anchor="ctr"/>
                </a:tc>
              </a:tr>
              <a:tr h="360000">
                <a:tc>
                  <a:txBody>
                    <a:bodyPr/>
                    <a:lstStyle/>
                    <a:p>
                      <a:pPr algn="ctr" fontAlgn="ctr"/>
                      <a:r>
                        <a:rPr lang="en-US" altLang="zh-CN" sz="1400" b="0" i="0" u="none" strike="noStrike" dirty="0">
                          <a:effectLst/>
                          <a:latin typeface="微软雅黑" panose="020B0503020204020204" charset="-122"/>
                          <a:ea typeface="微软雅黑" panose="020B0503020204020204" charset="-122"/>
                        </a:rPr>
                        <a:t>10</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a:effectLst/>
                          <a:latin typeface="微软雅黑" panose="020B0503020204020204" charset="-122"/>
                          <a:ea typeface="微软雅黑" panose="020B0503020204020204" charset="-122"/>
                        </a:rPr>
                        <a:t>企业从业人员平均人数</a:t>
                      </a:r>
                      <a:endParaRPr lang="zh-CN" altLang="en-US" sz="1400" b="0" i="0" u="none" strike="noStrike">
                        <a:effectLst/>
                        <a:latin typeface="微软雅黑" panose="020B0503020204020204" charset="-122"/>
                        <a:ea typeface="微软雅黑" panose="020B0503020204020204" charset="-122"/>
                      </a:endParaRPr>
                    </a:p>
                  </a:txBody>
                  <a:tcPr marL="0" marR="0" marT="0" marB="0" anchor="ctr"/>
                </a:tc>
                <a:tc>
                  <a:txBody>
                    <a:bodyPr/>
                    <a:lstStyle/>
                    <a:p>
                      <a:pPr marL="0" algn="ctr" defTabSz="685800" rtl="0" eaLnBrk="1" fontAlgn="ctr" latinLnBrk="0" hangingPunct="1"/>
                      <a:r>
                        <a:rPr lang="zh-CN" altLang="en-US" sz="1400" b="0" i="0" u="none" strike="noStrike" kern="1200" dirty="0">
                          <a:solidFill>
                            <a:schemeClr val="dk1"/>
                          </a:solidFill>
                          <a:effectLst/>
                          <a:latin typeface="微软雅黑" panose="020B0503020204020204" charset="-122"/>
                          <a:ea typeface="微软雅黑" panose="020B0503020204020204" charset="-122"/>
                          <a:cs typeface="+mn-cs"/>
                        </a:rPr>
                        <a:t>√</a:t>
                      </a:r>
                      <a:endParaRPr lang="zh-CN" altLang="en-US" sz="1400" b="0" i="0" u="none" strike="noStrike" kern="1200" dirty="0">
                        <a:solidFill>
                          <a:schemeClr val="dk1"/>
                        </a:solidFill>
                        <a:effectLst/>
                        <a:latin typeface="微软雅黑" panose="020B0503020204020204" charset="-122"/>
                        <a:ea typeface="微软雅黑" panose="020B0503020204020204" charset="-122"/>
                        <a:cs typeface="+mn-cs"/>
                      </a:endParaRPr>
                    </a:p>
                  </a:txBody>
                  <a:tcPr marL="0" marR="0" marT="0" marB="0" anchor="ctr"/>
                </a:tc>
                <a:tc>
                  <a:txBody>
                    <a:bodyPr/>
                    <a:lstStyle/>
                    <a:p>
                      <a:pPr algn="ctr" fontAlgn="ctr"/>
                      <a:r>
                        <a:rPr lang="en-US" altLang="zh-CN" sz="1400" u="none" strike="noStrike">
                          <a:effectLst/>
                          <a:latin typeface="微软雅黑" panose="020B0503020204020204" charset="-122"/>
                          <a:ea typeface="微软雅黑" panose="020B0503020204020204" charset="-122"/>
                        </a:rPr>
                        <a:t>&gt;=0</a:t>
                      </a:r>
                      <a:endParaRPr lang="en-US" altLang="zh-CN" sz="1400" b="0" i="0" u="none" strike="noStrike">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dirty="0">
                          <a:effectLst/>
                          <a:latin typeface="微软雅黑" panose="020B0503020204020204" charset="-122"/>
                          <a:ea typeface="微软雅黑" panose="020B0503020204020204" charset="-122"/>
                        </a:rPr>
                        <a:t>人</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r>
              <a:tr h="360000">
                <a:tc>
                  <a:txBody>
                    <a:bodyPr/>
                    <a:lstStyle/>
                    <a:p>
                      <a:pPr algn="ctr" fontAlgn="ctr"/>
                      <a:r>
                        <a:rPr lang="zh-CN" altLang="en-US" sz="1400" b="0" i="0" u="none" strike="noStrike" dirty="0">
                          <a:effectLst/>
                          <a:latin typeface="微软雅黑" panose="020B0503020204020204" charset="-122"/>
                          <a:ea typeface="微软雅黑" panose="020B0503020204020204" charset="-122"/>
                        </a:rPr>
                        <a:t>（</a:t>
                      </a:r>
                      <a:r>
                        <a:rPr lang="en-US" altLang="zh-CN" sz="1400" b="0" i="0" u="none" strike="noStrike" dirty="0">
                          <a:effectLst/>
                          <a:latin typeface="微软雅黑" panose="020B0503020204020204" charset="-122"/>
                          <a:ea typeface="微软雅黑" panose="020B0503020204020204" charset="-122"/>
                        </a:rPr>
                        <a:t>1</a:t>
                      </a:r>
                      <a:r>
                        <a:rPr lang="zh-CN" altLang="en-US" sz="1400" b="0" i="0" u="none" strike="noStrike" dirty="0">
                          <a:effectLst/>
                          <a:latin typeface="微软雅黑" panose="020B0503020204020204" charset="-122"/>
                          <a:ea typeface="微软雅黑" panose="020B0503020204020204" charset="-122"/>
                        </a:rPr>
                        <a:t>）</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dirty="0">
                          <a:effectLst/>
                          <a:latin typeface="微软雅黑" panose="020B0503020204020204" charset="-122"/>
                          <a:ea typeface="微软雅黑" panose="020B0503020204020204" charset="-122"/>
                        </a:rPr>
                        <a:t>在岗职工</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b="0" i="0" u="none" strike="noStrike">
                          <a:effectLst/>
                          <a:latin typeface="微软雅黑" panose="020B0503020204020204" charset="-122"/>
                          <a:ea typeface="微软雅黑" panose="020B0503020204020204" charset="-122"/>
                        </a:rPr>
                        <a:t>√</a:t>
                      </a:r>
                      <a:endParaRPr lang="zh-CN" altLang="en-US" sz="1400" b="0" i="0" u="none" strike="noStrike">
                        <a:effectLst/>
                        <a:latin typeface="微软雅黑" panose="020B0503020204020204" charset="-122"/>
                        <a:ea typeface="微软雅黑" panose="020B0503020204020204" charset="-122"/>
                      </a:endParaRPr>
                    </a:p>
                  </a:txBody>
                  <a:tcPr marL="0" marR="0" marT="0" marB="0" anchor="ctr"/>
                </a:tc>
                <a:tc>
                  <a:txBody>
                    <a:bodyPr/>
                    <a:lstStyle/>
                    <a:p>
                      <a:pPr algn="ctr" fontAlgn="ctr"/>
                      <a:r>
                        <a:rPr lang="en-US" altLang="zh-CN" sz="1400" u="none" strike="noStrike">
                          <a:effectLst/>
                          <a:latin typeface="微软雅黑" panose="020B0503020204020204" charset="-122"/>
                          <a:ea typeface="微软雅黑" panose="020B0503020204020204" charset="-122"/>
                        </a:rPr>
                        <a:t>&gt;=0</a:t>
                      </a:r>
                      <a:endParaRPr lang="en-US" altLang="zh-CN" sz="1400" b="0" i="0" u="none" strike="noStrike">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dirty="0">
                          <a:effectLst/>
                          <a:latin typeface="微软雅黑" panose="020B0503020204020204" charset="-122"/>
                          <a:ea typeface="微软雅黑" panose="020B0503020204020204" charset="-122"/>
                        </a:rPr>
                        <a:t>人</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r>
              <a:tr h="360000">
                <a:tc>
                  <a:txBody>
                    <a:bodyPr/>
                    <a:lstStyle/>
                    <a:p>
                      <a:pPr algn="ctr" fontAlgn="ctr"/>
                      <a:r>
                        <a:rPr lang="zh-CN" altLang="en-US" sz="1400" b="0" i="0" u="none" strike="noStrike" dirty="0">
                          <a:effectLst/>
                          <a:latin typeface="微软雅黑" panose="020B0503020204020204" charset="-122"/>
                          <a:ea typeface="微软雅黑" panose="020B0503020204020204" charset="-122"/>
                        </a:rPr>
                        <a:t>（</a:t>
                      </a:r>
                      <a:r>
                        <a:rPr lang="en-US" altLang="zh-CN" sz="1400" b="0" i="0" u="none" strike="noStrike" dirty="0">
                          <a:effectLst/>
                          <a:latin typeface="微软雅黑" panose="020B0503020204020204" charset="-122"/>
                          <a:ea typeface="微软雅黑" panose="020B0503020204020204" charset="-122"/>
                        </a:rPr>
                        <a:t>2</a:t>
                      </a:r>
                      <a:r>
                        <a:rPr lang="zh-CN" altLang="en-US" sz="1400" b="0" i="0" u="none" strike="noStrike" dirty="0">
                          <a:effectLst/>
                          <a:latin typeface="微软雅黑" panose="020B0503020204020204" charset="-122"/>
                          <a:ea typeface="微软雅黑" panose="020B0503020204020204" charset="-122"/>
                        </a:rPr>
                        <a:t>）</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dirty="0">
                          <a:solidFill>
                            <a:schemeClr val="tx1"/>
                          </a:solidFill>
                          <a:effectLst/>
                          <a:latin typeface="微软雅黑" panose="020B0503020204020204" charset="-122"/>
                          <a:ea typeface="微软雅黑" panose="020B0503020204020204" charset="-122"/>
                        </a:rPr>
                        <a:t>劳务派遣人员</a:t>
                      </a:r>
                      <a:endParaRPr lang="zh-CN" altLang="en-US" sz="1400" b="0" i="0" u="none" strike="noStrike" dirty="0">
                        <a:solidFill>
                          <a:schemeClr val="tx1"/>
                        </a:solidFill>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b="0" i="0" u="none" strike="noStrike" dirty="0">
                          <a:effectLst/>
                          <a:latin typeface="微软雅黑" panose="020B0503020204020204" charset="-122"/>
                          <a:ea typeface="微软雅黑" panose="020B0503020204020204" charset="-122"/>
                        </a:rPr>
                        <a:t>√</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c>
                  <a:txBody>
                    <a:bodyPr/>
                    <a:lstStyle/>
                    <a:p>
                      <a:pPr algn="ctr" fontAlgn="ctr"/>
                      <a:r>
                        <a:rPr lang="en-US" altLang="zh-CN" sz="1400" u="none" strike="noStrike">
                          <a:effectLst/>
                          <a:latin typeface="微软雅黑" panose="020B0503020204020204" charset="-122"/>
                          <a:ea typeface="微软雅黑" panose="020B0503020204020204" charset="-122"/>
                        </a:rPr>
                        <a:t>&gt;=0</a:t>
                      </a:r>
                      <a:endParaRPr lang="en-US" altLang="zh-CN" sz="1400" b="0" i="0" u="none" strike="noStrike">
                        <a:effectLst/>
                        <a:latin typeface="微软雅黑" panose="020B0503020204020204" charset="-122"/>
                        <a:ea typeface="微软雅黑" panose="020B0503020204020204" charset="-122"/>
                      </a:endParaRPr>
                    </a:p>
                  </a:txBody>
                  <a:tcPr marL="0" marR="0" marT="0" marB="0" anchor="ctr"/>
                </a:tc>
                <a:tc>
                  <a:txBody>
                    <a:bodyPr/>
                    <a:lstStyle/>
                    <a:p>
                      <a:pPr algn="ctr" fontAlgn="ctr"/>
                      <a:r>
                        <a:rPr lang="zh-CN" altLang="en-US" sz="1400" u="none" strike="noStrike" dirty="0">
                          <a:effectLst/>
                          <a:latin typeface="微软雅黑" panose="020B0503020204020204" charset="-122"/>
                          <a:ea typeface="微软雅黑" panose="020B0503020204020204" charset="-122"/>
                        </a:rPr>
                        <a:t>人</a:t>
                      </a:r>
                      <a:endParaRPr lang="zh-CN" altLang="en-US" sz="1400" b="0" i="0" u="none" strike="noStrike" dirty="0">
                        <a:effectLst/>
                        <a:latin typeface="微软雅黑" panose="020B0503020204020204" charset="-122"/>
                        <a:ea typeface="微软雅黑" panose="020B0503020204020204" charset="-122"/>
                      </a:endParaRPr>
                    </a:p>
                  </a:txBody>
                  <a:tcPr marL="0" marR="0" marT="0" marB="0" anchor="ctr"/>
                </a:tc>
              </a:tr>
            </a:tbl>
          </a:graphicData>
        </a:graphic>
      </p:graphicFrame>
      <p:sp>
        <p:nvSpPr>
          <p:cNvPr id="10" name="Rectangle 2"/>
          <p:cNvSpPr txBox="1">
            <a:spLocks noRot="1" noChangeArrowheads="1"/>
          </p:cNvSpPr>
          <p:nvPr/>
        </p:nvSpPr>
        <p:spPr>
          <a:xfrm>
            <a:off x="3396000" y="618240"/>
            <a:ext cx="5400000" cy="540000"/>
          </a:xfrm>
          <a:prstGeom prst="rect">
            <a:avLst/>
          </a:prstGeom>
        </p:spPr>
        <p:txBody>
          <a:bodyPr anchor="t">
            <a:normAutofit/>
            <a:scene3d>
              <a:camera prst="orthographicFront"/>
              <a:lightRig rig="soft" dir="t"/>
            </a:scene3d>
            <a:sp3d prstMaterial="matte">
              <a:bevelT w="12700" h="12700"/>
            </a:sp3d>
          </a:bodyPr>
          <a:lstStyle>
            <a:lvl1pPr algn="l" rtl="0" eaLnBrk="0" fontAlgn="base" hangingPunct="0">
              <a:spcBef>
                <a:spcPct val="0"/>
              </a:spcBef>
              <a:spcAft>
                <a:spcPct val="0"/>
              </a:spcAft>
              <a:defRPr lang="zh-CN" altLang="en-US" sz="4400" kern="1200" spc="50" dirty="0">
                <a:ln w="12700">
                  <a:noFill/>
                  <a:prstDash val="solid"/>
                </a:ln>
                <a:solidFill>
                  <a:srgbClr val="4BC5B9"/>
                </a:solidFill>
                <a:effectLst>
                  <a:outerShdw blurRad="38100" dist="20320" dir="2700000" algn="tl" rotWithShape="0">
                    <a:srgbClr val="000000">
                      <a:alpha val="70000"/>
                    </a:srgbClr>
                  </a:outerShdw>
                </a:effectLst>
                <a:latin typeface="+mj-lt"/>
                <a:ea typeface="+mj-ea"/>
                <a:cs typeface="+mj-cs"/>
              </a:defRPr>
            </a:lvl1pPr>
            <a:lvl2pPr algn="l" rtl="0" eaLnBrk="0" fontAlgn="base" hangingPunct="0">
              <a:spcBef>
                <a:spcPct val="0"/>
              </a:spcBef>
              <a:spcAft>
                <a:spcPct val="0"/>
              </a:spcAft>
              <a:defRPr sz="4400">
                <a:solidFill>
                  <a:srgbClr val="4BC5B9"/>
                </a:solidFill>
                <a:latin typeface="Trebuchet MS" panose="020B0603020202020204" pitchFamily="34" charset="0"/>
                <a:ea typeface="方正姚体" panose="02010601030101010101" pitchFamily="2" charset="-122"/>
              </a:defRPr>
            </a:lvl2pPr>
            <a:lvl3pPr algn="l" rtl="0" eaLnBrk="0" fontAlgn="base" hangingPunct="0">
              <a:spcBef>
                <a:spcPct val="0"/>
              </a:spcBef>
              <a:spcAft>
                <a:spcPct val="0"/>
              </a:spcAft>
              <a:defRPr sz="4400">
                <a:solidFill>
                  <a:srgbClr val="4BC5B9"/>
                </a:solidFill>
                <a:latin typeface="Trebuchet MS" panose="020B0603020202020204" pitchFamily="34" charset="0"/>
                <a:ea typeface="方正姚体" panose="02010601030101010101" pitchFamily="2" charset="-122"/>
              </a:defRPr>
            </a:lvl3pPr>
            <a:lvl4pPr algn="l" rtl="0" eaLnBrk="0" fontAlgn="base" hangingPunct="0">
              <a:spcBef>
                <a:spcPct val="0"/>
              </a:spcBef>
              <a:spcAft>
                <a:spcPct val="0"/>
              </a:spcAft>
              <a:defRPr sz="4400">
                <a:solidFill>
                  <a:srgbClr val="4BC5B9"/>
                </a:solidFill>
                <a:latin typeface="Trebuchet MS" panose="020B0603020202020204" pitchFamily="34" charset="0"/>
                <a:ea typeface="方正姚体" panose="02010601030101010101" pitchFamily="2" charset="-122"/>
              </a:defRPr>
            </a:lvl4pPr>
            <a:lvl5pPr algn="l" rtl="0" eaLnBrk="0" fontAlgn="base" hangingPunct="0">
              <a:spcBef>
                <a:spcPct val="0"/>
              </a:spcBef>
              <a:spcAft>
                <a:spcPct val="0"/>
              </a:spcAft>
              <a:defRPr sz="4400">
                <a:solidFill>
                  <a:srgbClr val="4BC5B9"/>
                </a:solidFill>
                <a:latin typeface="Trebuchet MS" panose="020B0603020202020204" pitchFamily="34" charset="0"/>
                <a:ea typeface="方正姚体" panose="02010601030101010101" pitchFamily="2" charset="-122"/>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a:lstStyle>
          <a:p>
            <a:pPr algn="ctr" eaLnBrk="1" fontAlgn="auto" hangingPunct="1">
              <a:spcAft>
                <a:spcPts val="0"/>
              </a:spcAft>
              <a:defRPr/>
            </a:pPr>
            <a:r>
              <a:rPr lang="zh-CN" altLang="en-US" sz="2000" b="1" dirty="0">
                <a:solidFill>
                  <a:schemeClr val="tx1"/>
                </a:solidFill>
                <a:effectLst/>
                <a:latin typeface="微软雅黑" panose="020B0503020204020204" charset="-122"/>
                <a:ea typeface="微软雅黑" panose="020B0503020204020204" charset="-122"/>
              </a:rPr>
              <a:t>企业基本情况</a:t>
            </a:r>
            <a:endParaRPr sz="2000" b="1" dirty="0">
              <a:solidFill>
                <a:schemeClr val="tx1"/>
              </a:solidFill>
              <a:effectLst/>
              <a:latin typeface="微软雅黑" panose="020B0503020204020204" charset="-122"/>
              <a:ea typeface="微软雅黑" panose="020B0503020204020204" charset="-122"/>
            </a:endParaRPr>
          </a:p>
        </p:txBody>
      </p:sp>
      <p:sp>
        <p:nvSpPr>
          <p:cNvPr id="5" name="椭圆形标注 4"/>
          <p:cNvSpPr/>
          <p:nvPr/>
        </p:nvSpPr>
        <p:spPr>
          <a:xfrm>
            <a:off x="9871393" y="3972560"/>
            <a:ext cx="1611952" cy="1080008"/>
          </a:xfrm>
          <a:prstGeom prst="wedgeEllipseCallout">
            <a:avLst>
              <a:gd name="adj1" fmla="val -30918"/>
              <a:gd name="adj2" fmla="val 5779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填写</a:t>
            </a:r>
            <a:r>
              <a:rPr lang="en-US" altLang="zh-CN" b="1" dirty="0"/>
              <a:t>2024</a:t>
            </a:r>
            <a:r>
              <a:rPr lang="zh-CN" altLang="en-US" b="1" dirty="0"/>
              <a:t>年</a:t>
            </a:r>
            <a:r>
              <a:rPr lang="zh-CN" altLang="en-US" dirty="0"/>
              <a:t>数据</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Tm="25680">
        <p14:gallery dir="l"/>
      </p:transition>
    </mc:Choice>
    <mc:Fallback>
      <p:transition spd="slow" advTm="25680">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常见错误类型</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46615"/>
            <a:ext cx="3069273" cy="1908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如电子商务营销人员的职业代码错误填写为“</a:t>
            </a:r>
            <a:r>
              <a:rPr lang="en-US" altLang="zh-CN" sz="1600" dirty="0">
                <a:latin typeface="微软雅黑" panose="020B0503020204020204" charset="-122"/>
                <a:ea typeface="微软雅黑" panose="020B0503020204020204" charset="-122"/>
              </a:rPr>
              <a:t>4010200”</a:t>
            </a:r>
            <a:r>
              <a:rPr lang="zh-CN" altLang="en-US" sz="1600" dirty="0">
                <a:latin typeface="微软雅黑" panose="020B0503020204020204" charset="-122"/>
                <a:ea typeface="微软雅黑" panose="020B0503020204020204" charset="-122"/>
              </a:rPr>
              <a:t>（销售人员），锻造工职业代码错误填写为“</a:t>
            </a:r>
            <a:r>
              <a:rPr lang="en-US" altLang="zh-CN" sz="1600" dirty="0">
                <a:latin typeface="微软雅黑" panose="020B0503020204020204" charset="-122"/>
                <a:ea typeface="微软雅黑" panose="020B0503020204020204" charset="-122"/>
              </a:rPr>
              <a:t>6180200”</a:t>
            </a:r>
            <a:r>
              <a:rPr lang="zh-CN" altLang="en-US" sz="1600" dirty="0">
                <a:latin typeface="微软雅黑" panose="020B0503020204020204" charset="-122"/>
                <a:ea typeface="微软雅黑" panose="020B0503020204020204" charset="-122"/>
              </a:rPr>
              <a:t>（机械热加工人员）等。</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513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339084"/>
            <a:ext cx="3343592" cy="617032"/>
            <a:chOff x="1280174" y="1426016"/>
            <a:chExt cx="2966103" cy="436641"/>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en-US" altLang="zh-CN" sz="1600" noProof="1">
                  <a:ea typeface="微软雅黑" panose="020B0503020204020204" charset="-122"/>
                </a:rPr>
                <a:t>7</a:t>
              </a:r>
              <a:endParaRPr lang="id-ID" sz="1600" noProof="1">
                <a:ea typeface="微软雅黑" panose="020B0503020204020204" charset="-122"/>
              </a:endParaRPr>
            </a:p>
          </p:txBody>
        </p:sp>
        <p:sp>
          <p:nvSpPr>
            <p:cNvPr id="17" name="TextBox 135"/>
            <p:cNvSpPr txBox="1">
              <a:spLocks noChangeArrowheads="1"/>
            </p:cNvSpPr>
            <p:nvPr/>
          </p:nvSpPr>
          <p:spPr bwMode="auto">
            <a:xfrm>
              <a:off x="1642497" y="1448843"/>
              <a:ext cx="2603780" cy="413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信息填写不符合要求</a:t>
              </a:r>
              <a:endParaRPr lang="en-US" altLang="zh-CN" sz="1600" b="1" dirty="0">
                <a:solidFill>
                  <a:schemeClr val="accent1"/>
                </a:solidFill>
                <a:latin typeface="微软雅黑" panose="020B0503020204020204" charset="-122"/>
                <a:ea typeface="微软雅黑" panose="020B0503020204020204" charset="-122"/>
              </a:endParaRPr>
            </a:p>
            <a:p>
              <a:r>
                <a:rPr lang="en-US" altLang="zh-CN" sz="1600" b="1" dirty="0">
                  <a:solidFill>
                    <a:schemeClr val="accent1"/>
                  </a:solidFill>
                  <a:latin typeface="微软雅黑" panose="020B0503020204020204" charset="-122"/>
                  <a:ea typeface="微软雅黑" panose="020B0503020204020204" charset="-122"/>
                </a:rPr>
                <a:t>    ——</a:t>
              </a:r>
              <a:r>
                <a:rPr lang="zh-CN" altLang="en-US" sz="1600" b="1" dirty="0">
                  <a:solidFill>
                    <a:schemeClr val="accent1"/>
                  </a:solidFill>
                  <a:latin typeface="微软雅黑" panose="020B0503020204020204" charset="-122"/>
                  <a:ea typeface="微软雅黑" panose="020B0503020204020204" charset="-122"/>
                </a:rPr>
                <a:t>劳动者职业填写过粗</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19" name="矩形 30"/>
          <p:cNvSpPr>
            <a:spLocks noChangeArrowheads="1"/>
          </p:cNvSpPr>
          <p:nvPr/>
        </p:nvSpPr>
        <p:spPr bwMode="auto">
          <a:xfrm>
            <a:off x="6094413" y="2644209"/>
            <a:ext cx="5041900" cy="1582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正确填法</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劳动者的职业代码填写到</a:t>
            </a:r>
            <a:r>
              <a:rPr lang="zh-CN" altLang="en-US" sz="1600" b="1" dirty="0">
                <a:solidFill>
                  <a:srgbClr val="FF0000"/>
                </a:solidFill>
                <a:latin typeface="微软雅黑" panose="020B0503020204020204" charset="-122"/>
                <a:ea typeface="微软雅黑" panose="020B0503020204020204" charset="-122"/>
              </a:rPr>
              <a:t>职业细类</a:t>
            </a:r>
            <a:r>
              <a:rPr lang="zh-CN" altLang="en-US" sz="1600" dirty="0">
                <a:latin typeface="微软雅黑" panose="020B0503020204020204" charset="-122"/>
                <a:ea typeface="微软雅黑" panose="020B0503020204020204" charset="-122"/>
              </a:rPr>
              <a:t>。如电子商务营销人员正确填写为“</a:t>
            </a:r>
            <a:r>
              <a:rPr lang="en-US" altLang="zh-CN" sz="1600" dirty="0">
                <a:latin typeface="微软雅黑" panose="020B0503020204020204" charset="-122"/>
                <a:ea typeface="微软雅黑" panose="020B0503020204020204" charset="-122"/>
              </a:rPr>
              <a:t>4010202”</a:t>
            </a:r>
            <a:r>
              <a:rPr lang="zh-CN" altLang="en-US" sz="1600" dirty="0">
                <a:latin typeface="微软雅黑" panose="020B0503020204020204" charset="-122"/>
                <a:ea typeface="微软雅黑" panose="020B0503020204020204" charset="-122"/>
              </a:rPr>
              <a:t>，锻造工职业代码正确填写为“</a:t>
            </a:r>
            <a:r>
              <a:rPr lang="en-US" altLang="zh-CN" sz="1600" dirty="0">
                <a:latin typeface="微软雅黑" panose="020B0503020204020204" charset="-122"/>
                <a:ea typeface="微软雅黑" panose="020B0503020204020204" charset="-122"/>
              </a:rPr>
              <a:t>6180202”</a:t>
            </a:r>
            <a:r>
              <a:rPr lang="zh-CN" altLang="en-US" sz="1600" dirty="0">
                <a:latin typeface="微软雅黑" panose="020B0503020204020204" charset="-122"/>
                <a:ea typeface="微软雅黑" panose="020B0503020204020204" charset="-122"/>
              </a:rPr>
              <a:t>。</a:t>
            </a:r>
            <a:endParaRPr lang="en-US" altLang="zh-CN" sz="1600" dirty="0">
              <a:latin typeface="微软雅黑" panose="020B0503020204020204" charset="-122"/>
              <a:ea typeface="微软雅黑" panose="020B0503020204020204" charset="-122"/>
            </a:endParaRPr>
          </a:p>
        </p:txBody>
      </p:sp>
      <p:sp>
        <p:nvSpPr>
          <p:cNvPr id="18" name="矩形 30"/>
          <p:cNvSpPr>
            <a:spLocks noChangeArrowheads="1"/>
          </p:cNvSpPr>
          <p:nvPr/>
        </p:nvSpPr>
        <p:spPr bwMode="auto">
          <a:xfrm>
            <a:off x="7496968" y="920460"/>
            <a:ext cx="1996440" cy="43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lnSpc>
                <a:spcPct val="150000"/>
              </a:lnSpc>
            </a:pPr>
            <a:r>
              <a:rPr lang="en-US" altLang="zh-CN" sz="1600" b="1" dirty="0" smtClean="0">
                <a:latin typeface="微软雅黑" panose="020B0503020204020204" charset="-122"/>
                <a:ea typeface="微软雅黑" panose="020B0503020204020204" charset="-122"/>
              </a:rPr>
              <a:t>1 - 23 - 45 – </a:t>
            </a:r>
            <a:r>
              <a:rPr lang="en-US" altLang="zh-CN" sz="1600" b="1" dirty="0" smtClean="0">
                <a:solidFill>
                  <a:srgbClr val="FF0000"/>
                </a:solidFill>
                <a:latin typeface="微软雅黑" panose="020B0503020204020204" charset="-122"/>
                <a:ea typeface="微软雅黑" panose="020B0503020204020204" charset="-122"/>
              </a:rPr>
              <a:t>67</a:t>
            </a:r>
            <a:endParaRPr lang="en-US" altLang="zh-CN" sz="1600" b="1" dirty="0" smtClean="0">
              <a:solidFill>
                <a:srgbClr val="FF0000"/>
              </a:solidFill>
              <a:latin typeface="微软雅黑" panose="020B0503020204020204" charset="-122"/>
              <a:ea typeface="微软雅黑" panose="020B0503020204020204" charset="-122"/>
            </a:endParaRPr>
          </a:p>
        </p:txBody>
      </p:sp>
      <p:sp>
        <p:nvSpPr>
          <p:cNvPr id="2" name="下箭头 1"/>
          <p:cNvSpPr/>
          <p:nvPr/>
        </p:nvSpPr>
        <p:spPr>
          <a:xfrm flipV="1">
            <a:off x="7542688" y="1385948"/>
            <a:ext cx="250507" cy="360000"/>
          </a:xfrm>
          <a:prstGeom prst="downArrow">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下箭头 19"/>
          <p:cNvSpPr/>
          <p:nvPr/>
        </p:nvSpPr>
        <p:spPr>
          <a:xfrm flipV="1">
            <a:off x="8028146" y="1385948"/>
            <a:ext cx="250507" cy="360000"/>
          </a:xfrm>
          <a:prstGeom prst="downArrow">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下箭头 20"/>
          <p:cNvSpPr/>
          <p:nvPr/>
        </p:nvSpPr>
        <p:spPr>
          <a:xfrm flipV="1">
            <a:off x="8584724" y="1385948"/>
            <a:ext cx="250507" cy="360000"/>
          </a:xfrm>
          <a:prstGeom prst="downArrow">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下箭头 21"/>
          <p:cNvSpPr/>
          <p:nvPr/>
        </p:nvSpPr>
        <p:spPr>
          <a:xfrm flipV="1">
            <a:off x="9141301" y="1385948"/>
            <a:ext cx="250507" cy="360000"/>
          </a:xfrm>
          <a:prstGeom prst="down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7473016" y="1793159"/>
            <a:ext cx="389850" cy="338554"/>
          </a:xfrm>
          <a:prstGeom prst="rect">
            <a:avLst/>
          </a:prstGeom>
          <a:noFill/>
        </p:spPr>
        <p:txBody>
          <a:bodyPr wrap="none" rtlCol="0">
            <a:spAutoFit/>
          </a:bodyPr>
          <a:lstStyle/>
          <a:p>
            <a:pPr algn="ctr"/>
            <a:r>
              <a:rPr lang="zh-CN" altLang="en-US" sz="1600" b="1" dirty="0" smtClean="0"/>
              <a:t>大</a:t>
            </a:r>
            <a:endParaRPr lang="zh-CN" altLang="en-US" sz="1600" b="1" dirty="0"/>
          </a:p>
        </p:txBody>
      </p:sp>
      <p:sp>
        <p:nvSpPr>
          <p:cNvPr id="24" name="文本框 23"/>
          <p:cNvSpPr txBox="1"/>
          <p:nvPr/>
        </p:nvSpPr>
        <p:spPr>
          <a:xfrm>
            <a:off x="7958474" y="1793159"/>
            <a:ext cx="389850" cy="338554"/>
          </a:xfrm>
          <a:prstGeom prst="rect">
            <a:avLst/>
          </a:prstGeom>
          <a:noFill/>
        </p:spPr>
        <p:txBody>
          <a:bodyPr wrap="none" rtlCol="0">
            <a:spAutoFit/>
          </a:bodyPr>
          <a:lstStyle/>
          <a:p>
            <a:pPr algn="ctr"/>
            <a:r>
              <a:rPr lang="zh-CN" altLang="en-US" sz="1600" b="1" dirty="0" smtClean="0"/>
              <a:t>中</a:t>
            </a:r>
            <a:endParaRPr lang="zh-CN" altLang="en-US" sz="1600" b="1" dirty="0"/>
          </a:p>
        </p:txBody>
      </p:sp>
      <p:sp>
        <p:nvSpPr>
          <p:cNvPr id="25" name="文本框 24"/>
          <p:cNvSpPr txBox="1"/>
          <p:nvPr/>
        </p:nvSpPr>
        <p:spPr>
          <a:xfrm>
            <a:off x="8515051" y="1793159"/>
            <a:ext cx="389850" cy="338554"/>
          </a:xfrm>
          <a:prstGeom prst="rect">
            <a:avLst/>
          </a:prstGeom>
          <a:noFill/>
        </p:spPr>
        <p:txBody>
          <a:bodyPr wrap="none" rtlCol="0">
            <a:spAutoFit/>
          </a:bodyPr>
          <a:lstStyle/>
          <a:p>
            <a:pPr algn="ctr"/>
            <a:r>
              <a:rPr lang="zh-CN" altLang="en-US" sz="1600" b="1" dirty="0" smtClean="0"/>
              <a:t>小</a:t>
            </a:r>
            <a:endParaRPr lang="zh-CN" altLang="en-US" sz="1600" b="1" dirty="0"/>
          </a:p>
        </p:txBody>
      </p:sp>
      <p:sp>
        <p:nvSpPr>
          <p:cNvPr id="26" name="文本框 25"/>
          <p:cNvSpPr txBox="1"/>
          <p:nvPr/>
        </p:nvSpPr>
        <p:spPr>
          <a:xfrm>
            <a:off x="9071629" y="1793159"/>
            <a:ext cx="389850" cy="338554"/>
          </a:xfrm>
          <a:prstGeom prst="rect">
            <a:avLst/>
          </a:prstGeom>
          <a:noFill/>
        </p:spPr>
        <p:txBody>
          <a:bodyPr wrap="none" rtlCol="0">
            <a:spAutoFit/>
          </a:bodyPr>
          <a:lstStyle/>
          <a:p>
            <a:pPr algn="ctr"/>
            <a:r>
              <a:rPr lang="zh-CN" altLang="en-US" sz="1600" b="1" dirty="0" smtClean="0">
                <a:solidFill>
                  <a:srgbClr val="FF0000"/>
                </a:solidFill>
              </a:rPr>
              <a:t>细</a:t>
            </a:r>
            <a:endParaRPr lang="zh-CN" altLang="en-US" sz="1600" b="1"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59946">
        <p14:gallery dir="l"/>
      </p:transition>
    </mc:Choice>
    <mc:Fallback>
      <p:transition spd="slow" advTm="59946">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常见问题解答</a:t>
            </a:r>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553015"/>
            <a:ext cx="3069273" cy="843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如对于企业总经理，填写了高级术职称。</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457765"/>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671380"/>
            <a:ext cx="3343592" cy="617034"/>
            <a:chOff x="1280174" y="1426016"/>
            <a:chExt cx="2966103" cy="436643"/>
          </a:xfrm>
        </p:grpSpPr>
        <p:sp>
          <p:nvSpPr>
            <p:cNvPr id="16" name="Rounded Rectangle 43"/>
            <p:cNvSpPr/>
            <p:nvPr/>
          </p:nvSpPr>
          <p:spPr>
            <a:xfrm>
              <a:off x="1280174" y="1426016"/>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en-US" altLang="zh-CN" sz="1600" noProof="1">
                  <a:ea typeface="微软雅黑" panose="020B0503020204020204" charset="-122"/>
                </a:rPr>
                <a:t>8</a:t>
              </a:r>
              <a:endParaRPr lang="id-ID" sz="1600" noProof="1">
                <a:ea typeface="微软雅黑" panose="020B0503020204020204" charset="-122"/>
              </a:endParaRPr>
            </a:p>
          </p:txBody>
        </p:sp>
        <p:sp>
          <p:nvSpPr>
            <p:cNvPr id="17" name="TextBox 135"/>
            <p:cNvSpPr txBox="1">
              <a:spLocks noChangeArrowheads="1"/>
            </p:cNvSpPr>
            <p:nvPr/>
          </p:nvSpPr>
          <p:spPr bwMode="auto">
            <a:xfrm>
              <a:off x="1642497" y="1448844"/>
              <a:ext cx="2603780" cy="413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职位与岗位等级不对应，导致</a:t>
              </a:r>
              <a:r>
                <a:rPr lang="en-US" altLang="zh-CN" sz="1600" b="1" dirty="0">
                  <a:solidFill>
                    <a:schemeClr val="accent1"/>
                  </a:solidFill>
                  <a:latin typeface="微软雅黑" panose="020B0503020204020204" charset="-122"/>
                  <a:ea typeface="微软雅黑" panose="020B0503020204020204" charset="-122"/>
                </a:rPr>
                <a:t>excel</a:t>
              </a:r>
              <a:r>
                <a:rPr lang="zh-CN" altLang="en-US" sz="1600" b="1" dirty="0">
                  <a:solidFill>
                    <a:schemeClr val="accent1"/>
                  </a:solidFill>
                  <a:latin typeface="微软雅黑" panose="020B0503020204020204" charset="-122"/>
                  <a:ea typeface="微软雅黑" panose="020B0503020204020204" charset="-122"/>
                </a:rPr>
                <a:t>导入失败</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19" name="矩形 30"/>
          <p:cNvSpPr>
            <a:spLocks noChangeArrowheads="1"/>
          </p:cNvSpPr>
          <p:nvPr/>
        </p:nvSpPr>
        <p:spPr bwMode="auto">
          <a:xfrm>
            <a:off x="6094413" y="1352551"/>
            <a:ext cx="5041900" cy="416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注意“职业”与管理类岗位等级、技术类岗位等级、技能类岗位等级的对应关系：</a:t>
            </a:r>
            <a:endParaRPr lang="zh-CN" altLang="en-US" sz="1600" b="1"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职业大类为</a:t>
            </a:r>
            <a:r>
              <a:rPr lang="zh-CN" altLang="en-US" sz="1600" b="1" dirty="0">
                <a:latin typeface="微软雅黑" panose="020B0503020204020204" charset="-122"/>
                <a:ea typeface="微软雅黑" panose="020B0503020204020204" charset="-122"/>
              </a:rPr>
              <a:t>第一大类</a:t>
            </a:r>
            <a:r>
              <a:rPr lang="zh-CN" altLang="en-US" sz="1600" dirty="0">
                <a:latin typeface="微软雅黑" panose="020B0503020204020204" charset="-122"/>
                <a:ea typeface="微软雅黑" panose="020B0503020204020204" charset="-122"/>
              </a:rPr>
              <a:t>（企事业单位负责人）、</a:t>
            </a:r>
            <a:r>
              <a:rPr lang="zh-CN" altLang="en-US" sz="1600" b="1" dirty="0">
                <a:latin typeface="微软雅黑" panose="020B0503020204020204" charset="-122"/>
                <a:ea typeface="微软雅黑" panose="020B0503020204020204" charset="-122"/>
              </a:rPr>
              <a:t>第三大类</a:t>
            </a:r>
            <a:r>
              <a:rPr lang="zh-CN" altLang="en-US" sz="1600" dirty="0">
                <a:latin typeface="微软雅黑" panose="020B0503020204020204" charset="-122"/>
                <a:ea typeface="微软雅黑" panose="020B0503020204020204" charset="-122"/>
              </a:rPr>
              <a:t>（办事人员和有关人员）的，只能对应本指标中的</a:t>
            </a:r>
            <a:r>
              <a:rPr lang="zh-CN" altLang="en-US" sz="1600" b="1" dirty="0">
                <a:solidFill>
                  <a:srgbClr val="FF0000"/>
                </a:solidFill>
                <a:latin typeface="微软雅黑" panose="020B0503020204020204" charset="-122"/>
                <a:ea typeface="微软雅黑" panose="020B0503020204020204" charset="-122"/>
              </a:rPr>
              <a:t>管理类岗位等级</a:t>
            </a:r>
            <a:r>
              <a:rPr lang="en-US" altLang="zh-CN" sz="1600" b="1" dirty="0">
                <a:solidFill>
                  <a:srgbClr val="FF0000"/>
                </a:solidFill>
                <a:latin typeface="微软雅黑" panose="020B0503020204020204" charset="-122"/>
                <a:ea typeface="微软雅黑" panose="020B0503020204020204" charset="-122"/>
              </a:rPr>
              <a:t>11</a:t>
            </a:r>
            <a:r>
              <a:rPr lang="zh-CN" altLang="en-US" sz="1600" b="1" dirty="0">
                <a:solidFill>
                  <a:srgbClr val="FF0000"/>
                </a:solidFill>
                <a:latin typeface="微软雅黑" panose="020B0503020204020204" charset="-122"/>
                <a:ea typeface="微软雅黑" panose="020B0503020204020204" charset="-122"/>
              </a:rPr>
              <a:t>～</a:t>
            </a:r>
            <a:r>
              <a:rPr lang="en-US" altLang="zh-CN" sz="1600" b="1" dirty="0">
                <a:solidFill>
                  <a:srgbClr val="FF0000"/>
                </a:solidFill>
                <a:latin typeface="微软雅黑" panose="020B0503020204020204" charset="-122"/>
                <a:ea typeface="微软雅黑" panose="020B0503020204020204" charset="-122"/>
              </a:rPr>
              <a:t>14 </a:t>
            </a:r>
            <a:r>
              <a:rPr lang="zh-CN" altLang="en-US" sz="1600" b="1" dirty="0">
                <a:solidFill>
                  <a:srgbClr val="FF0000"/>
                </a:solidFill>
                <a:latin typeface="微软雅黑" panose="020B0503020204020204" charset="-122"/>
                <a:ea typeface="微软雅黑" panose="020B0503020204020204" charset="-122"/>
              </a:rPr>
              <a:t>选项</a:t>
            </a:r>
            <a:r>
              <a:rPr lang="zh-CN" altLang="en-US" sz="1600" dirty="0">
                <a:latin typeface="微软雅黑" panose="020B0503020204020204" charset="-122"/>
                <a:ea typeface="微软雅黑" panose="020B0503020204020204" charset="-122"/>
              </a:rPr>
              <a:t>；</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职业大类为</a:t>
            </a:r>
            <a:r>
              <a:rPr lang="zh-CN" altLang="en-US" sz="1600" b="1" dirty="0">
                <a:latin typeface="微软雅黑" panose="020B0503020204020204" charset="-122"/>
                <a:ea typeface="微软雅黑" panose="020B0503020204020204" charset="-122"/>
              </a:rPr>
              <a:t>第二大类</a:t>
            </a:r>
            <a:r>
              <a:rPr lang="zh-CN" altLang="en-US" sz="1600" dirty="0">
                <a:latin typeface="微软雅黑" panose="020B0503020204020204" charset="-122"/>
                <a:ea typeface="微软雅黑" panose="020B0503020204020204" charset="-122"/>
              </a:rPr>
              <a:t>（专业技术人员）的，对应本指标中的</a:t>
            </a:r>
            <a:r>
              <a:rPr lang="zh-CN" altLang="en-US" sz="1600" b="1" dirty="0">
                <a:solidFill>
                  <a:srgbClr val="FF0000"/>
                </a:solidFill>
                <a:latin typeface="微软雅黑" panose="020B0503020204020204" charset="-122"/>
                <a:ea typeface="微软雅黑" panose="020B0503020204020204" charset="-122"/>
              </a:rPr>
              <a:t>技术类岗位等级</a:t>
            </a:r>
            <a:r>
              <a:rPr lang="en-US" altLang="zh-CN" sz="1600" b="1" dirty="0">
                <a:solidFill>
                  <a:srgbClr val="FF0000"/>
                </a:solidFill>
                <a:latin typeface="微软雅黑" panose="020B0503020204020204" charset="-122"/>
                <a:ea typeface="微软雅黑" panose="020B0503020204020204" charset="-122"/>
              </a:rPr>
              <a:t>21</a:t>
            </a:r>
            <a:r>
              <a:rPr lang="zh-CN" altLang="en-US" sz="1600" b="1" dirty="0">
                <a:solidFill>
                  <a:srgbClr val="FF0000"/>
                </a:solidFill>
                <a:latin typeface="微软雅黑" panose="020B0503020204020204" charset="-122"/>
                <a:ea typeface="微软雅黑" panose="020B0503020204020204" charset="-122"/>
              </a:rPr>
              <a:t>～</a:t>
            </a:r>
            <a:r>
              <a:rPr lang="en-US" altLang="zh-CN" sz="1600" b="1" dirty="0">
                <a:solidFill>
                  <a:srgbClr val="FF0000"/>
                </a:solidFill>
                <a:latin typeface="微软雅黑" panose="020B0503020204020204" charset="-122"/>
                <a:ea typeface="微软雅黑" panose="020B0503020204020204" charset="-122"/>
              </a:rPr>
              <a:t>25 </a:t>
            </a:r>
            <a:r>
              <a:rPr lang="zh-CN" altLang="en-US" sz="1600" b="1" dirty="0">
                <a:solidFill>
                  <a:srgbClr val="FF0000"/>
                </a:solidFill>
                <a:latin typeface="微软雅黑" panose="020B0503020204020204" charset="-122"/>
                <a:ea typeface="微软雅黑" panose="020B0503020204020204" charset="-122"/>
              </a:rPr>
              <a:t>选项</a:t>
            </a:r>
            <a:r>
              <a:rPr lang="zh-CN" altLang="en-US" sz="1600" dirty="0">
                <a:latin typeface="微软雅黑" panose="020B0503020204020204" charset="-122"/>
                <a:ea typeface="微软雅黑" panose="020B0503020204020204" charset="-122"/>
              </a:rPr>
              <a:t>；</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职业大类为</a:t>
            </a:r>
            <a:r>
              <a:rPr lang="zh-CN" altLang="en-US" sz="1600" b="1" dirty="0">
                <a:latin typeface="微软雅黑" panose="020B0503020204020204" charset="-122"/>
                <a:ea typeface="微软雅黑" panose="020B0503020204020204" charset="-122"/>
              </a:rPr>
              <a:t>第四大类</a:t>
            </a:r>
            <a:r>
              <a:rPr lang="zh-CN" altLang="en-US" sz="1600" dirty="0">
                <a:latin typeface="微软雅黑" panose="020B0503020204020204" charset="-122"/>
                <a:ea typeface="微软雅黑" panose="020B0503020204020204" charset="-122"/>
              </a:rPr>
              <a:t>（社会生产服务和生活服务人员）、</a:t>
            </a:r>
            <a:r>
              <a:rPr lang="zh-CN" altLang="en-US" sz="1600" b="1" dirty="0">
                <a:latin typeface="微软雅黑" panose="020B0503020204020204" charset="-122"/>
                <a:ea typeface="微软雅黑" panose="020B0503020204020204" charset="-122"/>
              </a:rPr>
              <a:t>第五大类</a:t>
            </a:r>
            <a:r>
              <a:rPr lang="zh-CN" altLang="en-US" sz="1600" dirty="0">
                <a:latin typeface="微软雅黑" panose="020B0503020204020204" charset="-122"/>
                <a:ea typeface="微软雅黑" panose="020B0503020204020204" charset="-122"/>
              </a:rPr>
              <a:t>（农林牧渔业生产和服务人员）、</a:t>
            </a:r>
            <a:r>
              <a:rPr lang="zh-CN" altLang="en-US" sz="1600" b="1" dirty="0">
                <a:latin typeface="微软雅黑" panose="020B0503020204020204" charset="-122"/>
                <a:ea typeface="微软雅黑" panose="020B0503020204020204" charset="-122"/>
              </a:rPr>
              <a:t>第六大类</a:t>
            </a:r>
            <a:r>
              <a:rPr lang="zh-CN" altLang="en-US" sz="1600" dirty="0">
                <a:latin typeface="微软雅黑" panose="020B0503020204020204" charset="-122"/>
                <a:ea typeface="微软雅黑" panose="020B0503020204020204" charset="-122"/>
              </a:rPr>
              <a:t>（生产制造及有关人员）的，对应本指标中的</a:t>
            </a:r>
            <a:r>
              <a:rPr lang="zh-CN" altLang="en-US" sz="1600" b="1" dirty="0">
                <a:solidFill>
                  <a:srgbClr val="FF0000"/>
                </a:solidFill>
                <a:latin typeface="微软雅黑" panose="020B0503020204020204" charset="-122"/>
                <a:ea typeface="微软雅黑" panose="020B0503020204020204" charset="-122"/>
              </a:rPr>
              <a:t>技能类岗位等级</a:t>
            </a:r>
            <a:r>
              <a:rPr lang="en-US" altLang="zh-CN" sz="1600" b="1" dirty="0">
                <a:solidFill>
                  <a:srgbClr val="FF0000"/>
                </a:solidFill>
                <a:latin typeface="微软雅黑" panose="020B0503020204020204" charset="-122"/>
                <a:ea typeface="微软雅黑" panose="020B0503020204020204" charset="-122"/>
              </a:rPr>
              <a:t>31</a:t>
            </a:r>
            <a:r>
              <a:rPr lang="zh-CN" altLang="en-US" sz="1600" b="1" dirty="0">
                <a:solidFill>
                  <a:srgbClr val="FF0000"/>
                </a:solidFill>
                <a:latin typeface="微软雅黑" panose="020B0503020204020204" charset="-122"/>
                <a:ea typeface="微软雅黑" panose="020B0503020204020204" charset="-122"/>
              </a:rPr>
              <a:t>～</a:t>
            </a:r>
            <a:r>
              <a:rPr lang="en-US" altLang="zh-CN" sz="1600" b="1" dirty="0">
                <a:solidFill>
                  <a:srgbClr val="FF0000"/>
                </a:solidFill>
                <a:latin typeface="微软雅黑" panose="020B0503020204020204" charset="-122"/>
                <a:ea typeface="微软雅黑" panose="020B0503020204020204" charset="-122"/>
              </a:rPr>
              <a:t>39 </a:t>
            </a:r>
            <a:r>
              <a:rPr lang="zh-CN" altLang="en-US" sz="1600" b="1" dirty="0">
                <a:solidFill>
                  <a:srgbClr val="FF0000"/>
                </a:solidFill>
                <a:latin typeface="微软雅黑" panose="020B0503020204020204" charset="-122"/>
                <a:ea typeface="微软雅黑" panose="020B0503020204020204" charset="-122"/>
              </a:rPr>
              <a:t>选项</a:t>
            </a:r>
            <a:r>
              <a:rPr lang="zh-CN" altLang="en-US" sz="1600" dirty="0">
                <a:latin typeface="微软雅黑" panose="020B0503020204020204" charset="-122"/>
                <a:ea typeface="微软雅黑" panose="020B0503020204020204" charset="-122"/>
              </a:rPr>
              <a:t>。</a:t>
            </a:r>
            <a:endParaRPr lang="zh-CN" altLang="en-US" sz="1600" dirty="0">
              <a:latin typeface="微软雅黑" panose="020B0503020204020204" charset="-122"/>
              <a:ea typeface="微软雅黑" panose="020B0503020204020204" charset="-122"/>
            </a:endParaRPr>
          </a:p>
        </p:txBody>
      </p:sp>
      <p:sp>
        <p:nvSpPr>
          <p:cNvPr id="18" name="日期占位符 11"/>
          <p:cNvSpPr>
            <a:spLocks noGrp="1"/>
          </p:cNvSpPr>
          <p:nvPr>
            <p:ph type="dt" sz="half" idx="10"/>
          </p:nvPr>
        </p:nvSpPr>
        <p:spPr>
          <a:xfrm>
            <a:off x="838200" y="6356351"/>
            <a:ext cx="2743200" cy="365125"/>
          </a:xfrm>
        </p:spPr>
        <p:txBody>
          <a:bodyPr/>
          <a:lstStyle/>
          <a:p>
            <a:fld id="{15DDF944-B1F5-4C90-A6FD-4EAEF0CE3147}" type="datetime1">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Tm="54269">
        <p14:gallery dir="l"/>
      </p:transition>
    </mc:Choice>
    <mc:Fallback>
      <p:transition spd="slow" advTm="54269">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240" y="1281430"/>
            <a:ext cx="6101715" cy="3304540"/>
          </a:xfrm>
          <a:prstGeom prst="rect">
            <a:avLst/>
          </a:prstGeom>
          <a:blipFill rotWithShape="1">
            <a:blip r:embed="rId1" cstate="screen">
              <a:grayscl/>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ndParaRPr>
          </a:p>
        </p:txBody>
      </p:sp>
      <p:sp>
        <p:nvSpPr>
          <p:cNvPr id="3" name="矩形 2"/>
          <p:cNvSpPr/>
          <p:nvPr/>
        </p:nvSpPr>
        <p:spPr>
          <a:xfrm>
            <a:off x="6086475" y="1281430"/>
            <a:ext cx="6101715" cy="3304540"/>
          </a:xfrm>
          <a:prstGeom prst="rect">
            <a:avLst/>
          </a:prstGeom>
          <a:blipFill rotWithShape="1">
            <a:blip r:embed="rId2" cstate="screen">
              <a:grayscl/>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ndParaRPr>
          </a:p>
        </p:txBody>
      </p:sp>
      <p:sp>
        <p:nvSpPr>
          <p:cNvPr id="4" name="矩形 3"/>
          <p:cNvSpPr/>
          <p:nvPr/>
        </p:nvSpPr>
        <p:spPr>
          <a:xfrm>
            <a:off x="1174115" y="1284605"/>
            <a:ext cx="3276600" cy="5594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ndParaRPr>
          </a:p>
        </p:txBody>
      </p:sp>
      <p:sp>
        <p:nvSpPr>
          <p:cNvPr id="8" name="文本框 7"/>
          <p:cNvSpPr txBox="1"/>
          <p:nvPr/>
        </p:nvSpPr>
        <p:spPr>
          <a:xfrm>
            <a:off x="1489392" y="1661795"/>
            <a:ext cx="2552700" cy="645160"/>
          </a:xfrm>
          <a:prstGeom prst="rect">
            <a:avLst/>
          </a:prstGeom>
          <a:noFill/>
        </p:spPr>
        <p:txBody>
          <a:bodyPr wrap="square" rtlCol="0">
            <a:spAutoFit/>
          </a:bodyPr>
          <a:lstStyle/>
          <a:p>
            <a:pPr algn="ctr"/>
            <a:r>
              <a:rPr lang="en-US" altLang="zh-CN" sz="3600" b="1" dirty="0">
                <a:solidFill>
                  <a:schemeClr val="bg1"/>
                </a:solidFill>
                <a:latin typeface="微软雅黑" panose="020B0503020204020204" charset="-122"/>
                <a:ea typeface="微软雅黑" panose="020B0503020204020204" charset="-122"/>
              </a:rPr>
              <a:t>PART</a:t>
            </a:r>
            <a:r>
              <a:rPr lang="en-US" altLang="zh-CN" sz="3600" b="1" dirty="0">
                <a:solidFill>
                  <a:schemeClr val="bg1"/>
                </a:solidFill>
                <a:latin typeface="微软雅黑" panose="020B0503020204020204" charset="-122"/>
              </a:rPr>
              <a:t> 03</a:t>
            </a:r>
            <a:endParaRPr lang="en-US" altLang="zh-CN" sz="3600" b="1" dirty="0">
              <a:solidFill>
                <a:schemeClr val="bg1"/>
              </a:solidFill>
              <a:latin typeface="微软雅黑" panose="020B0503020204020204" charset="-122"/>
            </a:endParaRPr>
          </a:p>
        </p:txBody>
      </p:sp>
      <p:sp>
        <p:nvSpPr>
          <p:cNvPr id="28" name="文本框 27"/>
          <p:cNvSpPr txBox="1"/>
          <p:nvPr/>
        </p:nvSpPr>
        <p:spPr>
          <a:xfrm>
            <a:off x="1539240" y="2576830"/>
            <a:ext cx="2453005" cy="523220"/>
          </a:xfrm>
          <a:prstGeom prst="rect">
            <a:avLst/>
          </a:prstGeom>
          <a:noFill/>
        </p:spPr>
        <p:txBody>
          <a:bodyPr wrap="square" rtlCol="0">
            <a:spAutoFit/>
          </a:bodyPr>
          <a:lstStyle/>
          <a:p>
            <a:pPr algn="ctr"/>
            <a:r>
              <a:rPr lang="zh-CN" altLang="en-US" sz="2800" b="1" dirty="0">
                <a:solidFill>
                  <a:schemeClr val="bg1"/>
                </a:solidFill>
                <a:latin typeface="微软雅黑" panose="020B0503020204020204" charset="-122"/>
                <a:ea typeface="微软雅黑" panose="020B0503020204020204" charset="-122"/>
              </a:rPr>
              <a:t>系统操作演示</a:t>
            </a:r>
            <a:endParaRPr lang="zh-CN" altLang="en-US" sz="2800" b="1" dirty="0">
              <a:solidFill>
                <a:schemeClr val="bg1"/>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5733">
        <p14:gallery dir="l"/>
      </p:transition>
    </mc:Choice>
    <mc:Fallback>
      <p:transition spd="slow" advTm="5733">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用户登录</a:t>
            </a:r>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9" name="矩形 30"/>
          <p:cNvSpPr>
            <a:spLocks noChangeArrowheads="1"/>
          </p:cNvSpPr>
          <p:nvPr/>
        </p:nvSpPr>
        <p:spPr bwMode="auto">
          <a:xfrm>
            <a:off x="6094413" y="2091373"/>
            <a:ext cx="5041900" cy="2687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服务器地址</a:t>
            </a:r>
            <a:r>
              <a:rPr lang="zh-CN" altLang="en-US" sz="1600" dirty="0">
                <a:latin typeface="微软雅黑" panose="020B0503020204020204" charset="-122"/>
                <a:ea typeface="微软雅黑" panose="020B0503020204020204" charset="-122"/>
              </a:rPr>
              <a:t>：</a:t>
            </a:r>
            <a:r>
              <a:rPr lang="en-US" altLang="zh-CN" sz="1600" dirty="0">
                <a:latin typeface="微软雅黑" panose="020B0503020204020204" charset="-122"/>
                <a:ea typeface="微软雅黑" panose="020B0503020204020204" charset="-122"/>
              </a:rPr>
              <a:t>http://survey.mohrss.gov.cn/xcdc</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浏览器推荐</a:t>
            </a:r>
            <a:r>
              <a:rPr lang="zh-CN" altLang="en-US" sz="1600" dirty="0">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谷歌</a:t>
            </a:r>
            <a:r>
              <a:rPr lang="en-US" altLang="zh-CN" sz="1600" b="1" dirty="0">
                <a:solidFill>
                  <a:srgbClr val="FF0000"/>
                </a:solidFill>
                <a:latin typeface="微软雅黑" panose="020B0503020204020204" charset="-122"/>
                <a:ea typeface="微软雅黑" panose="020B0503020204020204" charset="-122"/>
              </a:rPr>
              <a:t> / EDGE / IE</a:t>
            </a:r>
            <a:endParaRPr lang="en-US" altLang="zh-CN" sz="1600" b="1" dirty="0">
              <a:solidFill>
                <a:srgbClr val="FF0000"/>
              </a:solidFill>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企业用户默认账号</a:t>
            </a:r>
            <a:r>
              <a:rPr lang="zh-CN" altLang="en-US" sz="1600" dirty="0">
                <a:latin typeface="微软雅黑" panose="020B0503020204020204" charset="-122"/>
                <a:ea typeface="微软雅黑" panose="020B0503020204020204" charset="-122"/>
              </a:rPr>
              <a:t>：</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用户名：</a:t>
            </a:r>
            <a:r>
              <a:rPr lang="zh-CN" altLang="en-US" sz="1600" b="1" dirty="0">
                <a:solidFill>
                  <a:srgbClr val="FF0000"/>
                </a:solidFill>
                <a:latin typeface="微软雅黑" panose="020B0503020204020204" charset="-122"/>
                <a:ea typeface="微软雅黑" panose="020B0503020204020204" charset="-122"/>
              </a:rPr>
              <a:t>统一社会信用代码第</a:t>
            </a:r>
            <a:r>
              <a:rPr lang="en-US" altLang="zh-CN" sz="1600" b="1" dirty="0">
                <a:solidFill>
                  <a:srgbClr val="FF0000"/>
                </a:solidFill>
                <a:latin typeface="微软雅黑" panose="020B0503020204020204" charset="-122"/>
                <a:ea typeface="微软雅黑" panose="020B0503020204020204" charset="-122"/>
              </a:rPr>
              <a:t>9-17</a:t>
            </a:r>
            <a:r>
              <a:rPr lang="zh-CN" altLang="en-US" sz="1600" b="1" dirty="0">
                <a:solidFill>
                  <a:srgbClr val="FF0000"/>
                </a:solidFill>
                <a:latin typeface="微软雅黑" panose="020B0503020204020204" charset="-122"/>
                <a:ea typeface="微软雅黑" panose="020B0503020204020204" charset="-122"/>
              </a:rPr>
              <a:t>位</a:t>
            </a:r>
            <a:r>
              <a:rPr lang="zh-CN" altLang="en-US" sz="1600" dirty="0">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或组织机构代码第</a:t>
            </a:r>
            <a:r>
              <a:rPr lang="en-US" altLang="zh-CN" sz="1600" b="1" dirty="0">
                <a:solidFill>
                  <a:srgbClr val="FF0000"/>
                </a:solidFill>
                <a:latin typeface="微软雅黑" panose="020B0503020204020204" charset="-122"/>
                <a:ea typeface="微软雅黑" panose="020B0503020204020204" charset="-122"/>
              </a:rPr>
              <a:t>1-9</a:t>
            </a:r>
            <a:r>
              <a:rPr lang="zh-CN" altLang="en-US" sz="1600" b="1" dirty="0">
                <a:solidFill>
                  <a:srgbClr val="FF0000"/>
                </a:solidFill>
                <a:latin typeface="微软雅黑" panose="020B0503020204020204" charset="-122"/>
                <a:ea typeface="微软雅黑" panose="020B0503020204020204" charset="-122"/>
              </a:rPr>
              <a:t>位</a:t>
            </a:r>
            <a:r>
              <a:rPr lang="zh-CN" altLang="en-US" sz="1600" dirty="0">
                <a:latin typeface="微软雅黑" panose="020B0503020204020204" charset="-122"/>
                <a:ea typeface="微软雅黑" panose="020B0503020204020204" charset="-122"/>
              </a:rPr>
              <a:t>）</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密码：</a:t>
            </a:r>
            <a:r>
              <a:rPr lang="zh-CN" altLang="en-US" sz="1600" b="1" dirty="0">
                <a:solidFill>
                  <a:srgbClr val="FF0000"/>
                </a:solidFill>
                <a:latin typeface="微软雅黑" panose="020B0503020204020204" charset="-122"/>
                <a:ea typeface="微软雅黑" panose="020B0503020204020204" charset="-122"/>
              </a:rPr>
              <a:t>用户名后六位</a:t>
            </a:r>
            <a:r>
              <a:rPr lang="zh-CN" altLang="en-US" sz="1600" b="1" dirty="0">
                <a:latin typeface="微软雅黑" panose="020B0503020204020204" charset="-122"/>
                <a:ea typeface="微软雅黑" panose="020B0503020204020204" charset="-122"/>
              </a:rPr>
              <a:t>加</a:t>
            </a:r>
            <a:r>
              <a:rPr lang="zh-CN" altLang="en-US" sz="1600" b="1" dirty="0">
                <a:solidFill>
                  <a:srgbClr val="FF0000"/>
                </a:solidFill>
                <a:latin typeface="微软雅黑" panose="020B0503020204020204" charset="-122"/>
                <a:ea typeface="微软雅黑" panose="020B0503020204020204" charset="-122"/>
              </a:rPr>
              <a:t>CSpw@25</a:t>
            </a:r>
            <a:r>
              <a:rPr lang="zh-CN" altLang="en-US" sz="1600" dirty="0">
                <a:latin typeface="微软雅黑" panose="020B0503020204020204" charset="-122"/>
                <a:ea typeface="微软雅黑" panose="020B0503020204020204" charset="-122"/>
              </a:rPr>
              <a:t>，</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Arial" panose="020B0604020202020204" pitchFamily="34" charset="0"/>
              <a:buChar char="•"/>
            </a:pPr>
            <a:r>
              <a:rPr lang="zh-CN" altLang="en-US" sz="1600" dirty="0">
                <a:latin typeface="微软雅黑" panose="020B0503020204020204" charset="-122"/>
                <a:ea typeface="微软雅黑" panose="020B0503020204020204" charset="-122"/>
              </a:rPr>
              <a:t>示例：</a:t>
            </a:r>
            <a:r>
              <a:rPr lang="en-US" altLang="zh-CN" sz="1600" dirty="0">
                <a:latin typeface="微软雅黑" panose="020B0503020204020204" charset="-122"/>
                <a:ea typeface="微软雅黑" panose="020B0503020204020204" charset="-122"/>
                <a:sym typeface="+mn-ea"/>
              </a:rPr>
              <a:t>123</a:t>
            </a:r>
            <a:r>
              <a:rPr lang="en-US" altLang="zh-CN" sz="1600" dirty="0">
                <a:solidFill>
                  <a:srgbClr val="FF0000"/>
                </a:solidFill>
                <a:latin typeface="微软雅黑" panose="020B0503020204020204" charset="-122"/>
                <a:ea typeface="微软雅黑" panose="020B0503020204020204" charset="-122"/>
                <a:sym typeface="+mn-ea"/>
              </a:rPr>
              <a:t>456789</a:t>
            </a:r>
            <a:r>
              <a:rPr lang="en-US" altLang="zh-CN" sz="1600" dirty="0">
                <a:latin typeface="微软雅黑" panose="020B0503020204020204" charset="-122"/>
                <a:ea typeface="微软雅黑" panose="020B0503020204020204" charset="-122"/>
                <a:sym typeface="+mn-ea"/>
              </a:rPr>
              <a:t>    4</a:t>
            </a:r>
            <a:r>
              <a:rPr lang="en-US" altLang="zh-CN" sz="1600" dirty="0">
                <a:latin typeface="微软雅黑" panose="020B0503020204020204" charset="-122"/>
                <a:ea typeface="微软雅黑" panose="020B0503020204020204" charset="-122"/>
              </a:rPr>
              <a:t>56789CSpw@25</a:t>
            </a:r>
            <a:endParaRPr lang="en-US" altLang="zh-CN" sz="1600" dirty="0">
              <a:latin typeface="微软雅黑" panose="020B0503020204020204" charset="-122"/>
              <a:ea typeface="微软雅黑" panose="020B0503020204020204" charset="-122"/>
            </a:endParaRPr>
          </a:p>
        </p:txBody>
      </p:sp>
      <p:pic>
        <p:nvPicPr>
          <p:cNvPr id="2" name="图片 1"/>
          <p:cNvPicPr>
            <a:picLocks noChangeAspect="1"/>
          </p:cNvPicPr>
          <p:nvPr/>
        </p:nvPicPr>
        <p:blipFill rotWithShape="1">
          <a:blip r:embed="rId1"/>
          <a:srcRect l="9479" r="13456"/>
          <a:stretch>
            <a:fillRect/>
          </a:stretch>
        </p:blipFill>
        <p:spPr>
          <a:xfrm>
            <a:off x="1055688" y="2172238"/>
            <a:ext cx="4773614" cy="2513524"/>
          </a:xfrm>
          <a:prstGeom prst="rect">
            <a:avLst/>
          </a:prstGeom>
        </p:spPr>
      </p:pic>
      <p:sp>
        <p:nvSpPr>
          <p:cNvPr id="9" name="日期占位符 11"/>
          <p:cNvSpPr>
            <a:spLocks noGrp="1"/>
          </p:cNvSpPr>
          <p:nvPr>
            <p:ph type="dt" sz="half" idx="10"/>
          </p:nvPr>
        </p:nvSpPr>
        <p:spPr>
          <a:xfrm>
            <a:off x="838200" y="6356351"/>
            <a:ext cx="2743200" cy="365125"/>
          </a:xfrm>
        </p:spPr>
        <p:txBody>
          <a:bodyPr/>
          <a:lstStyle/>
          <a:p>
            <a:fld id="{15DDF944-B1F5-4C90-A6FD-4EAEF0CE3147}" type="datetime1">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Tm="45943">
        <p14:gallery dir="l"/>
      </p:transition>
    </mc:Choice>
    <mc:Fallback>
      <p:transition spd="slow" advTm="45943">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密码修改</a:t>
            </a:r>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9" name="矩形 30"/>
          <p:cNvSpPr>
            <a:spLocks noChangeArrowheads="1"/>
          </p:cNvSpPr>
          <p:nvPr/>
        </p:nvSpPr>
        <p:spPr bwMode="auto">
          <a:xfrm>
            <a:off x="6094413" y="2090212"/>
            <a:ext cx="5041900" cy="2690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初次登录薪酬调查系统时，将强制修改密码（</a:t>
            </a:r>
            <a:r>
              <a:rPr lang="zh-CN" altLang="en-US" sz="1600" b="1" dirty="0">
                <a:solidFill>
                  <a:srgbClr val="FF0000"/>
                </a:solidFill>
                <a:latin typeface="微软雅黑" panose="020B0503020204020204" charset="-122"/>
                <a:ea typeface="微软雅黑" panose="020B0503020204020204" charset="-122"/>
              </a:rPr>
              <a:t>新密码规则：长度至少</a:t>
            </a:r>
            <a:r>
              <a:rPr lang="en-US" altLang="zh-CN" sz="1600" b="1" dirty="0">
                <a:solidFill>
                  <a:srgbClr val="FF0000"/>
                </a:solidFill>
                <a:latin typeface="微软雅黑" panose="020B0503020204020204" charset="-122"/>
                <a:ea typeface="微软雅黑" panose="020B0503020204020204" charset="-122"/>
              </a:rPr>
              <a:t>10</a:t>
            </a:r>
            <a:r>
              <a:rPr lang="zh-CN" altLang="en-US" sz="1600" b="1" dirty="0">
                <a:solidFill>
                  <a:srgbClr val="FF0000"/>
                </a:solidFill>
                <a:latin typeface="微软雅黑" panose="020B0503020204020204" charset="-122"/>
                <a:ea typeface="微软雅黑" panose="020B0503020204020204" charset="-122"/>
              </a:rPr>
              <a:t>位，并含有大写字母、小写字母、数字、字符四种类型</a:t>
            </a:r>
            <a:r>
              <a:rPr lang="zh-CN" altLang="en-US" sz="1600" b="1" dirty="0">
                <a:latin typeface="微软雅黑" panose="020B0503020204020204" charset="-122"/>
                <a:ea typeface="微软雅黑" panose="020B0503020204020204" charset="-122"/>
              </a:rPr>
              <a:t>）。</a:t>
            </a:r>
            <a:endParaRPr lang="zh-CN" altLang="en-US" sz="1600" b="1"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完成修改密码，然后系统跳转回登陆页面，再使用新密码登陆即可进入系统主界面。</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b="1" dirty="0">
                <a:solidFill>
                  <a:srgbClr val="FF0000"/>
                </a:solidFill>
                <a:latin typeface="微软雅黑" panose="020B0503020204020204" charset="-122"/>
                <a:ea typeface="微软雅黑" panose="020B0503020204020204" charset="-122"/>
              </a:rPr>
              <a:t>如密码丢失，可联系区县工作人员，凭手机号码重置密码，重置后为默认密码</a:t>
            </a:r>
            <a:r>
              <a:rPr lang="zh-CN" altLang="en-US" sz="1600" b="1" dirty="0">
                <a:latin typeface="微软雅黑" panose="020B0503020204020204" charset="-122"/>
                <a:ea typeface="微软雅黑" panose="020B0503020204020204" charset="-122"/>
              </a:rPr>
              <a:t>。</a:t>
            </a:r>
            <a:endParaRPr lang="zh-CN" altLang="en-US" sz="1600" b="1" dirty="0">
              <a:latin typeface="微软雅黑" panose="020B0503020204020204" charset="-122"/>
              <a:ea typeface="微软雅黑" panose="020B0503020204020204" charset="-122"/>
            </a:endParaRPr>
          </a:p>
        </p:txBody>
      </p:sp>
      <p:pic>
        <p:nvPicPr>
          <p:cNvPr id="18" name="图片 17"/>
          <p:cNvPicPr/>
          <p:nvPr/>
        </p:nvPicPr>
        <p:blipFill rotWithShape="1">
          <a:blip r:embed="rId1" cstate="print"/>
          <a:srcRect l="857" t="916" r="926" b="1867"/>
          <a:stretch>
            <a:fillRect/>
          </a:stretch>
        </p:blipFill>
        <p:spPr>
          <a:xfrm>
            <a:off x="1412240" y="1938615"/>
            <a:ext cx="3820160" cy="2980769"/>
          </a:xfrm>
          <a:prstGeom prst="rect">
            <a:avLst/>
          </a:prstGeom>
        </p:spPr>
      </p:pic>
      <p:sp>
        <p:nvSpPr>
          <p:cNvPr id="9" name="日期占位符 11"/>
          <p:cNvSpPr>
            <a:spLocks noGrp="1"/>
          </p:cNvSpPr>
          <p:nvPr>
            <p:ph type="dt" sz="half" idx="10"/>
          </p:nvPr>
        </p:nvSpPr>
        <p:spPr>
          <a:xfrm>
            <a:off x="838200" y="6356351"/>
            <a:ext cx="2743200" cy="365125"/>
          </a:xfrm>
        </p:spPr>
        <p:txBody>
          <a:bodyPr/>
          <a:lstStyle/>
          <a:p>
            <a:fld id="{15DDF944-B1F5-4C90-A6FD-4EAEF0CE3147}" type="datetime1">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Tm="24733">
        <p14:gallery dir="l"/>
      </p:transition>
    </mc:Choice>
    <mc:Fallback>
      <p:transition spd="slow" advTm="24733">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数据填写</a:t>
            </a:r>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9" name="矩形 30"/>
          <p:cNvSpPr>
            <a:spLocks noChangeArrowheads="1"/>
          </p:cNvSpPr>
          <p:nvPr/>
        </p:nvSpPr>
        <p:spPr bwMode="auto">
          <a:xfrm>
            <a:off x="1415257" y="937422"/>
            <a:ext cx="9358312"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t">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页面正中间的内容为当前企业需要填报的所有问卷的基本信息。</a:t>
            </a:r>
            <a:r>
              <a:rPr lang="zh-CN" altLang="en-US" sz="1600" b="1" dirty="0">
                <a:latin typeface="微软雅黑" panose="020B0503020204020204" charset="-122"/>
                <a:ea typeface="微软雅黑" panose="020B0503020204020204" charset="-122"/>
              </a:rPr>
              <a:t>选择“</a:t>
            </a:r>
            <a:r>
              <a:rPr lang="en-US" altLang="zh-CN" sz="1600" b="1" dirty="0">
                <a:latin typeface="微软雅黑" panose="020B0503020204020204" charset="-122"/>
                <a:ea typeface="微软雅黑" panose="020B0503020204020204" charset="-122"/>
              </a:rPr>
              <a:t>2025</a:t>
            </a:r>
            <a:r>
              <a:rPr lang="zh-CN" altLang="en-US" sz="1600" b="1" dirty="0">
                <a:latin typeface="微软雅黑" panose="020B0503020204020204" charset="-122"/>
                <a:ea typeface="微软雅黑" panose="020B0503020204020204" charset="-122"/>
              </a:rPr>
              <a:t>年薪酬调查报表填报”，</a:t>
            </a:r>
            <a:r>
              <a:rPr lang="zh-CN" altLang="en-US" sz="1600" dirty="0">
                <a:latin typeface="微软雅黑" panose="020B0503020204020204" charset="-122"/>
                <a:ea typeface="微软雅黑" panose="020B0503020204020204" charset="-122"/>
              </a:rPr>
              <a:t>进行数据填报。</a:t>
            </a:r>
            <a:endParaRPr lang="en-US" altLang="zh-CN" sz="1600" dirty="0">
              <a:latin typeface="微软雅黑" panose="020B0503020204020204" charset="-122"/>
              <a:ea typeface="微软雅黑" panose="020B0503020204020204" charset="-122"/>
            </a:endParaRPr>
          </a:p>
        </p:txBody>
      </p:sp>
      <p:sp>
        <p:nvSpPr>
          <p:cNvPr id="9" name="日期占位符 11"/>
          <p:cNvSpPr>
            <a:spLocks noGrp="1"/>
          </p:cNvSpPr>
          <p:nvPr>
            <p:ph type="dt" sz="half" idx="10"/>
          </p:nvPr>
        </p:nvSpPr>
        <p:spPr>
          <a:xfrm>
            <a:off x="838200" y="6356351"/>
            <a:ext cx="2743200" cy="365125"/>
          </a:xfrm>
        </p:spPr>
        <p:txBody>
          <a:bodyPr/>
          <a:lstStyle/>
          <a:p>
            <a:fld id="{15DDF944-B1F5-4C90-A6FD-4EAEF0CE3147}" type="datetime1">
              <a:rPr lang="zh-CN" altLang="en-US" smtClean="0"/>
            </a:fld>
            <a:endParaRPr lang="zh-CN" altLang="en-US" dirty="0"/>
          </a:p>
        </p:txBody>
      </p:sp>
      <p:pic>
        <p:nvPicPr>
          <p:cNvPr id="3" name="图片 2"/>
          <p:cNvPicPr>
            <a:picLocks noChangeAspect="1"/>
          </p:cNvPicPr>
          <p:nvPr/>
        </p:nvPicPr>
        <p:blipFill>
          <a:blip r:embed="rId1"/>
          <a:srcRect b="19563"/>
          <a:stretch>
            <a:fillRect/>
          </a:stretch>
        </p:blipFill>
        <p:spPr>
          <a:xfrm>
            <a:off x="1774190" y="1962150"/>
            <a:ext cx="8639810" cy="388239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12621">
        <p14:gallery dir="l"/>
      </p:transition>
    </mc:Choice>
    <mc:Fallback>
      <p:transition spd="slow" advTm="12621">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数据填写</a:t>
            </a:r>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9" name="矩形 30"/>
          <p:cNvSpPr>
            <a:spLocks noChangeArrowheads="1"/>
          </p:cNvSpPr>
          <p:nvPr/>
        </p:nvSpPr>
        <p:spPr bwMode="auto">
          <a:xfrm>
            <a:off x="1415257" y="1149899"/>
            <a:ext cx="9358312" cy="43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t">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填写数据：第一页  企业人工成本情况</a:t>
            </a:r>
            <a:endParaRPr lang="zh-CN" altLang="en-US" sz="1600" dirty="0">
              <a:latin typeface="微软雅黑" panose="020B0503020204020204" charset="-122"/>
              <a:ea typeface="微软雅黑" panose="020B0503020204020204" charset="-122"/>
            </a:endParaRPr>
          </a:p>
        </p:txBody>
      </p:sp>
      <p:sp>
        <p:nvSpPr>
          <p:cNvPr id="9" name="日期占位符 11"/>
          <p:cNvSpPr>
            <a:spLocks noGrp="1"/>
          </p:cNvSpPr>
          <p:nvPr>
            <p:ph type="dt" sz="half" idx="10"/>
          </p:nvPr>
        </p:nvSpPr>
        <p:spPr>
          <a:xfrm>
            <a:off x="838200" y="6356351"/>
            <a:ext cx="2743200" cy="365125"/>
          </a:xfrm>
        </p:spPr>
        <p:txBody>
          <a:bodyPr/>
          <a:lstStyle/>
          <a:p>
            <a:fld id="{15DDF944-B1F5-4C90-A6FD-4EAEF0CE3147}" type="datetime1">
              <a:rPr lang="zh-CN" altLang="en-US" smtClean="0"/>
            </a:fld>
            <a:endParaRPr lang="zh-CN" altLang="en-US" dirty="0"/>
          </a:p>
        </p:txBody>
      </p:sp>
      <p:pic>
        <p:nvPicPr>
          <p:cNvPr id="2" name="图片 1"/>
          <p:cNvPicPr>
            <a:picLocks noChangeAspect="1"/>
          </p:cNvPicPr>
          <p:nvPr/>
        </p:nvPicPr>
        <p:blipFill>
          <a:blip r:embed="rId1"/>
          <a:srcRect b="17103"/>
          <a:stretch>
            <a:fillRect/>
          </a:stretch>
        </p:blipFill>
        <p:spPr>
          <a:xfrm>
            <a:off x="1774190" y="1892935"/>
            <a:ext cx="8639810" cy="40011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16425">
        <p14:gallery dir="l"/>
      </p:transition>
    </mc:Choice>
    <mc:Fallback>
      <p:transition spd="slow" advTm="16425">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数据填写</a:t>
            </a:r>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9" name="矩形 30"/>
          <p:cNvSpPr>
            <a:spLocks noChangeArrowheads="1"/>
          </p:cNvSpPr>
          <p:nvPr/>
        </p:nvSpPr>
        <p:spPr bwMode="auto">
          <a:xfrm>
            <a:off x="1415257" y="837512"/>
            <a:ext cx="9358312" cy="1212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t">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填写数据：点击第二页，即可跳转到企业从业人员工资报酬填报页面</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如果需要录入多条信息的情况，在录入完一条信息后，点击</a:t>
            </a:r>
            <a:r>
              <a:rPr lang="en-US" altLang="zh-CN" sz="1600" b="1" dirty="0">
                <a:latin typeface="微软雅黑" panose="020B0503020204020204" charset="-122"/>
                <a:ea typeface="微软雅黑" panose="020B0503020204020204" charset="-122"/>
              </a:rPr>
              <a:t>【</a:t>
            </a:r>
            <a:r>
              <a:rPr lang="zh-CN" altLang="en-US" sz="1600" b="1" dirty="0">
                <a:latin typeface="微软雅黑" panose="020B0503020204020204" charset="-122"/>
                <a:ea typeface="微软雅黑" panose="020B0503020204020204" charset="-122"/>
              </a:rPr>
              <a:t>增加</a:t>
            </a:r>
            <a:r>
              <a:rPr lang="en-US" altLang="zh-CN" sz="1600" b="1"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按钮，即可新增一行；如果有多余的未填写的记录行需要删除，选中需要删除的哪行记录，点击</a:t>
            </a:r>
            <a:r>
              <a:rPr lang="en-US" altLang="zh-CN" sz="1600" b="1" dirty="0">
                <a:latin typeface="微软雅黑" panose="020B0503020204020204" charset="-122"/>
                <a:ea typeface="微软雅黑" panose="020B0503020204020204" charset="-122"/>
              </a:rPr>
              <a:t>【</a:t>
            </a:r>
            <a:r>
              <a:rPr lang="zh-CN" altLang="en-US" sz="1600" b="1" dirty="0">
                <a:latin typeface="微软雅黑" panose="020B0503020204020204" charset="-122"/>
                <a:ea typeface="微软雅黑" panose="020B0503020204020204" charset="-122"/>
              </a:rPr>
              <a:t>删除</a:t>
            </a:r>
            <a:r>
              <a:rPr lang="en-US" altLang="zh-CN" sz="1600" b="1"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按钮即可删除该记录行</a:t>
            </a:r>
            <a:endParaRPr lang="zh-CN" altLang="en-US" sz="1600" dirty="0">
              <a:latin typeface="微软雅黑" panose="020B0503020204020204" charset="-122"/>
              <a:ea typeface="微软雅黑" panose="020B0503020204020204" charset="-122"/>
            </a:endParaRPr>
          </a:p>
        </p:txBody>
      </p:sp>
      <p:sp>
        <p:nvSpPr>
          <p:cNvPr id="9" name="日期占位符 11"/>
          <p:cNvSpPr>
            <a:spLocks noGrp="1"/>
          </p:cNvSpPr>
          <p:nvPr>
            <p:ph type="dt" sz="half" idx="10"/>
          </p:nvPr>
        </p:nvSpPr>
        <p:spPr>
          <a:xfrm>
            <a:off x="838200" y="6356351"/>
            <a:ext cx="2743200" cy="365125"/>
          </a:xfrm>
        </p:spPr>
        <p:txBody>
          <a:bodyPr/>
          <a:lstStyle/>
          <a:p>
            <a:fld id="{15DDF944-B1F5-4C90-A6FD-4EAEF0CE3147}" type="datetime1">
              <a:rPr lang="zh-CN" altLang="en-US" smtClean="0"/>
            </a:fld>
            <a:endParaRPr lang="zh-CN" altLang="en-US" dirty="0"/>
          </a:p>
        </p:txBody>
      </p:sp>
      <p:pic>
        <p:nvPicPr>
          <p:cNvPr id="3" name="图片 2"/>
          <p:cNvPicPr>
            <a:picLocks noChangeAspect="1"/>
          </p:cNvPicPr>
          <p:nvPr/>
        </p:nvPicPr>
        <p:blipFill>
          <a:blip r:embed="rId1"/>
          <a:srcRect b="17511"/>
          <a:stretch>
            <a:fillRect/>
          </a:stretch>
        </p:blipFill>
        <p:spPr>
          <a:xfrm>
            <a:off x="1774190" y="2145030"/>
            <a:ext cx="8639810" cy="39814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29947">
        <p14:gallery dir="l"/>
      </p:transition>
    </mc:Choice>
    <mc:Fallback>
      <p:transition spd="slow" advTm="29947">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数据填写</a:t>
            </a:r>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9" name="矩形 30"/>
          <p:cNvSpPr>
            <a:spLocks noChangeArrowheads="1"/>
          </p:cNvSpPr>
          <p:nvPr/>
        </p:nvSpPr>
        <p:spPr bwMode="auto">
          <a:xfrm>
            <a:off x="1415257" y="837512"/>
            <a:ext cx="9358312" cy="1212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t">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如果需要录入的员工信息量比较大，可以选择</a:t>
            </a:r>
            <a:r>
              <a:rPr lang="en-US" altLang="zh-CN" sz="1600" dirty="0">
                <a:latin typeface="微软雅黑" panose="020B0503020204020204" charset="-122"/>
                <a:ea typeface="微软雅黑" panose="020B0503020204020204" charset="-122"/>
              </a:rPr>
              <a:t>excel</a:t>
            </a:r>
            <a:r>
              <a:rPr lang="zh-CN" altLang="en-US" sz="1600" dirty="0">
                <a:latin typeface="微软雅黑" panose="020B0503020204020204" charset="-122"/>
                <a:ea typeface="微软雅黑" panose="020B0503020204020204" charset="-122"/>
              </a:rPr>
              <a:t>导入功能，批量导入员工信息，导入时，点击</a:t>
            </a:r>
            <a:r>
              <a:rPr lang="en-US" altLang="zh-CN" sz="1600" b="1" dirty="0">
                <a:latin typeface="微软雅黑" panose="020B0503020204020204" charset="-122"/>
                <a:ea typeface="微软雅黑" panose="020B0503020204020204" charset="-122"/>
              </a:rPr>
              <a:t>【excel</a:t>
            </a:r>
            <a:r>
              <a:rPr lang="zh-CN" altLang="en-US" sz="1600" b="1" dirty="0">
                <a:latin typeface="微软雅黑" panose="020B0503020204020204" charset="-122"/>
                <a:ea typeface="微软雅黑" panose="020B0503020204020204" charset="-122"/>
              </a:rPr>
              <a:t>导入</a:t>
            </a:r>
            <a:r>
              <a:rPr lang="en-US" altLang="zh-CN" sz="1600" b="1"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按钮，提示“如采用</a:t>
            </a:r>
            <a:r>
              <a:rPr lang="en-US" altLang="zh-CN" sz="1600" dirty="0">
                <a:latin typeface="微软雅黑" panose="020B0503020204020204" charset="-122"/>
                <a:ea typeface="微软雅黑" panose="020B0503020204020204" charset="-122"/>
              </a:rPr>
              <a:t>Excel</a:t>
            </a:r>
            <a:r>
              <a:rPr lang="zh-CN" altLang="en-US" sz="1600" dirty="0">
                <a:latin typeface="微软雅黑" panose="020B0503020204020204" charset="-122"/>
                <a:ea typeface="微软雅黑" panose="020B0503020204020204" charset="-122"/>
              </a:rPr>
              <a:t>上传方式，下方已录入数据将会被清除或覆盖，继续上传请点击‘确认’按钮！”，点击</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确认</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按钮，在新窗口中打开</a:t>
            </a:r>
            <a:r>
              <a:rPr lang="en-US" altLang="zh-CN" sz="1600" dirty="0">
                <a:latin typeface="微软雅黑" panose="020B0503020204020204" charset="-122"/>
                <a:ea typeface="微软雅黑" panose="020B0503020204020204" charset="-122"/>
              </a:rPr>
              <a:t>excel</a:t>
            </a:r>
            <a:r>
              <a:rPr lang="zh-CN" altLang="en-US" sz="1600" dirty="0">
                <a:latin typeface="微软雅黑" panose="020B0503020204020204" charset="-122"/>
                <a:ea typeface="微软雅黑" panose="020B0503020204020204" charset="-122"/>
              </a:rPr>
              <a:t>上传页面</a:t>
            </a:r>
            <a:endParaRPr lang="zh-CN" altLang="en-US" sz="1600" dirty="0">
              <a:latin typeface="微软雅黑" panose="020B0503020204020204" charset="-122"/>
              <a:ea typeface="微软雅黑" panose="020B0503020204020204" charset="-122"/>
            </a:endParaRPr>
          </a:p>
        </p:txBody>
      </p:sp>
      <p:sp>
        <p:nvSpPr>
          <p:cNvPr id="9" name="日期占位符 11"/>
          <p:cNvSpPr>
            <a:spLocks noGrp="1"/>
          </p:cNvSpPr>
          <p:nvPr>
            <p:ph type="dt" sz="half" idx="10"/>
          </p:nvPr>
        </p:nvSpPr>
        <p:spPr>
          <a:xfrm>
            <a:off x="838200" y="6356351"/>
            <a:ext cx="2743200" cy="365125"/>
          </a:xfrm>
        </p:spPr>
        <p:txBody>
          <a:bodyPr/>
          <a:lstStyle/>
          <a:p>
            <a:fld id="{15DDF944-B1F5-4C90-A6FD-4EAEF0CE3147}" type="datetime1">
              <a:rPr lang="zh-CN" altLang="en-US" smtClean="0"/>
            </a:fld>
            <a:endParaRPr lang="zh-CN" altLang="en-US" dirty="0"/>
          </a:p>
        </p:txBody>
      </p:sp>
      <p:pic>
        <p:nvPicPr>
          <p:cNvPr id="4" name="图片 3"/>
          <p:cNvPicPr>
            <a:picLocks noChangeAspect="1"/>
          </p:cNvPicPr>
          <p:nvPr/>
        </p:nvPicPr>
        <p:blipFill>
          <a:blip r:embed="rId1"/>
          <a:srcRect b="18774"/>
          <a:stretch>
            <a:fillRect/>
          </a:stretch>
        </p:blipFill>
        <p:spPr>
          <a:xfrm>
            <a:off x="1774190" y="2145030"/>
            <a:ext cx="8639810" cy="392049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8827">
        <p14:gallery dir="l"/>
      </p:transition>
    </mc:Choice>
    <mc:Fallback>
      <p:transition spd="slow" advTm="38827">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数据填写</a:t>
            </a:r>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9" name="矩形 30"/>
          <p:cNvSpPr>
            <a:spLocks noChangeArrowheads="1"/>
          </p:cNvSpPr>
          <p:nvPr/>
        </p:nvSpPr>
        <p:spPr bwMode="auto">
          <a:xfrm>
            <a:off x="1415257" y="837512"/>
            <a:ext cx="9358312" cy="2690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t">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首先，点击</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模板下载</a:t>
            </a:r>
            <a:r>
              <a:rPr lang="en-US" altLang="zh-CN" sz="1600" b="1" dirty="0">
                <a:solidFill>
                  <a:srgbClr val="FF0000"/>
                </a:solidFill>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按钮，下载</a:t>
            </a:r>
            <a:r>
              <a:rPr lang="en-US" altLang="zh-CN" sz="1600" dirty="0">
                <a:latin typeface="微软雅黑" panose="020B0503020204020204" charset="-122"/>
                <a:ea typeface="微软雅黑" panose="020B0503020204020204" charset="-122"/>
              </a:rPr>
              <a:t>excel</a:t>
            </a:r>
            <a:r>
              <a:rPr lang="zh-CN" altLang="en-US" sz="1600" dirty="0">
                <a:latin typeface="微软雅黑" panose="020B0503020204020204" charset="-122"/>
                <a:ea typeface="微软雅黑" panose="020B0503020204020204" charset="-122"/>
              </a:rPr>
              <a:t>模板，在</a:t>
            </a:r>
            <a:r>
              <a:rPr lang="en-US" altLang="zh-CN" sz="1600" dirty="0">
                <a:latin typeface="微软雅黑" panose="020B0503020204020204" charset="-122"/>
                <a:ea typeface="微软雅黑" panose="020B0503020204020204" charset="-122"/>
              </a:rPr>
              <a:t>excel</a:t>
            </a:r>
            <a:r>
              <a:rPr lang="zh-CN" altLang="en-US" sz="1600" dirty="0">
                <a:latin typeface="微软雅黑" panose="020B0503020204020204" charset="-122"/>
                <a:ea typeface="微软雅黑" panose="020B0503020204020204" charset="-122"/>
              </a:rPr>
              <a:t>模板中按照要求填写员工薪资信息。填写完成后点击</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选择文件</a:t>
            </a:r>
            <a:r>
              <a:rPr lang="en-US" altLang="zh-CN" sz="1600" b="1" dirty="0">
                <a:solidFill>
                  <a:srgbClr val="FF0000"/>
                </a:solidFill>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按钮，在弹出的文件选择窗口中找到要上传的</a:t>
            </a:r>
            <a:r>
              <a:rPr lang="en-US" altLang="zh-CN" sz="1600" dirty="0">
                <a:latin typeface="微软雅黑" panose="020B0503020204020204" charset="-122"/>
                <a:ea typeface="微软雅黑" panose="020B0503020204020204" charset="-122"/>
              </a:rPr>
              <a:t>excel</a:t>
            </a:r>
            <a:r>
              <a:rPr lang="zh-CN" altLang="en-US" sz="1600" dirty="0">
                <a:latin typeface="微软雅黑" panose="020B0503020204020204" charset="-122"/>
                <a:ea typeface="微软雅黑" panose="020B0503020204020204" charset="-122"/>
              </a:rPr>
              <a:t>文件，选中该文件，点击</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打开</a:t>
            </a:r>
            <a:r>
              <a:rPr lang="en-US" altLang="zh-CN" sz="1600" b="1" dirty="0">
                <a:solidFill>
                  <a:srgbClr val="FF0000"/>
                </a:solidFill>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按钮，然后点击</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上传</a:t>
            </a:r>
            <a:r>
              <a:rPr lang="en-US" altLang="zh-CN" sz="1600" b="1" dirty="0">
                <a:solidFill>
                  <a:srgbClr val="FF0000"/>
                </a:solidFill>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按钮，提示“上传成功”，上传成功后，即可关闭该页面，返回原页面，继续填写其他问卷信息。</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如果上传失败，提示“上传文件中存在数据异常，请下载上传文件确认并更改异常数据再次上传！”，此时用户可点击</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上报文件下载</a:t>
            </a:r>
            <a:r>
              <a:rPr lang="en-US" altLang="zh-CN" sz="1600" b="1" dirty="0">
                <a:solidFill>
                  <a:srgbClr val="FF0000"/>
                </a:solidFill>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按钮，即可下载带有错误信息提示的</a:t>
            </a:r>
            <a:r>
              <a:rPr lang="en-US" altLang="zh-CN" sz="1600" dirty="0">
                <a:latin typeface="微软雅黑" panose="020B0503020204020204" charset="-122"/>
                <a:ea typeface="微软雅黑" panose="020B0503020204020204" charset="-122"/>
              </a:rPr>
              <a:t>excel</a:t>
            </a:r>
            <a:r>
              <a:rPr lang="zh-CN" altLang="en-US" sz="1600" dirty="0">
                <a:latin typeface="微软雅黑" panose="020B0503020204020204" charset="-122"/>
                <a:ea typeface="微软雅黑" panose="020B0503020204020204" charset="-122"/>
              </a:rPr>
              <a:t>文件，按照错误提示，在上传文件中修改信息，重新上传即可。</a:t>
            </a:r>
            <a:endParaRPr lang="zh-CN" altLang="en-US" sz="1600" dirty="0">
              <a:latin typeface="微软雅黑" panose="020B0503020204020204" charset="-122"/>
              <a:ea typeface="微软雅黑" panose="020B0503020204020204" charset="-122"/>
            </a:endParaRPr>
          </a:p>
        </p:txBody>
      </p:sp>
      <p:sp>
        <p:nvSpPr>
          <p:cNvPr id="11" name="日期占位符 11"/>
          <p:cNvSpPr>
            <a:spLocks noGrp="1"/>
          </p:cNvSpPr>
          <p:nvPr>
            <p:ph type="dt" sz="half" idx="10"/>
          </p:nvPr>
        </p:nvSpPr>
        <p:spPr>
          <a:xfrm>
            <a:off x="838200" y="6356351"/>
            <a:ext cx="2743200" cy="365125"/>
          </a:xfrm>
        </p:spPr>
        <p:txBody>
          <a:bodyPr/>
          <a:lstStyle/>
          <a:p>
            <a:fld id="{15DDF944-B1F5-4C90-A6FD-4EAEF0CE3147}" type="datetime1">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Tm="72548">
        <p14:gallery dir="l"/>
      </p:transition>
    </mc:Choice>
    <mc:Fallback>
      <p:transition spd="slow" advTm="72548">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企业基本情况</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159642"/>
            <a:ext cx="3069273" cy="1702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30000"/>
              </a:lnSpc>
            </a:pPr>
            <a:r>
              <a:rPr lang="zh-CN" altLang="en-US" sz="1600" dirty="0">
                <a:latin typeface="微软雅黑" panose="020B0503020204020204" charset="-122"/>
                <a:ea typeface="微软雅黑" panose="020B0503020204020204" charset="-122"/>
              </a:rPr>
              <a:t>统一社会信用代码由</a:t>
            </a:r>
            <a:r>
              <a:rPr lang="zh-CN" altLang="en-US" sz="1600" b="1" dirty="0">
                <a:solidFill>
                  <a:srgbClr val="FF0000"/>
                </a:solidFill>
                <a:latin typeface="微软雅黑" panose="020B0503020204020204" charset="-122"/>
                <a:ea typeface="微软雅黑" panose="020B0503020204020204" charset="-122"/>
              </a:rPr>
              <a:t>十八位</a:t>
            </a:r>
            <a:r>
              <a:rPr lang="zh-CN" altLang="en-US" sz="1600" dirty="0">
                <a:latin typeface="微软雅黑" panose="020B0503020204020204" charset="-122"/>
                <a:ea typeface="微软雅黑" panose="020B0503020204020204" charset="-122"/>
              </a:rPr>
              <a:t>阿拉伯数字或大写英文字母（不使用</a:t>
            </a:r>
            <a:r>
              <a:rPr lang="en-US" altLang="zh-CN" sz="1600" dirty="0">
                <a:latin typeface="微软雅黑" panose="020B0503020204020204" charset="-122"/>
                <a:ea typeface="微软雅黑" panose="020B0503020204020204" charset="-122"/>
              </a:rPr>
              <a:t>I</a:t>
            </a:r>
            <a:r>
              <a:rPr lang="zh-CN" altLang="en-US" sz="1600" dirty="0">
                <a:latin typeface="微软雅黑" panose="020B0503020204020204" charset="-122"/>
                <a:ea typeface="微软雅黑" panose="020B0503020204020204" charset="-122"/>
              </a:rPr>
              <a:t>、</a:t>
            </a:r>
            <a:r>
              <a:rPr lang="en-US" altLang="zh-CN" sz="1600" dirty="0">
                <a:latin typeface="微软雅黑" panose="020B0503020204020204" charset="-122"/>
                <a:ea typeface="微软雅黑" panose="020B0503020204020204" charset="-122"/>
              </a:rPr>
              <a:t>O</a:t>
            </a:r>
            <a:r>
              <a:rPr lang="zh-CN" altLang="en-US" sz="1600" dirty="0">
                <a:latin typeface="微软雅黑" panose="020B0503020204020204" charset="-122"/>
                <a:ea typeface="微软雅黑" panose="020B0503020204020204" charset="-122"/>
              </a:rPr>
              <a:t>、</a:t>
            </a:r>
            <a:r>
              <a:rPr lang="en-US" altLang="zh-CN" sz="1600" dirty="0">
                <a:latin typeface="微软雅黑" panose="020B0503020204020204" charset="-122"/>
                <a:ea typeface="微软雅黑" panose="020B0503020204020204" charset="-122"/>
              </a:rPr>
              <a:t>Z</a:t>
            </a:r>
            <a:r>
              <a:rPr lang="zh-CN" altLang="en-US" sz="1600" dirty="0">
                <a:latin typeface="微软雅黑" panose="020B0503020204020204" charset="-122"/>
                <a:ea typeface="微软雅黑" panose="020B0503020204020204" charset="-122"/>
              </a:rPr>
              <a:t>、</a:t>
            </a:r>
            <a:r>
              <a:rPr lang="en-US" altLang="zh-CN" sz="1600" dirty="0">
                <a:latin typeface="微软雅黑" panose="020B0503020204020204" charset="-122"/>
                <a:ea typeface="微软雅黑" panose="020B0503020204020204" charset="-122"/>
              </a:rPr>
              <a:t>S</a:t>
            </a:r>
            <a:r>
              <a:rPr lang="zh-CN" altLang="en-US" sz="1600" dirty="0">
                <a:latin typeface="微软雅黑" panose="020B0503020204020204" charset="-122"/>
                <a:ea typeface="微软雅黑" panose="020B0503020204020204" charset="-122"/>
              </a:rPr>
              <a:t>、</a:t>
            </a:r>
            <a:r>
              <a:rPr lang="en-US" altLang="zh-CN" sz="1600" dirty="0">
                <a:latin typeface="微软雅黑" panose="020B0503020204020204" charset="-122"/>
                <a:ea typeface="微软雅黑" panose="020B0503020204020204" charset="-122"/>
              </a:rPr>
              <a:t>V</a:t>
            </a:r>
            <a:r>
              <a:rPr lang="zh-CN" altLang="en-US" sz="1600" dirty="0">
                <a:latin typeface="微软雅黑" panose="020B0503020204020204" charset="-122"/>
                <a:ea typeface="微软雅黑" panose="020B0503020204020204" charset="-122"/>
              </a:rPr>
              <a:t>）组成。</a:t>
            </a:r>
            <a:endParaRPr lang="zh-CN" altLang="en-US" sz="1600" dirty="0">
              <a:latin typeface="微软雅黑" panose="020B0503020204020204" charset="-122"/>
              <a:ea typeface="微软雅黑" panose="020B0503020204020204" charset="-122"/>
            </a:endParaRPr>
          </a:p>
          <a:p>
            <a:pPr algn="just" eaLnBrk="1" hangingPunct="1">
              <a:lnSpc>
                <a:spcPct val="130000"/>
              </a:lnSpc>
            </a:pPr>
            <a:r>
              <a:rPr lang="zh-CN" altLang="en-US" sz="1600" dirty="0">
                <a:latin typeface="微软雅黑" panose="020B0503020204020204" charset="-122"/>
                <a:ea typeface="微软雅黑" panose="020B0503020204020204" charset="-122"/>
              </a:rPr>
              <a:t>组织机构代码由</a:t>
            </a:r>
            <a:r>
              <a:rPr lang="zh-CN" altLang="en-US" sz="1600" b="1" dirty="0">
                <a:solidFill>
                  <a:srgbClr val="FF0000"/>
                </a:solidFill>
                <a:latin typeface="微软雅黑" panose="020B0503020204020204" charset="-122"/>
                <a:ea typeface="微软雅黑" panose="020B0503020204020204" charset="-122"/>
              </a:rPr>
              <a:t>八位</a:t>
            </a:r>
            <a:r>
              <a:rPr lang="zh-CN" altLang="en-US" sz="1600" dirty="0">
                <a:latin typeface="微软雅黑" panose="020B0503020204020204" charset="-122"/>
                <a:ea typeface="微软雅黑" panose="020B0503020204020204" charset="-122"/>
              </a:rPr>
              <a:t>无属性的数字和</a:t>
            </a:r>
            <a:r>
              <a:rPr lang="zh-CN" altLang="en-US" sz="1600" b="1" dirty="0">
                <a:solidFill>
                  <a:srgbClr val="FF0000"/>
                </a:solidFill>
                <a:latin typeface="微软雅黑" panose="020B0503020204020204" charset="-122"/>
                <a:ea typeface="微软雅黑" panose="020B0503020204020204" charset="-122"/>
              </a:rPr>
              <a:t>一位</a:t>
            </a:r>
            <a:r>
              <a:rPr lang="zh-CN" altLang="en-US" sz="1600" dirty="0">
                <a:latin typeface="微软雅黑" panose="020B0503020204020204" charset="-122"/>
                <a:ea typeface="微软雅黑" panose="020B0503020204020204" charset="-122"/>
              </a:rPr>
              <a:t>校验码组成。</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064392"/>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331786"/>
            <a:ext cx="2778399" cy="617037"/>
            <a:chOff x="1280174" y="1426015"/>
            <a:chExt cx="2464720" cy="436645"/>
          </a:xfrm>
        </p:grpSpPr>
        <p:sp>
          <p:nvSpPr>
            <p:cNvPr id="16" name="Rounded Rectangle 43"/>
            <p:cNvSpPr/>
            <p:nvPr/>
          </p:nvSpPr>
          <p:spPr>
            <a:xfrm>
              <a:off x="1280174" y="1426015"/>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en-US" altLang="zh-CN" sz="1600" noProof="1">
                  <a:ea typeface="微软雅黑" panose="020B0503020204020204" charset="-122"/>
                </a:rPr>
                <a:t>1</a:t>
              </a:r>
              <a:endParaRPr lang="id-ID" sz="1600" noProof="1">
                <a:ea typeface="微软雅黑" panose="020B0503020204020204" charset="-122"/>
              </a:endParaRPr>
            </a:p>
          </p:txBody>
        </p:sp>
        <p:sp>
          <p:nvSpPr>
            <p:cNvPr id="17" name="TextBox 135"/>
            <p:cNvSpPr txBox="1">
              <a:spLocks noChangeArrowheads="1"/>
            </p:cNvSpPr>
            <p:nvPr/>
          </p:nvSpPr>
          <p:spPr bwMode="auto">
            <a:xfrm>
              <a:off x="1642499" y="1448845"/>
              <a:ext cx="2102395" cy="413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b="1" dirty="0">
                  <a:solidFill>
                    <a:schemeClr val="accent1"/>
                  </a:solidFill>
                  <a:latin typeface="微软雅黑" panose="020B0503020204020204" charset="-122"/>
                  <a:ea typeface="微软雅黑" panose="020B0503020204020204" charset="-122"/>
                </a:rPr>
                <a:t>统一社会信用代码</a:t>
              </a:r>
              <a:endParaRPr lang="en-US" altLang="zh-CN" sz="1600" b="1" dirty="0">
                <a:solidFill>
                  <a:schemeClr val="accent1"/>
                </a:solidFill>
                <a:latin typeface="微软雅黑" panose="020B0503020204020204" charset="-122"/>
                <a:ea typeface="微软雅黑" panose="020B0503020204020204" charset="-122"/>
              </a:endParaRPr>
            </a:p>
            <a:p>
              <a:pPr eaLnBrk="1" hangingPunct="1"/>
              <a:r>
                <a:rPr lang="zh-CN" altLang="en-US" sz="1600" b="1" dirty="0">
                  <a:solidFill>
                    <a:schemeClr val="accent1"/>
                  </a:solidFill>
                  <a:latin typeface="微软雅黑" panose="020B0503020204020204" charset="-122"/>
                  <a:ea typeface="微软雅黑" panose="020B0503020204020204" charset="-122"/>
                </a:rPr>
                <a:t>（组织机构代码）</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18" name="矩形 30"/>
          <p:cNvSpPr>
            <a:spLocks noChangeArrowheads="1"/>
          </p:cNvSpPr>
          <p:nvPr/>
        </p:nvSpPr>
        <p:spPr bwMode="auto">
          <a:xfrm>
            <a:off x="6094413" y="2091373"/>
            <a:ext cx="5041900" cy="2687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：必填，</a:t>
            </a:r>
            <a:r>
              <a:rPr lang="en-US" altLang="zh-CN" sz="1600" dirty="0">
                <a:latin typeface="微软雅黑" panose="020B0503020204020204" charset="-122"/>
                <a:ea typeface="微软雅黑" panose="020B0503020204020204" charset="-122"/>
              </a:rPr>
              <a:t>18</a:t>
            </a:r>
            <a:r>
              <a:rPr lang="zh-CN" altLang="en-US" sz="1600" dirty="0">
                <a:latin typeface="微软雅黑" panose="020B0503020204020204" charset="-122"/>
                <a:ea typeface="微软雅黑" panose="020B0503020204020204" charset="-122"/>
              </a:rPr>
              <a:t>位或</a:t>
            </a:r>
            <a:r>
              <a:rPr lang="en-US" altLang="zh-CN" sz="1600" dirty="0">
                <a:latin typeface="微软雅黑" panose="020B0503020204020204" charset="-122"/>
                <a:ea typeface="微软雅黑" panose="020B0503020204020204" charset="-122"/>
              </a:rPr>
              <a:t>9</a:t>
            </a:r>
            <a:r>
              <a:rPr lang="zh-CN" altLang="en-US" sz="1600" dirty="0">
                <a:latin typeface="微软雅黑" panose="020B0503020204020204" charset="-122"/>
                <a:ea typeface="微软雅黑" panose="020B0503020204020204" charset="-122"/>
              </a:rPr>
              <a:t>位。</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信息来源</a:t>
            </a:r>
            <a:r>
              <a:rPr lang="zh-CN" altLang="en-US" sz="1600" dirty="0">
                <a:latin typeface="微软雅黑" panose="020B0503020204020204" charset="-122"/>
                <a:ea typeface="微软雅黑" panose="020B0503020204020204" charset="-122"/>
              </a:rPr>
              <a:t>：</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营业执照</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或</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组织机构代码证</a:t>
            </a:r>
            <a:r>
              <a:rPr lang="en-US" altLang="zh-CN" sz="1600" b="1" dirty="0">
                <a:solidFill>
                  <a:srgbClr val="FF0000"/>
                </a:solidFill>
                <a:latin typeface="微软雅黑" panose="020B0503020204020204" charset="-122"/>
                <a:ea typeface="微软雅黑" panose="020B0503020204020204" charset="-122"/>
              </a:rPr>
              <a:t>》</a:t>
            </a:r>
            <a:endParaRPr lang="zh-CN" altLang="en-US" sz="1600" b="1" dirty="0">
              <a:solidFill>
                <a:srgbClr val="FF0000"/>
              </a:solidFill>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b="1" dirty="0">
                <a:solidFill>
                  <a:srgbClr val="FF0000"/>
                </a:solidFill>
                <a:latin typeface="微软雅黑" panose="020B0503020204020204" charset="-122"/>
                <a:ea typeface="微软雅黑" panose="020B0503020204020204" charset="-122"/>
              </a:rPr>
              <a:t>已经领取了统一社会信用代码的企业</a:t>
            </a:r>
            <a:r>
              <a:rPr lang="zh-CN" altLang="en-US" sz="1600" dirty="0">
                <a:latin typeface="微软雅黑" panose="020B0503020204020204" charset="-122"/>
                <a:ea typeface="微软雅黑" panose="020B0503020204020204" charset="-122"/>
              </a:rPr>
              <a:t>，必须按照</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营业执照</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（证书）上的统一社会信用代码填写，由</a:t>
            </a:r>
            <a:r>
              <a:rPr lang="en-US" altLang="zh-CN" sz="1600" dirty="0">
                <a:latin typeface="微软雅黑" panose="020B0503020204020204" charset="-122"/>
                <a:ea typeface="微软雅黑" panose="020B0503020204020204" charset="-122"/>
              </a:rPr>
              <a:t>18</a:t>
            </a:r>
            <a:r>
              <a:rPr lang="zh-CN" altLang="en-US" sz="1600" dirty="0">
                <a:latin typeface="微软雅黑" panose="020B0503020204020204" charset="-122"/>
                <a:ea typeface="微软雅黑" panose="020B0503020204020204" charset="-122"/>
              </a:rPr>
              <a:t>位数字或大写英文字母组成。</a:t>
            </a:r>
            <a:endParaRPr lang="en-US" altLang="zh-CN"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b="1" dirty="0">
                <a:solidFill>
                  <a:srgbClr val="FF0000"/>
                </a:solidFill>
                <a:latin typeface="微软雅黑" panose="020B0503020204020204" charset="-122"/>
                <a:ea typeface="微软雅黑" panose="020B0503020204020204" charset="-122"/>
              </a:rPr>
              <a:t>尚未领取的</a:t>
            </a:r>
            <a:r>
              <a:rPr lang="zh-CN" altLang="en-US" sz="1600" dirty="0">
                <a:latin typeface="微软雅黑" panose="020B0503020204020204" charset="-122"/>
                <a:ea typeface="微软雅黑" panose="020B0503020204020204" charset="-122"/>
              </a:rPr>
              <a:t>，按照</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组织机构代码证</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上的组织机构代码填写，由</a:t>
            </a:r>
            <a:r>
              <a:rPr lang="en-US" altLang="zh-CN" sz="1600" dirty="0">
                <a:latin typeface="微软雅黑" panose="020B0503020204020204" charset="-122"/>
                <a:ea typeface="微软雅黑" panose="020B0503020204020204" charset="-122"/>
              </a:rPr>
              <a:t>8</a:t>
            </a:r>
            <a:r>
              <a:rPr lang="zh-CN" altLang="en-US" sz="1600" dirty="0">
                <a:latin typeface="微软雅黑" panose="020B0503020204020204" charset="-122"/>
                <a:ea typeface="微软雅黑" panose="020B0503020204020204" charset="-122"/>
              </a:rPr>
              <a:t>位数字和</a:t>
            </a:r>
            <a:r>
              <a:rPr lang="en-US" altLang="zh-CN" sz="1600" dirty="0">
                <a:latin typeface="微软雅黑" panose="020B0503020204020204" charset="-122"/>
                <a:ea typeface="微软雅黑" panose="020B0503020204020204" charset="-122"/>
              </a:rPr>
              <a:t>1</a:t>
            </a:r>
            <a:r>
              <a:rPr lang="zh-CN" altLang="en-US" sz="1600" dirty="0">
                <a:latin typeface="微软雅黑" panose="020B0503020204020204" charset="-122"/>
                <a:ea typeface="微软雅黑" panose="020B0503020204020204" charset="-122"/>
              </a:rPr>
              <a:t>位校验码组成。</a:t>
            </a:r>
            <a:endParaRPr lang="zh-CN" altLang="en-US"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5504">
        <p14:gallery dir="l"/>
      </p:transition>
    </mc:Choice>
    <mc:Fallback>
      <p:transition spd="slow" advTm="25504">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0" name="文本占位符 9"/>
          <p:cNvSpPr>
            <a:spLocks noGrp="1"/>
          </p:cNvSpPr>
          <p:nvPr>
            <p:ph type="body" sz="quarter" idx="13"/>
          </p:nvPr>
        </p:nvSpPr>
        <p:spPr/>
        <p:txBody>
          <a:bodyPr>
            <a:normAutofit/>
          </a:bodyPr>
          <a:lstStyle/>
          <a:p>
            <a:r>
              <a:rPr lang="zh-CN" altLang="en-US" dirty="0"/>
              <a:t>数据保存</a:t>
            </a:r>
            <a:endParaRPr lang="zh-CN" altLang="en-US" dirty="0"/>
          </a:p>
        </p:txBody>
      </p:sp>
      <p:sp>
        <p:nvSpPr>
          <p:cNvPr id="19" name="矩形 30"/>
          <p:cNvSpPr>
            <a:spLocks noChangeArrowheads="1"/>
          </p:cNvSpPr>
          <p:nvPr/>
        </p:nvSpPr>
        <p:spPr bwMode="auto">
          <a:xfrm>
            <a:off x="1415257" y="837512"/>
            <a:ext cx="9358312" cy="1210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t">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填报完成后点击</a:t>
            </a:r>
            <a:r>
              <a:rPr lang="en-US" altLang="zh-CN" sz="1600" b="1" dirty="0">
                <a:latin typeface="微软雅黑" panose="020B0503020204020204" charset="-122"/>
                <a:ea typeface="微软雅黑" panose="020B0503020204020204" charset="-122"/>
              </a:rPr>
              <a:t>【</a:t>
            </a:r>
            <a:r>
              <a:rPr lang="zh-CN" altLang="en-US" sz="1600" b="1" dirty="0">
                <a:latin typeface="微软雅黑" panose="020B0503020204020204" charset="-122"/>
                <a:ea typeface="微软雅黑" panose="020B0503020204020204" charset="-122"/>
              </a:rPr>
              <a:t>保存</a:t>
            </a:r>
            <a:r>
              <a:rPr lang="en-US" altLang="zh-CN" sz="1600" b="1"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按钮，将填报信息存到数据库中，并提示“保存成功，请点击‘检查’按钮，检查数据是否符合填报要求”，点击</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确定</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按钮，关闭提示信息，此时【检查】按钮变为可用状态。</a:t>
            </a:r>
            <a:endParaRPr lang="zh-CN" altLang="en-US" sz="1600" dirty="0">
              <a:latin typeface="微软雅黑" panose="020B0503020204020204" charset="-122"/>
              <a:ea typeface="微软雅黑" panose="020B0503020204020204" charset="-122"/>
            </a:endParaRPr>
          </a:p>
        </p:txBody>
      </p:sp>
      <p:pic>
        <p:nvPicPr>
          <p:cNvPr id="9" name="图片 8"/>
          <p:cNvPicPr>
            <a:picLocks noChangeAspect="1"/>
          </p:cNvPicPr>
          <p:nvPr/>
        </p:nvPicPr>
        <p:blipFill>
          <a:blip r:embed="rId1" cstate="print"/>
          <a:stretch>
            <a:fillRect/>
          </a:stretch>
        </p:blipFill>
        <p:spPr>
          <a:xfrm>
            <a:off x="1774032" y="2105652"/>
            <a:ext cx="8640000" cy="4010000"/>
          </a:xfrm>
          <a:prstGeom prst="rect">
            <a:avLst/>
          </a:prstGeom>
        </p:spPr>
      </p:pic>
      <p:sp>
        <p:nvSpPr>
          <p:cNvPr id="11" name="日期占位符 11"/>
          <p:cNvSpPr>
            <a:spLocks noGrp="1"/>
          </p:cNvSpPr>
          <p:nvPr>
            <p:ph type="dt" sz="half" idx="10"/>
          </p:nvPr>
        </p:nvSpPr>
        <p:spPr>
          <a:xfrm>
            <a:off x="838200" y="6356351"/>
            <a:ext cx="2743200" cy="365125"/>
          </a:xfrm>
        </p:spPr>
        <p:txBody>
          <a:bodyPr/>
          <a:lstStyle/>
          <a:p>
            <a:fld id="{15DDF944-B1F5-4C90-A6FD-4EAEF0CE3147}" type="datetime1">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Tm="23476">
        <p14:gallery dir="l"/>
      </p:transition>
    </mc:Choice>
    <mc:Fallback>
      <p:transition spd="slow" advTm="23476">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数据检查</a:t>
            </a:r>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9" name="矩形 30"/>
          <p:cNvSpPr>
            <a:spLocks noChangeArrowheads="1"/>
          </p:cNvSpPr>
          <p:nvPr/>
        </p:nvSpPr>
        <p:spPr bwMode="auto">
          <a:xfrm>
            <a:off x="1415257" y="837512"/>
            <a:ext cx="9358312" cy="1951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t">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保存成功后点击</a:t>
            </a:r>
            <a:r>
              <a:rPr lang="en-US" altLang="zh-CN" sz="1600" b="1" dirty="0">
                <a:latin typeface="微软雅黑" panose="020B0503020204020204" charset="-122"/>
                <a:ea typeface="微软雅黑" panose="020B0503020204020204" charset="-122"/>
              </a:rPr>
              <a:t>【</a:t>
            </a:r>
            <a:r>
              <a:rPr lang="zh-CN" altLang="en-US" sz="1600" b="1" dirty="0">
                <a:latin typeface="微软雅黑" panose="020B0503020204020204" charset="-122"/>
                <a:ea typeface="微软雅黑" panose="020B0503020204020204" charset="-122"/>
              </a:rPr>
              <a:t>检查</a:t>
            </a:r>
            <a:r>
              <a:rPr lang="en-US" altLang="zh-CN" sz="1600" b="1"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按钮，查看信息是否满足填报要求，</a:t>
            </a:r>
            <a:r>
              <a:rPr lang="zh-CN" altLang="en-US" sz="1600" b="1" dirty="0">
                <a:latin typeface="微软雅黑" panose="020B0503020204020204" charset="-122"/>
                <a:ea typeface="微软雅黑" panose="020B0503020204020204" charset="-122"/>
              </a:rPr>
              <a:t>如果信息满足要求</a:t>
            </a:r>
            <a:r>
              <a:rPr lang="zh-CN" altLang="en-US" sz="1600" dirty="0">
                <a:latin typeface="微软雅黑" panose="020B0503020204020204" charset="-122"/>
                <a:ea typeface="微软雅黑" panose="020B0503020204020204" charset="-122"/>
              </a:rPr>
              <a:t>，提示“您已通过数据校验，请点击‘提交’按钮提交问卷”，点击</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确定</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按钮，关闭提示信息，此时提交按钮变为可用状态；</a:t>
            </a:r>
            <a:r>
              <a:rPr lang="zh-CN" altLang="en-US" sz="1600" b="1" dirty="0">
                <a:latin typeface="微软雅黑" panose="020B0503020204020204" charset="-122"/>
                <a:ea typeface="微软雅黑" panose="020B0503020204020204" charset="-122"/>
              </a:rPr>
              <a:t>如果信息不满足要求</a:t>
            </a:r>
            <a:r>
              <a:rPr lang="zh-CN" altLang="en-US" sz="1600" dirty="0">
                <a:latin typeface="微软雅黑" panose="020B0503020204020204" charset="-122"/>
                <a:ea typeface="微软雅黑" panose="020B0503020204020204" charset="-122"/>
              </a:rPr>
              <a:t>，则提示“问卷填写存在问题，已标志为红色，请调整后再次进行检查！”，此时只需要找到标记为红色的记录，按照提示信息的要求进行修改即可，修改完成后，再重复</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保存</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检查</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的操作即可。</a:t>
            </a:r>
            <a:endParaRPr lang="zh-CN" altLang="en-US" sz="1600" dirty="0">
              <a:latin typeface="微软雅黑" panose="020B0503020204020204" charset="-122"/>
              <a:ea typeface="微软雅黑" panose="020B0503020204020204" charset="-122"/>
            </a:endParaRPr>
          </a:p>
        </p:txBody>
      </p:sp>
      <p:pic>
        <p:nvPicPr>
          <p:cNvPr id="8" name="图片 7"/>
          <p:cNvPicPr>
            <a:picLocks noChangeAspect="1"/>
          </p:cNvPicPr>
          <p:nvPr/>
        </p:nvPicPr>
        <p:blipFill>
          <a:blip r:embed="rId1" cstate="print"/>
          <a:stretch>
            <a:fillRect/>
          </a:stretch>
        </p:blipFill>
        <p:spPr>
          <a:xfrm>
            <a:off x="1774249" y="2788834"/>
            <a:ext cx="8640000" cy="3332952"/>
          </a:xfrm>
          <a:prstGeom prst="rect">
            <a:avLst/>
          </a:prstGeom>
        </p:spPr>
      </p:pic>
      <p:sp>
        <p:nvSpPr>
          <p:cNvPr id="9" name="日期占位符 11"/>
          <p:cNvSpPr>
            <a:spLocks noGrp="1"/>
          </p:cNvSpPr>
          <p:nvPr>
            <p:ph type="dt" sz="half" idx="10"/>
          </p:nvPr>
        </p:nvSpPr>
        <p:spPr>
          <a:xfrm>
            <a:off x="838200" y="6356351"/>
            <a:ext cx="2743200" cy="365125"/>
          </a:xfrm>
        </p:spPr>
        <p:txBody>
          <a:bodyPr/>
          <a:lstStyle/>
          <a:p>
            <a:fld id="{15DDF944-B1F5-4C90-A6FD-4EAEF0CE3147}" type="datetime1">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Tm="37859">
        <p14:gallery dir="l"/>
      </p:transition>
    </mc:Choice>
    <mc:Fallback>
      <p:transition spd="slow" advTm="37859">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数据提交</a:t>
            </a:r>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9" name="矩形 30"/>
          <p:cNvSpPr>
            <a:spLocks noChangeArrowheads="1"/>
          </p:cNvSpPr>
          <p:nvPr/>
        </p:nvSpPr>
        <p:spPr bwMode="auto">
          <a:xfrm>
            <a:off x="1415257" y="837512"/>
            <a:ext cx="9358312" cy="1212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t">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在检查通过后，点击</a:t>
            </a:r>
            <a:r>
              <a:rPr lang="en-US" altLang="zh-CN" sz="1600" b="1" dirty="0">
                <a:latin typeface="微软雅黑" panose="020B0503020204020204" charset="-122"/>
                <a:ea typeface="微软雅黑" panose="020B0503020204020204" charset="-122"/>
              </a:rPr>
              <a:t>【</a:t>
            </a:r>
            <a:r>
              <a:rPr lang="zh-CN" altLang="en-US" sz="1600" b="1" dirty="0">
                <a:latin typeface="微软雅黑" panose="020B0503020204020204" charset="-122"/>
                <a:ea typeface="微软雅黑" panose="020B0503020204020204" charset="-122"/>
              </a:rPr>
              <a:t>提交</a:t>
            </a:r>
            <a:r>
              <a:rPr lang="en-US" altLang="zh-CN" sz="1600" b="1"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按钮，提示“问卷提交成功，如审核未通过，请及时重新填报”，此时，问卷提交成功；点击右上角的</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主页</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图标，返回主页，该问卷的状态变为“审批中”，如果需要查看已提交的问卷，点击该问卷对应的</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查看</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按钮，即可查看该问卷的填报信息。</a:t>
            </a:r>
            <a:endParaRPr lang="zh-CN" altLang="en-US" sz="1600" dirty="0">
              <a:latin typeface="微软雅黑" panose="020B0503020204020204" charset="-122"/>
              <a:ea typeface="微软雅黑" panose="020B0503020204020204" charset="-122"/>
            </a:endParaRPr>
          </a:p>
        </p:txBody>
      </p:sp>
      <p:pic>
        <p:nvPicPr>
          <p:cNvPr id="9" name="图片 8"/>
          <p:cNvPicPr>
            <a:picLocks noChangeAspect="1"/>
          </p:cNvPicPr>
          <p:nvPr/>
        </p:nvPicPr>
        <p:blipFill>
          <a:blip r:embed="rId1" cstate="print"/>
          <a:stretch>
            <a:fillRect/>
          </a:stretch>
        </p:blipFill>
        <p:spPr>
          <a:xfrm>
            <a:off x="1774249" y="2136823"/>
            <a:ext cx="8640000" cy="4010000"/>
          </a:xfrm>
          <a:prstGeom prst="rect">
            <a:avLst/>
          </a:prstGeom>
        </p:spPr>
      </p:pic>
      <p:sp>
        <p:nvSpPr>
          <p:cNvPr id="11" name="日期占位符 11"/>
          <p:cNvSpPr>
            <a:spLocks noGrp="1"/>
          </p:cNvSpPr>
          <p:nvPr>
            <p:ph type="dt" sz="half" idx="10"/>
          </p:nvPr>
        </p:nvSpPr>
        <p:spPr>
          <a:xfrm>
            <a:off x="838200" y="6356351"/>
            <a:ext cx="2743200" cy="365125"/>
          </a:xfrm>
        </p:spPr>
        <p:txBody>
          <a:bodyPr/>
          <a:lstStyle/>
          <a:p>
            <a:fld id="{15DDF944-B1F5-4C90-A6FD-4EAEF0CE3147}" type="datetime1">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Tm="57254">
        <p14:gallery dir="l"/>
      </p:transition>
    </mc:Choice>
    <mc:Fallback>
      <p:transition spd="slow" advTm="57254">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数据导出</a:t>
            </a:r>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9" name="矩形 30"/>
          <p:cNvSpPr>
            <a:spLocks noChangeArrowheads="1"/>
          </p:cNvSpPr>
          <p:nvPr/>
        </p:nvSpPr>
        <p:spPr bwMode="auto">
          <a:xfrm>
            <a:off x="1415257" y="837512"/>
            <a:ext cx="9358312" cy="1212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t">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当需要导出填报信息时，点击</a:t>
            </a:r>
            <a:r>
              <a:rPr lang="en-US" altLang="zh-CN" sz="1600" b="1" dirty="0">
                <a:latin typeface="微软雅黑" panose="020B0503020204020204" charset="-122"/>
                <a:ea typeface="微软雅黑" panose="020B0503020204020204" charset="-122"/>
              </a:rPr>
              <a:t>【</a:t>
            </a:r>
            <a:r>
              <a:rPr lang="zh-CN" altLang="en-US" sz="1600" b="1" dirty="0">
                <a:latin typeface="微软雅黑" panose="020B0503020204020204" charset="-122"/>
                <a:ea typeface="微软雅黑" panose="020B0503020204020204" charset="-122"/>
              </a:rPr>
              <a:t>数据导出</a:t>
            </a:r>
            <a:r>
              <a:rPr lang="en-US" altLang="zh-CN" sz="1600" b="1"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按钮（初始时，数据导出按钮为不可用状态，当进行过一次保存和检查操作后，数据导出按钮变为可用状态），弹出打开方式选择窗口，选择保存文件，然后点击</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确定</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按钮。</a:t>
            </a:r>
            <a:endParaRPr lang="zh-CN" altLang="en-US" sz="1600" dirty="0">
              <a:latin typeface="微软雅黑" panose="020B0503020204020204" charset="-122"/>
              <a:ea typeface="微软雅黑" panose="020B0503020204020204" charset="-122"/>
            </a:endParaRPr>
          </a:p>
        </p:txBody>
      </p:sp>
      <p:pic>
        <p:nvPicPr>
          <p:cNvPr id="8" name="图片 7"/>
          <p:cNvPicPr>
            <a:picLocks noChangeAspect="1"/>
          </p:cNvPicPr>
          <p:nvPr/>
        </p:nvPicPr>
        <p:blipFill>
          <a:blip r:embed="rId1" cstate="print"/>
          <a:stretch>
            <a:fillRect/>
          </a:stretch>
        </p:blipFill>
        <p:spPr>
          <a:xfrm>
            <a:off x="1413569" y="2041616"/>
            <a:ext cx="9360000" cy="4323583"/>
          </a:xfrm>
          <a:prstGeom prst="rect">
            <a:avLst/>
          </a:prstGeom>
        </p:spPr>
      </p:pic>
      <p:sp>
        <p:nvSpPr>
          <p:cNvPr id="9" name="日期占位符 11"/>
          <p:cNvSpPr>
            <a:spLocks noGrp="1"/>
          </p:cNvSpPr>
          <p:nvPr>
            <p:ph type="dt" sz="half" idx="10"/>
          </p:nvPr>
        </p:nvSpPr>
        <p:spPr>
          <a:xfrm>
            <a:off x="838200" y="6356351"/>
            <a:ext cx="2743200" cy="365125"/>
          </a:xfrm>
        </p:spPr>
        <p:txBody>
          <a:bodyPr/>
          <a:lstStyle/>
          <a:p>
            <a:fld id="{15DDF944-B1F5-4C90-A6FD-4EAEF0CE3147}" type="datetime1">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Tm="13752">
        <p14:gallery dir="l"/>
      </p:transition>
    </mc:Choice>
    <mc:Fallback>
      <p:transition spd="slow" advTm="13752">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人社部门审核：审核不通过</a:t>
            </a:r>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9" name="矩形 30"/>
          <p:cNvSpPr>
            <a:spLocks noChangeArrowheads="1"/>
          </p:cNvSpPr>
          <p:nvPr/>
        </p:nvSpPr>
        <p:spPr bwMode="auto">
          <a:xfrm>
            <a:off x="1415257" y="1485695"/>
            <a:ext cx="9358312" cy="1212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t">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由于已上报的数据可能不满足要求，有可能被回退，当已提交的问卷被回退时，问卷状态由“审核中”变为“审核不通过”，此时就需要根据不通过原因，修改问卷中的数据，修改时点击</a:t>
            </a:r>
            <a:r>
              <a:rPr lang="en-US" altLang="zh-CN" sz="1600" b="1" dirty="0">
                <a:latin typeface="微软雅黑" panose="020B0503020204020204" charset="-122"/>
                <a:ea typeface="微软雅黑" panose="020B0503020204020204" charset="-122"/>
              </a:rPr>
              <a:t>【</a:t>
            </a:r>
            <a:r>
              <a:rPr lang="zh-CN" altLang="en-US" sz="1600" b="1" dirty="0">
                <a:latin typeface="微软雅黑" panose="020B0503020204020204" charset="-122"/>
                <a:ea typeface="微软雅黑" panose="020B0503020204020204" charset="-122"/>
              </a:rPr>
              <a:t>修改</a:t>
            </a:r>
            <a:r>
              <a:rPr lang="en-US" altLang="zh-CN" sz="1600" b="1"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按钮，即可进入修改页面。</a:t>
            </a:r>
            <a:endParaRPr lang="zh-CN" altLang="en-US" sz="1600" dirty="0">
              <a:latin typeface="微软雅黑" panose="020B0503020204020204" charset="-122"/>
              <a:ea typeface="微软雅黑" panose="020B0503020204020204" charset="-122"/>
            </a:endParaRPr>
          </a:p>
        </p:txBody>
      </p:sp>
      <p:pic>
        <p:nvPicPr>
          <p:cNvPr id="9" name="图片 8"/>
          <p:cNvPicPr>
            <a:picLocks noChangeAspect="1"/>
          </p:cNvPicPr>
          <p:nvPr/>
        </p:nvPicPr>
        <p:blipFill>
          <a:blip r:embed="rId1" cstate="print"/>
          <a:stretch>
            <a:fillRect/>
          </a:stretch>
        </p:blipFill>
        <p:spPr>
          <a:xfrm>
            <a:off x="1415257" y="2698646"/>
            <a:ext cx="9360000" cy="2363833"/>
          </a:xfrm>
          <a:prstGeom prst="rect">
            <a:avLst/>
          </a:prstGeom>
        </p:spPr>
      </p:pic>
      <p:sp>
        <p:nvSpPr>
          <p:cNvPr id="11" name="日期占位符 11"/>
          <p:cNvSpPr>
            <a:spLocks noGrp="1"/>
          </p:cNvSpPr>
          <p:nvPr>
            <p:ph type="dt" sz="half" idx="10"/>
          </p:nvPr>
        </p:nvSpPr>
        <p:spPr>
          <a:xfrm>
            <a:off x="838200" y="6356351"/>
            <a:ext cx="2743200" cy="365125"/>
          </a:xfrm>
        </p:spPr>
        <p:txBody>
          <a:bodyPr/>
          <a:lstStyle/>
          <a:p>
            <a:fld id="{15DDF944-B1F5-4C90-A6FD-4EAEF0CE3147}" type="datetime1">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Tm="29448">
        <p14:gallery dir="l"/>
      </p:transition>
    </mc:Choice>
    <mc:Fallback>
      <p:transition spd="slow" advTm="29448">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人社部门审核：审核不通过</a:t>
            </a:r>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9" name="矩形 30"/>
          <p:cNvSpPr>
            <a:spLocks noChangeArrowheads="1"/>
          </p:cNvSpPr>
          <p:nvPr/>
        </p:nvSpPr>
        <p:spPr bwMode="auto">
          <a:xfrm>
            <a:off x="1415257" y="1022178"/>
            <a:ext cx="9358312" cy="843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t">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修改页面在新标签页中弹出，页面底部为回退的原因，根据回退的原因，找到对应的数据项，修改对应数据项的内容，然后在依次执行保存、检查、提交操作，直至人社部审核通过。</a:t>
            </a:r>
            <a:endParaRPr lang="zh-CN" altLang="en-US" sz="1600" dirty="0">
              <a:latin typeface="微软雅黑" panose="020B0503020204020204" charset="-122"/>
              <a:ea typeface="微软雅黑" panose="020B0503020204020204" charset="-122"/>
            </a:endParaRPr>
          </a:p>
        </p:txBody>
      </p:sp>
      <p:pic>
        <p:nvPicPr>
          <p:cNvPr id="8" name="图片 7"/>
          <p:cNvPicPr>
            <a:picLocks noChangeAspect="1"/>
          </p:cNvPicPr>
          <p:nvPr/>
        </p:nvPicPr>
        <p:blipFill>
          <a:blip r:embed="rId1" cstate="print"/>
          <a:stretch>
            <a:fillRect/>
          </a:stretch>
        </p:blipFill>
        <p:spPr>
          <a:xfrm>
            <a:off x="1413569" y="1865797"/>
            <a:ext cx="9360000" cy="4305888"/>
          </a:xfrm>
          <a:prstGeom prst="rect">
            <a:avLst/>
          </a:prstGeom>
        </p:spPr>
      </p:pic>
      <p:sp>
        <p:nvSpPr>
          <p:cNvPr id="9" name="日期占位符 11"/>
          <p:cNvSpPr>
            <a:spLocks noGrp="1"/>
          </p:cNvSpPr>
          <p:nvPr>
            <p:ph type="dt" sz="half" idx="10"/>
          </p:nvPr>
        </p:nvSpPr>
        <p:spPr>
          <a:xfrm>
            <a:off x="838200" y="6356351"/>
            <a:ext cx="2743200" cy="365125"/>
          </a:xfrm>
        </p:spPr>
        <p:txBody>
          <a:bodyPr/>
          <a:lstStyle/>
          <a:p>
            <a:fld id="{15DDF944-B1F5-4C90-A6FD-4EAEF0CE3147}" type="datetime1">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Tm="21748">
        <p14:gallery dir="l"/>
      </p:transition>
    </mc:Choice>
    <mc:Fallback>
      <p:transition spd="slow" advTm="21748">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人社部门审核：审核通过</a:t>
            </a:r>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9" name="矩形 30"/>
          <p:cNvSpPr>
            <a:spLocks noChangeArrowheads="1"/>
          </p:cNvSpPr>
          <p:nvPr/>
        </p:nvSpPr>
        <p:spPr bwMode="auto">
          <a:xfrm>
            <a:off x="1415257" y="1835774"/>
            <a:ext cx="9358312" cy="800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t">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当审核通过，系统首页中该问卷的状态由“审核中”变为“审核通过”，表明该问卷的填报工作已成功完成，点击</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查看</a:t>
            </a:r>
            <a:r>
              <a:rPr lang="en-US" altLang="zh-CN" sz="1600" dirty="0">
                <a:latin typeface="微软雅黑" panose="020B0503020204020204" charset="-122"/>
                <a:ea typeface="微软雅黑" panose="020B0503020204020204" charset="-122"/>
              </a:rPr>
              <a:t>】</a:t>
            </a:r>
            <a:r>
              <a:rPr lang="zh-CN" altLang="en-US" sz="1600" dirty="0">
                <a:latin typeface="微软雅黑" panose="020B0503020204020204" charset="-122"/>
                <a:ea typeface="微软雅黑" panose="020B0503020204020204" charset="-122"/>
              </a:rPr>
              <a:t>按钮，即可查看该问卷的详细信息。</a:t>
            </a:r>
            <a:endParaRPr lang="zh-CN" altLang="en-US" sz="1600" dirty="0">
              <a:latin typeface="微软雅黑" panose="020B0503020204020204" charset="-122"/>
              <a:ea typeface="微软雅黑" panose="020B0503020204020204" charset="-122"/>
            </a:endParaRPr>
          </a:p>
        </p:txBody>
      </p:sp>
      <p:pic>
        <p:nvPicPr>
          <p:cNvPr id="9" name="图片 8"/>
          <p:cNvPicPr>
            <a:picLocks noChangeAspect="1"/>
          </p:cNvPicPr>
          <p:nvPr/>
        </p:nvPicPr>
        <p:blipFill>
          <a:blip r:embed="rId1" cstate="print"/>
          <a:stretch>
            <a:fillRect/>
          </a:stretch>
        </p:blipFill>
        <p:spPr>
          <a:xfrm>
            <a:off x="1413569" y="2635919"/>
            <a:ext cx="9360000" cy="2487333"/>
          </a:xfrm>
          <a:prstGeom prst="rect">
            <a:avLst/>
          </a:prstGeom>
        </p:spPr>
      </p:pic>
      <p:sp>
        <p:nvSpPr>
          <p:cNvPr id="11" name="日期占位符 11"/>
          <p:cNvSpPr>
            <a:spLocks noGrp="1"/>
          </p:cNvSpPr>
          <p:nvPr>
            <p:ph type="dt" sz="half" idx="10"/>
          </p:nvPr>
        </p:nvSpPr>
        <p:spPr>
          <a:xfrm>
            <a:off x="838200" y="6356351"/>
            <a:ext cx="2743200" cy="365125"/>
          </a:xfrm>
        </p:spPr>
        <p:txBody>
          <a:bodyPr/>
          <a:lstStyle/>
          <a:p>
            <a:fld id="{15DDF944-B1F5-4C90-A6FD-4EAEF0CE3147}" type="datetime1">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Tm="13566">
        <p14:gallery dir="l"/>
      </p:transition>
    </mc:Choice>
    <mc:Fallback>
      <p:transition spd="slow" advTm="13566">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a:spLocks noChangeArrowheads="1"/>
          </p:cNvSpPr>
          <p:nvPr/>
        </p:nvSpPr>
        <p:spPr bwMode="auto">
          <a:xfrm>
            <a:off x="4112419" y="2359586"/>
            <a:ext cx="39639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defRPr/>
            </a:pPr>
            <a:r>
              <a:rPr lang="zh-CN" altLang="en-US" sz="5400" b="1" dirty="0">
                <a:solidFill>
                  <a:schemeClr val="tx1">
                    <a:lumMod val="65000"/>
                    <a:lumOff val="35000"/>
                  </a:schemeClr>
                </a:solidFill>
                <a:latin typeface="微软雅黑" panose="020B0503020204020204" charset="-122"/>
                <a:ea typeface="微软雅黑" panose="020B0503020204020204" charset="-122"/>
              </a:rPr>
              <a:t>谢谢观看！</a:t>
            </a:r>
            <a:endParaRPr lang="en-US" altLang="zh-CN" sz="2400" dirty="0">
              <a:solidFill>
                <a:schemeClr val="tx1">
                  <a:lumMod val="65000"/>
                  <a:lumOff val="35000"/>
                </a:schemeClr>
              </a:solidFill>
            </a:endParaRPr>
          </a:p>
        </p:txBody>
      </p:sp>
      <p:cxnSp>
        <p:nvCxnSpPr>
          <p:cNvPr id="12" name="直接连接符 11"/>
          <p:cNvCxnSpPr/>
          <p:nvPr/>
        </p:nvCxnSpPr>
        <p:spPr>
          <a:xfrm>
            <a:off x="3394413" y="3413972"/>
            <a:ext cx="5400000" cy="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advTm="6540">
        <p14:gallery dir="l"/>
      </p:transition>
    </mc:Choice>
    <mc:Fallback>
      <p:transition spd="slow" advTm="654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3"/>
          </p:nvPr>
        </p:nvSpPr>
        <p:spPr/>
        <p:txBody>
          <a:bodyPr>
            <a:normAutofit/>
          </a:bodyPr>
          <a:lstStyle/>
          <a:p>
            <a:r>
              <a:rPr lang="zh-CN" altLang="en-US" dirty="0"/>
              <a:t>企业基本情况</a:t>
            </a:r>
            <a:endParaRPr lang="zh-CN" altLang="en-US" dirty="0"/>
          </a:p>
        </p:txBody>
      </p:sp>
      <p:sp>
        <p:nvSpPr>
          <p:cNvPr id="12" name="日期占位符 11"/>
          <p:cNvSpPr>
            <a:spLocks noGrp="1"/>
          </p:cNvSpPr>
          <p:nvPr>
            <p:ph type="dt" sz="half" idx="10"/>
          </p:nvPr>
        </p:nvSpPr>
        <p:spPr/>
        <p:txBody>
          <a:bodyPr/>
          <a:lstStyle/>
          <a:p>
            <a:fld id="{15DDF944-B1F5-4C90-A6FD-4EAEF0CE3147}" type="datetime1">
              <a:rPr lang="zh-CN" altLang="en-US" smtClean="0"/>
            </a:fld>
            <a:endParaRPr lang="zh-CN" altLang="en-US" dirty="0"/>
          </a:p>
        </p:txBody>
      </p:sp>
      <p:sp>
        <p:nvSpPr>
          <p:cNvPr id="23" name="灯片编号占位符 22"/>
          <p:cNvSpPr>
            <a:spLocks noGrp="1"/>
          </p:cNvSpPr>
          <p:nvPr>
            <p:ph type="sldNum" sz="quarter" idx="12"/>
          </p:nvPr>
        </p:nvSpPr>
        <p:spPr/>
        <p:txBody>
          <a:bodyPr/>
          <a:lstStyle/>
          <a:p>
            <a:fld id="{244F14BB-5E8E-4CC8-BE8B-E1F7A3390155}" type="slidenum">
              <a:rPr lang="zh-CN" altLang="en-US" smtClean="0"/>
            </a:fld>
            <a:endParaRPr lang="zh-CN" altLang="en-US"/>
          </a:p>
        </p:txBody>
      </p:sp>
      <p:sp>
        <p:nvSpPr>
          <p:cNvPr id="11" name="矩形 30"/>
          <p:cNvSpPr>
            <a:spLocks noChangeArrowheads="1"/>
          </p:cNvSpPr>
          <p:nvPr/>
        </p:nvSpPr>
        <p:spPr bwMode="auto">
          <a:xfrm>
            <a:off x="1604326" y="3530600"/>
            <a:ext cx="3069273" cy="800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微软雅黑" panose="020B0503020204020204" charset="-122"/>
                <a:ea typeface="微软雅黑" panose="020B0503020204020204" charset="-122"/>
              </a:rPr>
              <a:t>与</a:t>
            </a:r>
            <a:r>
              <a:rPr lang="zh-CN" altLang="en-US" sz="1600" b="1" dirty="0">
                <a:solidFill>
                  <a:srgbClr val="FF0000"/>
                </a:solidFill>
                <a:latin typeface="微软雅黑" panose="020B0503020204020204" charset="-122"/>
                <a:ea typeface="微软雅黑" panose="020B0503020204020204" charset="-122"/>
              </a:rPr>
              <a:t>单位公章</a:t>
            </a:r>
            <a:r>
              <a:rPr lang="zh-CN" altLang="en-US" sz="1600" dirty="0">
                <a:latin typeface="微软雅黑" panose="020B0503020204020204" charset="-122"/>
                <a:ea typeface="微软雅黑" panose="020B0503020204020204" charset="-122"/>
              </a:rPr>
              <a:t>所使用的名称完全一致。</a:t>
            </a:r>
            <a:endParaRPr lang="zh-CN" altLang="en-US" sz="1600" dirty="0">
              <a:latin typeface="微软雅黑" panose="020B0503020204020204" charset="-122"/>
              <a:ea typeface="微软雅黑" panose="020B0503020204020204" charset="-122"/>
            </a:endParaRPr>
          </a:p>
        </p:txBody>
      </p:sp>
      <p:cxnSp>
        <p:nvCxnSpPr>
          <p:cNvPr id="14" name="Straight Connector 38"/>
          <p:cNvCxnSpPr/>
          <p:nvPr/>
        </p:nvCxnSpPr>
        <p:spPr bwMode="auto">
          <a:xfrm flipV="1">
            <a:off x="1705927" y="3435350"/>
            <a:ext cx="2880000" cy="0"/>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32"/>
          <p:cNvGrpSpPr/>
          <p:nvPr/>
        </p:nvGrpSpPr>
        <p:grpSpPr bwMode="auto">
          <a:xfrm>
            <a:off x="1705927" y="2892424"/>
            <a:ext cx="2778399" cy="370816"/>
            <a:chOff x="1280174" y="1426015"/>
            <a:chExt cx="2464720" cy="262407"/>
          </a:xfrm>
        </p:grpSpPr>
        <p:sp>
          <p:nvSpPr>
            <p:cNvPr id="16" name="Rounded Rectangle 43"/>
            <p:cNvSpPr/>
            <p:nvPr/>
          </p:nvSpPr>
          <p:spPr>
            <a:xfrm>
              <a:off x="1280174" y="1426015"/>
              <a:ext cx="319356" cy="254753"/>
            </a:xfrm>
            <a:prstGeom prst="ellipse">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en-US" altLang="zh-CN" sz="1600" noProof="1">
                  <a:ea typeface="微软雅黑" panose="020B0503020204020204" charset="-122"/>
                </a:rPr>
                <a:t>2</a:t>
              </a:r>
              <a:endParaRPr lang="id-ID" sz="1600" noProof="1">
                <a:ea typeface="微软雅黑" panose="020B0503020204020204" charset="-122"/>
              </a:endParaRPr>
            </a:p>
          </p:txBody>
        </p:sp>
        <p:sp>
          <p:nvSpPr>
            <p:cNvPr id="17" name="TextBox 135"/>
            <p:cNvSpPr txBox="1">
              <a:spLocks noChangeArrowheads="1"/>
            </p:cNvSpPr>
            <p:nvPr/>
          </p:nvSpPr>
          <p:spPr bwMode="auto">
            <a:xfrm>
              <a:off x="1642499" y="1448845"/>
              <a:ext cx="2102395" cy="2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600" b="1" dirty="0">
                  <a:solidFill>
                    <a:schemeClr val="accent1"/>
                  </a:solidFill>
                  <a:latin typeface="微软雅黑" panose="020B0503020204020204" charset="-122"/>
                  <a:ea typeface="微软雅黑" panose="020B0503020204020204" charset="-122"/>
                </a:rPr>
                <a:t>法人单位名称</a:t>
              </a:r>
              <a:endParaRPr lang="zh-CN" altLang="en-US" sz="1600" b="1" dirty="0">
                <a:solidFill>
                  <a:schemeClr val="accent1"/>
                </a:solidFill>
                <a:latin typeface="微软雅黑" panose="020B0503020204020204" charset="-122"/>
                <a:ea typeface="微软雅黑" panose="020B0503020204020204" charset="-122"/>
              </a:endParaRPr>
            </a:p>
          </p:txBody>
        </p:sp>
      </p:grpSp>
      <p:sp>
        <p:nvSpPr>
          <p:cNvPr id="18" name="矩形 30"/>
          <p:cNvSpPr>
            <a:spLocks noChangeArrowheads="1"/>
          </p:cNvSpPr>
          <p:nvPr/>
        </p:nvSpPr>
        <p:spPr bwMode="auto">
          <a:xfrm>
            <a:off x="6094413" y="2276158"/>
            <a:ext cx="5041900" cy="2318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940" tIns="51970" rIns="103940" bIns="51970"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填报要求</a:t>
            </a:r>
            <a:r>
              <a:rPr lang="zh-CN" altLang="en-US" sz="1600" dirty="0">
                <a:latin typeface="微软雅黑" panose="020B0503020204020204" charset="-122"/>
                <a:ea typeface="微软雅黑" panose="020B0503020204020204" charset="-122"/>
              </a:rPr>
              <a:t>：必填，必须为汉字。</a:t>
            </a:r>
            <a:r>
              <a:rPr lang="zh-CN" altLang="en-US" sz="1600" b="1" dirty="0">
                <a:solidFill>
                  <a:srgbClr val="FF0000"/>
                </a:solidFill>
                <a:latin typeface="微软雅黑" panose="020B0503020204020204" charset="-122"/>
                <a:ea typeface="微软雅黑" panose="020B0503020204020204" charset="-122"/>
              </a:rPr>
              <a:t>注意不要输入空格。</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b="1" dirty="0">
                <a:latin typeface="微软雅黑" panose="020B0503020204020204" charset="-122"/>
                <a:ea typeface="微软雅黑" panose="020B0503020204020204" charset="-122"/>
              </a:rPr>
              <a:t>信息来源</a:t>
            </a:r>
            <a:r>
              <a:rPr lang="zh-CN" altLang="en-US" sz="1600" dirty="0">
                <a:latin typeface="微软雅黑" panose="020B0503020204020204" charset="-122"/>
                <a:ea typeface="微软雅黑" panose="020B0503020204020204" charset="-122"/>
              </a:rPr>
              <a:t>：</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营业执照</a:t>
            </a:r>
            <a:r>
              <a:rPr lang="en-US" altLang="zh-CN" sz="1600" b="1" dirty="0">
                <a:solidFill>
                  <a:srgbClr val="FF0000"/>
                </a:solidFill>
                <a:latin typeface="微软雅黑" panose="020B0503020204020204" charset="-122"/>
                <a:ea typeface="微软雅黑" panose="020B0503020204020204" charset="-122"/>
              </a:rPr>
              <a:t>》</a:t>
            </a:r>
            <a:r>
              <a:rPr lang="zh-CN" altLang="en-US" sz="1600" b="1" dirty="0">
                <a:solidFill>
                  <a:srgbClr val="FF0000"/>
                </a:solidFill>
                <a:latin typeface="微软雅黑" panose="020B0503020204020204" charset="-122"/>
                <a:ea typeface="微软雅黑" panose="020B0503020204020204" charset="-122"/>
              </a:rPr>
              <a:t>（证书）</a:t>
            </a:r>
            <a:endParaRPr lang="en-US" altLang="zh-CN" sz="1600" b="1" dirty="0">
              <a:solidFill>
                <a:srgbClr val="FF0000"/>
              </a:solidFill>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与单位公章所使用的名称完全一致。</a:t>
            </a:r>
            <a:endParaRPr lang="zh-CN" altLang="en-US" sz="1600" dirty="0">
              <a:latin typeface="微软雅黑" panose="020B0503020204020204" charset="-122"/>
              <a:ea typeface="微软雅黑" panose="020B0503020204020204" charset="-122"/>
            </a:endParaRPr>
          </a:p>
          <a:p>
            <a:pPr marL="285750" indent="-285750" algn="just">
              <a:lnSpc>
                <a:spcPct val="150000"/>
              </a:lnSpc>
              <a:buFont typeface="Wingdings" panose="05000000000000000000" pitchFamily="2" charset="2"/>
              <a:buChar char="p"/>
            </a:pPr>
            <a:r>
              <a:rPr lang="zh-CN" altLang="en-US" sz="1600" dirty="0">
                <a:latin typeface="微软雅黑" panose="020B0503020204020204" charset="-122"/>
                <a:ea typeface="微软雅黑" panose="020B0503020204020204" charset="-122"/>
              </a:rPr>
              <a:t>凡经登记主管机关核准或批准，</a:t>
            </a:r>
            <a:r>
              <a:rPr lang="zh-CN" altLang="en-US" sz="1600" b="1" dirty="0">
                <a:latin typeface="微软雅黑" panose="020B0503020204020204" charset="-122"/>
                <a:ea typeface="微软雅黑" panose="020B0503020204020204" charset="-122"/>
              </a:rPr>
              <a:t>具有两个或两个以上名称的单位，要求填写一个单位名称，同时用括号注明其余的单位名称</a:t>
            </a:r>
            <a:r>
              <a:rPr lang="zh-CN" altLang="en-US" sz="1600" dirty="0">
                <a:latin typeface="微软雅黑" panose="020B0503020204020204" charset="-122"/>
                <a:ea typeface="微软雅黑" panose="020B0503020204020204" charset="-122"/>
              </a:rPr>
              <a:t>。</a:t>
            </a:r>
            <a:endParaRPr lang="zh-CN" altLang="en-US" sz="1600"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7515">
        <p14:gallery dir="l"/>
      </p:transition>
    </mc:Choice>
    <mc:Fallback>
      <p:transition spd="slow" advTm="27515">
        <p:fade/>
      </p:transition>
    </mc:Fallback>
  </mc:AlternateContent>
</p:sld>
</file>

<file path=ppt/tags/tag1.xml><?xml version="1.0" encoding="utf-8"?>
<p:tagLst xmlns:p="http://schemas.openxmlformats.org/presentationml/2006/main">
  <p:tag name="MH" val="20191215234301"/>
  <p:tag name="MH_LIBRARY" val="CONTENTS"/>
  <p:tag name="MH_TYPE" val="ENTRY"/>
  <p:tag name="ID" val="547140"/>
  <p:tag name="MH_ORDER" val="1"/>
</p:tagLst>
</file>

<file path=ppt/tags/tag10.xml><?xml version="1.0" encoding="utf-8"?>
<p:tagLst xmlns:p="http://schemas.openxmlformats.org/presentationml/2006/main">
  <p:tag name="MH" val="20191215234301"/>
  <p:tag name="MH_LIBRARY" val="CONTENTS"/>
  <p:tag name="MH_TYPE" val="OTHERS"/>
  <p:tag name="ID" val="547140"/>
</p:tagLst>
</file>

<file path=ppt/tags/tag11.xml><?xml version="1.0" encoding="utf-8"?>
<p:tagLst xmlns:p="http://schemas.openxmlformats.org/presentationml/2006/main">
  <p:tag name="MH" val="20191215234301"/>
  <p:tag name="MH_LIBRARY" val="CONTENTS"/>
  <p:tag name="MH_TYPE" val="OTHERS"/>
  <p:tag name="ID" val="547140"/>
</p:tagLst>
</file>

<file path=ppt/tags/tag12.xml><?xml version="1.0" encoding="utf-8"?>
<p:tagLst xmlns:p="http://schemas.openxmlformats.org/presentationml/2006/main">
  <p:tag name="MH" val="20191215234301"/>
  <p:tag name="MH_LIBRARY" val="CONTENTS"/>
  <p:tag name="MH_AUTOCOLOR" val="FALSE"/>
  <p:tag name="MH_TYPE" val="CONTENTS"/>
  <p:tag name="ID" val="547140"/>
</p:tagLst>
</file>

<file path=ppt/tags/tag13.xml><?xml version="1.0" encoding="utf-8"?>
<p:tagLst xmlns:p="http://schemas.openxmlformats.org/presentationml/2006/main">
  <p:tag name="KSO_WM_UNIT_PLACING_PICTURE_USER_VIEWPORT" val="{&quot;height&quot;:4153.927559055118,&quot;width&quot;:7393.524409448819}"/>
</p:tagLst>
</file>

<file path=ppt/tags/tag14.xml><?xml version="1.0" encoding="utf-8"?>
<p:tagLst xmlns:p="http://schemas.openxmlformats.org/presentationml/2006/main">
  <p:tag name="KSO_WM_DIAGRAM_VIRTUALLY_FRAME" val="{&quot;height&quot;:211.63936767578124,&quot;left&quot;:205.8,&quot;top&quot;:66.45,&quot;width&quot;:569.3716522216797}"/>
</p:tagLst>
</file>

<file path=ppt/tags/tag15.xml><?xml version="1.0" encoding="utf-8"?>
<p:tagLst xmlns:p="http://schemas.openxmlformats.org/presentationml/2006/main">
  <p:tag name="KSO_WM_DIAGRAM_VIRTUALLY_FRAME" val="{&quot;height&quot;:211.63936767578124,&quot;left&quot;:205.8,&quot;top&quot;:66.45,&quot;width&quot;:569.3716522216797}"/>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DIAGRAM_VIRTUALLY_FRAME" val="{&quot;height&quot;:211.63936767578124,&quot;left&quot;:205.8,&quot;top&quot;:66.45,&quot;width&quot;:569.3716522216797}"/>
</p:tagLst>
</file>

<file path=ppt/tags/tag18.xml><?xml version="1.0" encoding="utf-8"?>
<p:tagLst xmlns:p="http://schemas.openxmlformats.org/presentationml/2006/main">
  <p:tag name="KSO_WM_DIAGRAM_VIRTUALLY_FRAME" val="{&quot;height&quot;:211.63936767578124,&quot;left&quot;:205.8,&quot;top&quot;:66.45,&quot;width&quot;:569.3716522216797}"/>
</p:tagLst>
</file>

<file path=ppt/tags/tag19.xml><?xml version="1.0" encoding="utf-8"?>
<p:tagLst xmlns:p="http://schemas.openxmlformats.org/presentationml/2006/main">
  <p:tag name="KSO_WM_DIAGRAM_VIRTUALLY_FRAME" val="{&quot;height&quot;:211.63936767578124,&quot;left&quot;:205.8,&quot;top&quot;:66.45,&quot;width&quot;:569.3716522216797}"/>
</p:tagLst>
</file>

<file path=ppt/tags/tag2.xml><?xml version="1.0" encoding="utf-8"?>
<p:tagLst xmlns:p="http://schemas.openxmlformats.org/presentationml/2006/main">
  <p:tag name="MH" val="20191215234301"/>
  <p:tag name="MH_LIBRARY" val="CONTENTS"/>
  <p:tag name="MH_TYPE" val="NUMBER"/>
  <p:tag name="ID" val="547140"/>
  <p:tag name="MH_ORDER" val="1"/>
</p:tagLst>
</file>

<file path=ppt/tags/tag20.xml><?xml version="1.0" encoding="utf-8"?>
<p:tagLst xmlns:p="http://schemas.openxmlformats.org/presentationml/2006/main">
  <p:tag name="KSO_WM_DIAGRAM_VIRTUALLY_FRAME" val="{&quot;height&quot;:211.63936767578124,&quot;left&quot;:205.8,&quot;top&quot;:66.45,&quot;width&quot;:569.3716522216797}"/>
</p:tagLst>
</file>

<file path=ppt/tags/tag21.xml><?xml version="1.0" encoding="utf-8"?>
<p:tagLst xmlns:p="http://schemas.openxmlformats.org/presentationml/2006/main">
  <p:tag name="KSO_WM_UNIT_TABLE_BEAUTIFY" val="smartTable{8dbd69e5-e017-4040-9af0-3438ec35c124}"/>
</p:tagLst>
</file>

<file path=ppt/tags/tag22.xml><?xml version="1.0" encoding="utf-8"?>
<p:tagLst xmlns:p="http://schemas.openxmlformats.org/presentationml/2006/main">
  <p:tag name="TIMING" val="|34.2"/>
</p:tagLst>
</file>

<file path=ppt/tags/tag23.xml><?xml version="1.0" encoding="utf-8"?>
<p:tagLst xmlns:p="http://schemas.openxmlformats.org/presentationml/2006/main">
  <p:tag name="KSO_WM_UNIT_TABLE_BEAUTIFY" val="smartTable{65ed68d3-9815-4719-8eeb-a929d5bb40a4}"/>
</p:tagLst>
</file>

<file path=ppt/tags/tag24.xml><?xml version="1.0" encoding="utf-8"?>
<p:tagLst xmlns:p="http://schemas.openxmlformats.org/presentationml/2006/main">
  <p:tag name="KSO_WM_UNIT_TABLE_BEAUTIFY" val="smartTable{ffebab98-c247-471b-9306-b382ad0f0cfb}"/>
</p:tagLst>
</file>

<file path=ppt/tags/tag25.xml><?xml version="1.0" encoding="utf-8"?>
<p:tagLst xmlns:p="http://schemas.openxmlformats.org/presentationml/2006/main">
  <p:tag name="KSO_WM_UNIT_TABLE_BEAUTIFY" val="smartTable{d34dc682-d9df-4812-98e0-f8002e79496f}"/>
</p:tagLst>
</file>

<file path=ppt/tags/tag26.xml><?xml version="1.0" encoding="utf-8"?>
<p:tagLst xmlns:p="http://schemas.openxmlformats.org/presentationml/2006/main">
  <p:tag name="KSO_WM_UNIT_TABLE_BEAUTIFY" val="smartTable{bd78d3bb-2dab-4670-a422-ddcbbccc4205}"/>
</p:tagLst>
</file>

<file path=ppt/tags/tag27.xml><?xml version="1.0" encoding="utf-8"?>
<p:tagLst xmlns:p="http://schemas.openxmlformats.org/presentationml/2006/main">
  <p:tag name="ISPRING_PRESENTATION_TITLE" val="商务大气目标计划与管理ppt模板"/>
  <p:tag name="MH_CONTENTSID" val="343"/>
  <p:tag name="MH_SECTIONID" val="344,345,346,347,348,"/>
</p:tagLst>
</file>

<file path=ppt/tags/tag3.xml><?xml version="1.0" encoding="utf-8"?>
<p:tagLst xmlns:p="http://schemas.openxmlformats.org/presentationml/2006/main">
  <p:tag name="MH" val="20191215234301"/>
  <p:tag name="MH_LIBRARY" val="CONTENTS"/>
  <p:tag name="MH_TYPE" val="OTHERS"/>
  <p:tag name="ID" val="547140"/>
</p:tagLst>
</file>

<file path=ppt/tags/tag4.xml><?xml version="1.0" encoding="utf-8"?>
<p:tagLst xmlns:p="http://schemas.openxmlformats.org/presentationml/2006/main">
  <p:tag name="MH" val="20191215234301"/>
  <p:tag name="MH_LIBRARY" val="CONTENTS"/>
  <p:tag name="MH_TYPE" val="ENTRY"/>
  <p:tag name="ID" val="547140"/>
  <p:tag name="MH_ORDER" val="2"/>
</p:tagLst>
</file>

<file path=ppt/tags/tag5.xml><?xml version="1.0" encoding="utf-8"?>
<p:tagLst xmlns:p="http://schemas.openxmlformats.org/presentationml/2006/main">
  <p:tag name="MH" val="20191215234301"/>
  <p:tag name="MH_LIBRARY" val="CONTENTS"/>
  <p:tag name="MH_TYPE" val="NUMBER"/>
  <p:tag name="ID" val="547140"/>
  <p:tag name="MH_ORDER" val="2"/>
</p:tagLst>
</file>

<file path=ppt/tags/tag6.xml><?xml version="1.0" encoding="utf-8"?>
<p:tagLst xmlns:p="http://schemas.openxmlformats.org/presentationml/2006/main">
  <p:tag name="MH" val="20191215234301"/>
  <p:tag name="MH_LIBRARY" val="CONTENTS"/>
  <p:tag name="MH_TYPE" val="OTHERS"/>
  <p:tag name="ID" val="547140"/>
</p:tagLst>
</file>

<file path=ppt/tags/tag7.xml><?xml version="1.0" encoding="utf-8"?>
<p:tagLst xmlns:p="http://schemas.openxmlformats.org/presentationml/2006/main">
  <p:tag name="MH" val="20191215234301"/>
  <p:tag name="MH_LIBRARY" val="CONTENTS"/>
  <p:tag name="MH_TYPE" val="ENTRY"/>
  <p:tag name="ID" val="547140"/>
  <p:tag name="MH_ORDER" val="3"/>
</p:tagLst>
</file>

<file path=ppt/tags/tag8.xml><?xml version="1.0" encoding="utf-8"?>
<p:tagLst xmlns:p="http://schemas.openxmlformats.org/presentationml/2006/main">
  <p:tag name="MH" val="20191215234301"/>
  <p:tag name="MH_LIBRARY" val="CONTENTS"/>
  <p:tag name="MH_TYPE" val="NUMBER"/>
  <p:tag name="ID" val="547140"/>
  <p:tag name="MH_ORDER" val="3"/>
</p:tagLst>
</file>

<file path=ppt/tags/tag9.xml><?xml version="1.0" encoding="utf-8"?>
<p:tagLst xmlns:p="http://schemas.openxmlformats.org/presentationml/2006/main">
  <p:tag name="MH" val="20191215234301"/>
  <p:tag name="MH_LIBRARY" val="CONTENTS"/>
  <p:tag name="MH_TYPE" val="OTHERS"/>
  <p:tag name="ID" val="54714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15045</Words>
  <Application>WPS 演示</Application>
  <PresentationFormat>宽屏</PresentationFormat>
  <Paragraphs>2067</Paragraphs>
  <Slides>87</Slides>
  <Notes>87</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87</vt:i4>
      </vt:variant>
    </vt:vector>
  </HeadingPairs>
  <TitlesOfParts>
    <vt:vector size="104" baseType="lpstr">
      <vt:lpstr>Arial</vt:lpstr>
      <vt:lpstr>宋体</vt:lpstr>
      <vt:lpstr>Wingdings</vt:lpstr>
      <vt:lpstr>微软雅黑</vt:lpstr>
      <vt:lpstr>Calibri</vt:lpstr>
      <vt:lpstr>Broadway</vt:lpstr>
      <vt:lpstr>DFPMo-B5</vt:lpstr>
      <vt:lpstr>华文细黑</vt:lpstr>
      <vt:lpstr>Arial Narrow</vt:lpstr>
      <vt:lpstr>Trebuchet MS</vt:lpstr>
      <vt:lpstr>方正姚体</vt:lpstr>
      <vt:lpstr>Arial Unicode MS</vt:lpstr>
      <vt:lpstr>Times New Roman</vt:lpstr>
      <vt:lpstr>Cambria Math</vt:lpstr>
      <vt:lpstr>方正兰亭粗黑简体</vt:lpstr>
      <vt:lpstr>黑体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广州市2019年各行业薪酬福利白皮书发布会</dc:title>
  <dc:creator>Administrator</dc:creator>
  <cp:lastModifiedBy>┛觸殇┗</cp:lastModifiedBy>
  <cp:revision>349</cp:revision>
  <dcterms:created xsi:type="dcterms:W3CDTF">2018-01-29T14:33:00Z</dcterms:created>
  <dcterms:modified xsi:type="dcterms:W3CDTF">2025-03-25T08:12:52Z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2052-12.1.0.20305</vt:lpwstr>
  </property>
  <property fmtid="{D5CDD505-2E9C-101B-9397-08002B2CF9AE}" pid="3" name="ICV">
    <vt:lpwstr>20A7AEDE1024434E847255443D2BACF0</vt:lpwstr>
  </property>
</Properties>
</file>